
<file path=[Content_Types].xml><?xml version="1.0" encoding="utf-8"?>
<Types xmlns="http://schemas.openxmlformats.org/package/2006/content-types">
  <Default Extension="jfif" ContentType="image/jpeg"/>
  <Default Extension="jpe"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60" r:id="rId4"/>
    <p:sldId id="261" r:id="rId5"/>
    <p:sldId id="269" r:id="rId6"/>
    <p:sldId id="270" r:id="rId7"/>
    <p:sldId id="278" r:id="rId8"/>
    <p:sldId id="277" r:id="rId9"/>
    <p:sldId id="281" r:id="rId10"/>
    <p:sldId id="279" r:id="rId11"/>
    <p:sldId id="280" r:id="rId12"/>
    <p:sldId id="262" r:id="rId13"/>
    <p:sldId id="263" r:id="rId14"/>
    <p:sldId id="264" r:id="rId15"/>
    <p:sldId id="265" r:id="rId16"/>
    <p:sldId id="266" r:id="rId17"/>
    <p:sldId id="267" r:id="rId18"/>
    <p:sldId id="268" r:id="rId19"/>
    <p:sldId id="271" r:id="rId20"/>
    <p:sldId id="272" r:id="rId21"/>
    <p:sldId id="273" r:id="rId22"/>
    <p:sldId id="27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6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7C2C3-D670-4AEA-96D2-6BECDFEBFD36}"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7FCFD-6355-496F-9F40-D99E62F74D3A}" type="slidenum">
              <a:rPr lang="en-US" smtClean="0"/>
              <a:t>‹#›</a:t>
            </a:fld>
            <a:endParaRPr lang="en-US"/>
          </a:p>
        </p:txBody>
      </p:sp>
    </p:spTree>
    <p:extLst>
      <p:ext uri="{BB962C8B-B14F-4D97-AF65-F5344CB8AC3E}">
        <p14:creationId xmlns:p14="http://schemas.microsoft.com/office/powerpoint/2010/main" val="205061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DAA3-DE55-4136-8C3C-2745B74710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DDC4C6-83E9-4E7D-B21F-89BECC3368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A57A9-3FFD-4A36-92A2-D8F7617B8845}"/>
              </a:ext>
            </a:extLst>
          </p:cNvPr>
          <p:cNvSpPr>
            <a:spLocks noGrp="1"/>
          </p:cNvSpPr>
          <p:nvPr>
            <p:ph type="dt" sz="half" idx="10"/>
          </p:nvPr>
        </p:nvSpPr>
        <p:spPr/>
        <p:txBody>
          <a:bodyPr/>
          <a:lstStyle/>
          <a:p>
            <a:fld id="{251CCAAB-9E2D-46F0-A4C8-ADEF3B16D4B9}" type="datetime1">
              <a:rPr lang="en-US" smtClean="0"/>
              <a:t>10/15/2020</a:t>
            </a:fld>
            <a:endParaRPr lang="en-US"/>
          </a:p>
        </p:txBody>
      </p:sp>
      <p:sp>
        <p:nvSpPr>
          <p:cNvPr id="5" name="Footer Placeholder 4">
            <a:extLst>
              <a:ext uri="{FF2B5EF4-FFF2-40B4-BE49-F238E27FC236}">
                <a16:creationId xmlns:a16="http://schemas.microsoft.com/office/drawing/2014/main" id="{128B94FA-82A5-4E1D-AC99-88035B64E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44506-70A9-4AF6-AAC3-34BE57BEB617}"/>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244585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CB81-DEA8-4AB5-89AA-F08BA5124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9B284-D6AF-4590-A61E-1D6BE068E8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62531-663D-4EB0-9CA9-A7F2A441F7E8}"/>
              </a:ext>
            </a:extLst>
          </p:cNvPr>
          <p:cNvSpPr>
            <a:spLocks noGrp="1"/>
          </p:cNvSpPr>
          <p:nvPr>
            <p:ph type="dt" sz="half" idx="10"/>
          </p:nvPr>
        </p:nvSpPr>
        <p:spPr/>
        <p:txBody>
          <a:bodyPr/>
          <a:lstStyle/>
          <a:p>
            <a:fld id="{C1735414-9AAA-41BF-ABDF-1F96903466A9}" type="datetime1">
              <a:rPr lang="en-US" smtClean="0"/>
              <a:t>10/15/2020</a:t>
            </a:fld>
            <a:endParaRPr lang="en-US"/>
          </a:p>
        </p:txBody>
      </p:sp>
      <p:sp>
        <p:nvSpPr>
          <p:cNvPr id="5" name="Footer Placeholder 4">
            <a:extLst>
              <a:ext uri="{FF2B5EF4-FFF2-40B4-BE49-F238E27FC236}">
                <a16:creationId xmlns:a16="http://schemas.microsoft.com/office/drawing/2014/main" id="{CE017675-AD23-4DB5-BDF9-4816486FE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9633B-5BDD-4DCD-86E2-E5919A3505E1}"/>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76609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D2685-0473-4DDA-B618-F5E83A7661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3F218-8A76-4DA8-B833-E925428CB8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D4ABD-9FBF-4D76-85D7-8AB21BADFFE4}"/>
              </a:ext>
            </a:extLst>
          </p:cNvPr>
          <p:cNvSpPr>
            <a:spLocks noGrp="1"/>
          </p:cNvSpPr>
          <p:nvPr>
            <p:ph type="dt" sz="half" idx="10"/>
          </p:nvPr>
        </p:nvSpPr>
        <p:spPr/>
        <p:txBody>
          <a:bodyPr/>
          <a:lstStyle/>
          <a:p>
            <a:fld id="{95F8643E-893E-4692-AA1A-4D1FC5DA305C}" type="datetime1">
              <a:rPr lang="en-US" smtClean="0"/>
              <a:t>10/15/2020</a:t>
            </a:fld>
            <a:endParaRPr lang="en-US"/>
          </a:p>
        </p:txBody>
      </p:sp>
      <p:sp>
        <p:nvSpPr>
          <p:cNvPr id="5" name="Footer Placeholder 4">
            <a:extLst>
              <a:ext uri="{FF2B5EF4-FFF2-40B4-BE49-F238E27FC236}">
                <a16:creationId xmlns:a16="http://schemas.microsoft.com/office/drawing/2014/main" id="{153DC5D4-6A9E-4F20-828D-7BDD3A34B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7A67D-E74B-4A43-977B-EB38CA36E59B}"/>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388767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C298-2938-4500-B6AA-A0644F708A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ED92D-AC4F-478C-9FCA-4B3BD29A0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DA70D-F6CB-4460-888C-0CEE36E42A26}"/>
              </a:ext>
            </a:extLst>
          </p:cNvPr>
          <p:cNvSpPr>
            <a:spLocks noGrp="1"/>
          </p:cNvSpPr>
          <p:nvPr>
            <p:ph type="dt" sz="half" idx="10"/>
          </p:nvPr>
        </p:nvSpPr>
        <p:spPr/>
        <p:txBody>
          <a:bodyPr/>
          <a:lstStyle/>
          <a:p>
            <a:fld id="{7222DB25-2F1D-4310-A386-D71B71603908}" type="datetime1">
              <a:rPr lang="en-US" smtClean="0"/>
              <a:t>10/15/2020</a:t>
            </a:fld>
            <a:endParaRPr lang="en-US"/>
          </a:p>
        </p:txBody>
      </p:sp>
      <p:sp>
        <p:nvSpPr>
          <p:cNvPr id="5" name="Footer Placeholder 4">
            <a:extLst>
              <a:ext uri="{FF2B5EF4-FFF2-40B4-BE49-F238E27FC236}">
                <a16:creationId xmlns:a16="http://schemas.microsoft.com/office/drawing/2014/main" id="{3A7BA751-73A6-4EFB-87F5-E39DBC396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E4E3D-80DA-4806-A482-7CCB72FE7B04}"/>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400501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459C-E26D-4ED6-8546-59149330B9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734F14-10D2-4095-91D0-B3A204A9C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AFF099-F825-43A4-9A19-B6AC3A4983ED}"/>
              </a:ext>
            </a:extLst>
          </p:cNvPr>
          <p:cNvSpPr>
            <a:spLocks noGrp="1"/>
          </p:cNvSpPr>
          <p:nvPr>
            <p:ph type="dt" sz="half" idx="10"/>
          </p:nvPr>
        </p:nvSpPr>
        <p:spPr/>
        <p:txBody>
          <a:bodyPr/>
          <a:lstStyle/>
          <a:p>
            <a:fld id="{ECE04A98-47F4-4A5D-B11D-6190C8B014DF}" type="datetime1">
              <a:rPr lang="en-US" smtClean="0"/>
              <a:t>10/15/2020</a:t>
            </a:fld>
            <a:endParaRPr lang="en-US"/>
          </a:p>
        </p:txBody>
      </p:sp>
      <p:sp>
        <p:nvSpPr>
          <p:cNvPr id="5" name="Footer Placeholder 4">
            <a:extLst>
              <a:ext uri="{FF2B5EF4-FFF2-40B4-BE49-F238E27FC236}">
                <a16:creationId xmlns:a16="http://schemas.microsoft.com/office/drawing/2014/main" id="{10B8730B-B395-4EB1-8FEB-C5865FC4F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445FE-81DC-4F49-A66F-80C5D17D2D9F}"/>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413491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FF81-F037-4E8B-9ADD-5148D9BAE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B9261-3527-41B7-99BD-0AD3654FA1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81FEB-8211-4A62-8D92-C7072B4393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2D2E07-E215-484E-A28C-8F7580A1B6E8}"/>
              </a:ext>
            </a:extLst>
          </p:cNvPr>
          <p:cNvSpPr>
            <a:spLocks noGrp="1"/>
          </p:cNvSpPr>
          <p:nvPr>
            <p:ph type="dt" sz="half" idx="10"/>
          </p:nvPr>
        </p:nvSpPr>
        <p:spPr/>
        <p:txBody>
          <a:bodyPr/>
          <a:lstStyle/>
          <a:p>
            <a:fld id="{2502E6D7-20D6-4712-BF9D-4CAD4F04564B}" type="datetime1">
              <a:rPr lang="en-US" smtClean="0"/>
              <a:t>10/15/2020</a:t>
            </a:fld>
            <a:endParaRPr lang="en-US"/>
          </a:p>
        </p:txBody>
      </p:sp>
      <p:sp>
        <p:nvSpPr>
          <p:cNvPr id="6" name="Footer Placeholder 5">
            <a:extLst>
              <a:ext uri="{FF2B5EF4-FFF2-40B4-BE49-F238E27FC236}">
                <a16:creationId xmlns:a16="http://schemas.microsoft.com/office/drawing/2014/main" id="{12B1B01F-2284-426A-9D51-4E310AA3C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67A56-B527-4CDD-B329-4A72DCFCF3CA}"/>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400804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797B-62CF-4E75-8783-CFAB51CCB2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413D37-009F-4C0E-8F10-EEE973D23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8D5A3B-F5D9-4829-A1BC-413638996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1245A-D44D-4AFC-94F3-A3BC158C7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E0EE94-FD9F-48FB-B90F-C2EF1BEB1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809612-A62D-4DCD-B944-CA33F09E46F8}"/>
              </a:ext>
            </a:extLst>
          </p:cNvPr>
          <p:cNvSpPr>
            <a:spLocks noGrp="1"/>
          </p:cNvSpPr>
          <p:nvPr>
            <p:ph type="dt" sz="half" idx="10"/>
          </p:nvPr>
        </p:nvSpPr>
        <p:spPr/>
        <p:txBody>
          <a:bodyPr/>
          <a:lstStyle/>
          <a:p>
            <a:fld id="{6A278FD5-9FFD-4D96-A5CE-B8C9ACFC2CB5}" type="datetime1">
              <a:rPr lang="en-US" smtClean="0"/>
              <a:t>10/15/2020</a:t>
            </a:fld>
            <a:endParaRPr lang="en-US"/>
          </a:p>
        </p:txBody>
      </p:sp>
      <p:sp>
        <p:nvSpPr>
          <p:cNvPr id="8" name="Footer Placeholder 7">
            <a:extLst>
              <a:ext uri="{FF2B5EF4-FFF2-40B4-BE49-F238E27FC236}">
                <a16:creationId xmlns:a16="http://schemas.microsoft.com/office/drawing/2014/main" id="{F931E5A3-085F-45D9-81E6-C95A188F60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045B44-34A2-4AE7-9F63-261E6704939F}"/>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96928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D69-8815-41E9-B2B2-848C9929A6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270079-0497-45C7-986C-68A8E677C9C4}"/>
              </a:ext>
            </a:extLst>
          </p:cNvPr>
          <p:cNvSpPr>
            <a:spLocks noGrp="1"/>
          </p:cNvSpPr>
          <p:nvPr>
            <p:ph type="dt" sz="half" idx="10"/>
          </p:nvPr>
        </p:nvSpPr>
        <p:spPr/>
        <p:txBody>
          <a:bodyPr/>
          <a:lstStyle/>
          <a:p>
            <a:fld id="{2A23B372-9627-4BCB-8EA0-7B993975C7DA}" type="datetime1">
              <a:rPr lang="en-US" smtClean="0"/>
              <a:t>10/15/2020</a:t>
            </a:fld>
            <a:endParaRPr lang="en-US"/>
          </a:p>
        </p:txBody>
      </p:sp>
      <p:sp>
        <p:nvSpPr>
          <p:cNvPr id="4" name="Footer Placeholder 3">
            <a:extLst>
              <a:ext uri="{FF2B5EF4-FFF2-40B4-BE49-F238E27FC236}">
                <a16:creationId xmlns:a16="http://schemas.microsoft.com/office/drawing/2014/main" id="{A138649A-9DE1-4930-81E7-ABAD896218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242E6-D75D-4A08-8D5F-FA50BFD97043}"/>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1158818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4AB94-E6CD-4F44-A11E-7750E77E7B5B}"/>
              </a:ext>
            </a:extLst>
          </p:cNvPr>
          <p:cNvSpPr>
            <a:spLocks noGrp="1"/>
          </p:cNvSpPr>
          <p:nvPr>
            <p:ph type="dt" sz="half" idx="10"/>
          </p:nvPr>
        </p:nvSpPr>
        <p:spPr/>
        <p:txBody>
          <a:bodyPr/>
          <a:lstStyle/>
          <a:p>
            <a:fld id="{3B78E9BD-6559-476E-88A2-795C1640513E}" type="datetime1">
              <a:rPr lang="en-US" smtClean="0"/>
              <a:t>10/15/2020</a:t>
            </a:fld>
            <a:endParaRPr lang="en-US"/>
          </a:p>
        </p:txBody>
      </p:sp>
      <p:sp>
        <p:nvSpPr>
          <p:cNvPr id="3" name="Footer Placeholder 2">
            <a:extLst>
              <a:ext uri="{FF2B5EF4-FFF2-40B4-BE49-F238E27FC236}">
                <a16:creationId xmlns:a16="http://schemas.microsoft.com/office/drawing/2014/main" id="{3B7DCC57-6168-484E-AD77-34ED7704B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503C73-8605-44AE-86FB-58ED6C816710}"/>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108031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9526A-CE43-4AED-AAED-87AA1BEFF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A0AC43-B5D0-4A89-8C32-B25C72608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DD42B5-478D-41B5-99E7-639EDE453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A0C9C-8499-40D4-8B08-9F8A1F195F4D}"/>
              </a:ext>
            </a:extLst>
          </p:cNvPr>
          <p:cNvSpPr>
            <a:spLocks noGrp="1"/>
          </p:cNvSpPr>
          <p:nvPr>
            <p:ph type="dt" sz="half" idx="10"/>
          </p:nvPr>
        </p:nvSpPr>
        <p:spPr/>
        <p:txBody>
          <a:bodyPr/>
          <a:lstStyle/>
          <a:p>
            <a:fld id="{6507B252-72DA-439B-A045-0CC42A4211ED}" type="datetime1">
              <a:rPr lang="en-US" smtClean="0"/>
              <a:t>10/15/2020</a:t>
            </a:fld>
            <a:endParaRPr lang="en-US"/>
          </a:p>
        </p:txBody>
      </p:sp>
      <p:sp>
        <p:nvSpPr>
          <p:cNvPr id="6" name="Footer Placeholder 5">
            <a:extLst>
              <a:ext uri="{FF2B5EF4-FFF2-40B4-BE49-F238E27FC236}">
                <a16:creationId xmlns:a16="http://schemas.microsoft.com/office/drawing/2014/main" id="{54150EE7-8F28-4797-9969-527858B78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58279E-F2F6-4BB9-9515-204838CE342D}"/>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40502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2599-CDA5-4FC7-8BE8-C8F28F7A6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4C8AF1-3658-4EC0-9A72-C9787D75A4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91553-62DF-4FE6-AE9E-A8B0EB22C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70D32-B1F9-4AB1-8865-DC882CD9844F}"/>
              </a:ext>
            </a:extLst>
          </p:cNvPr>
          <p:cNvSpPr>
            <a:spLocks noGrp="1"/>
          </p:cNvSpPr>
          <p:nvPr>
            <p:ph type="dt" sz="half" idx="10"/>
          </p:nvPr>
        </p:nvSpPr>
        <p:spPr/>
        <p:txBody>
          <a:bodyPr/>
          <a:lstStyle/>
          <a:p>
            <a:fld id="{B7F4A5C5-6B88-4CC7-994C-456461F0F8D5}" type="datetime1">
              <a:rPr lang="en-US" smtClean="0"/>
              <a:t>10/15/2020</a:t>
            </a:fld>
            <a:endParaRPr lang="en-US"/>
          </a:p>
        </p:txBody>
      </p:sp>
      <p:sp>
        <p:nvSpPr>
          <p:cNvPr id="6" name="Footer Placeholder 5">
            <a:extLst>
              <a:ext uri="{FF2B5EF4-FFF2-40B4-BE49-F238E27FC236}">
                <a16:creationId xmlns:a16="http://schemas.microsoft.com/office/drawing/2014/main" id="{224A1A3A-25FD-4F22-8D5A-797BB8D7D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E1631-84B9-4076-90D1-AC007C0AC345}"/>
              </a:ext>
            </a:extLst>
          </p:cNvPr>
          <p:cNvSpPr>
            <a:spLocks noGrp="1"/>
          </p:cNvSpPr>
          <p:nvPr>
            <p:ph type="sldNum" sz="quarter" idx="12"/>
          </p:nvPr>
        </p:nvSpPr>
        <p:spPr/>
        <p:txBody>
          <a:bodyPr/>
          <a:lstStyle/>
          <a:p>
            <a:fld id="{E9E5E707-7C84-4B2C-B88A-2914ABC0F942}" type="slidenum">
              <a:rPr lang="en-US" smtClean="0"/>
              <a:t>‹#›</a:t>
            </a:fld>
            <a:endParaRPr lang="en-US"/>
          </a:p>
        </p:txBody>
      </p:sp>
    </p:spTree>
    <p:extLst>
      <p:ext uri="{BB962C8B-B14F-4D97-AF65-F5344CB8AC3E}">
        <p14:creationId xmlns:p14="http://schemas.microsoft.com/office/powerpoint/2010/main" val="5315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2002C-AE5C-4736-BD42-E091B1B06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15A3E-1A75-484B-A3C1-E2526EEDD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83A36-880B-4C4F-AF1E-EFEBC1287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C0A7F-7CB8-4D43-A5F5-9F89D01211C9}" type="datetime1">
              <a:rPr lang="en-US" smtClean="0"/>
              <a:t>10/15/2020</a:t>
            </a:fld>
            <a:endParaRPr lang="en-US"/>
          </a:p>
        </p:txBody>
      </p:sp>
      <p:sp>
        <p:nvSpPr>
          <p:cNvPr id="5" name="Footer Placeholder 4">
            <a:extLst>
              <a:ext uri="{FF2B5EF4-FFF2-40B4-BE49-F238E27FC236}">
                <a16:creationId xmlns:a16="http://schemas.microsoft.com/office/drawing/2014/main" id="{F31249FC-F55F-41D1-92DD-91AFCCAB8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5FAC3-D871-49B9-9E05-8630C142FB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5E707-7C84-4B2C-B88A-2914ABC0F942}" type="slidenum">
              <a:rPr lang="en-US" smtClean="0"/>
              <a:t>‹#›</a:t>
            </a:fld>
            <a:endParaRPr lang="en-US"/>
          </a:p>
        </p:txBody>
      </p:sp>
    </p:spTree>
    <p:extLst>
      <p:ext uri="{BB962C8B-B14F-4D97-AF65-F5344CB8AC3E}">
        <p14:creationId xmlns:p14="http://schemas.microsoft.com/office/powerpoint/2010/main" val="2991568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f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f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8.jpe"/><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fif"/><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4383-5FFC-4550-934E-C6725C105C32}"/>
              </a:ext>
            </a:extLst>
          </p:cNvPr>
          <p:cNvSpPr>
            <a:spLocks noGrp="1"/>
          </p:cNvSpPr>
          <p:nvPr>
            <p:ph type="ctrTitle"/>
          </p:nvPr>
        </p:nvSpPr>
        <p:spPr>
          <a:xfrm>
            <a:off x="732381" y="1897220"/>
            <a:ext cx="5543550" cy="1814781"/>
          </a:xfrm>
          <a:solidFill>
            <a:schemeClr val="accent5">
              <a:lumMod val="20000"/>
              <a:lumOff val="80000"/>
            </a:schemeClr>
          </a:solidFill>
        </p:spPr>
        <p:txBody>
          <a:bodyPr>
            <a:normAutofit/>
          </a:bodyPr>
          <a:lstStyle/>
          <a:p>
            <a:r>
              <a:rPr lang="zh-CN" dirty="0"/>
              <a:t>学习外语</a:t>
            </a:r>
            <a:br>
              <a:rPr lang="en-US" altLang="zh-CN" dirty="0"/>
            </a:br>
            <a:r>
              <a:rPr lang="en-US" sz="2400" dirty="0"/>
              <a:t>Xuéxí </a:t>
            </a:r>
            <a:r>
              <a:rPr lang="en-US" sz="2400" dirty="0" err="1"/>
              <a:t>wàiyǔ</a:t>
            </a:r>
            <a:br>
              <a:rPr lang="en-US" altLang="zh-CN" dirty="0"/>
            </a:br>
            <a:r>
              <a:rPr lang="en-US" sz="3500" dirty="0"/>
              <a:t>Learning a foreign Language</a:t>
            </a:r>
          </a:p>
        </p:txBody>
      </p:sp>
      <p:sp>
        <p:nvSpPr>
          <p:cNvPr id="3" name="Subtitle 2">
            <a:extLst>
              <a:ext uri="{FF2B5EF4-FFF2-40B4-BE49-F238E27FC236}">
                <a16:creationId xmlns:a16="http://schemas.microsoft.com/office/drawing/2014/main" id="{703E395B-8411-4F5B-B705-E8724906C5A7}"/>
              </a:ext>
            </a:extLst>
          </p:cNvPr>
          <p:cNvSpPr>
            <a:spLocks noGrp="1"/>
          </p:cNvSpPr>
          <p:nvPr>
            <p:ph type="subTitle" idx="1"/>
          </p:nvPr>
        </p:nvSpPr>
        <p:spPr>
          <a:xfrm>
            <a:off x="1543050" y="3933410"/>
            <a:ext cx="6972300" cy="1655762"/>
          </a:xfrm>
          <a:solidFill>
            <a:schemeClr val="accent2">
              <a:lumMod val="20000"/>
              <a:lumOff val="80000"/>
            </a:schemeClr>
          </a:solidFill>
        </p:spPr>
        <p:txBody>
          <a:bodyPr/>
          <a:lstStyle/>
          <a:p>
            <a:r>
              <a:rPr lang="zh-CN" sz="5000" dirty="0"/>
              <a:t>就像学习其他东西一样！</a:t>
            </a:r>
            <a:endParaRPr lang="en-US" sz="5000" dirty="0"/>
          </a:p>
          <a:p>
            <a:r>
              <a:rPr lang="en-US" dirty="0"/>
              <a:t>It is the same as learning anything else!</a:t>
            </a:r>
          </a:p>
        </p:txBody>
      </p:sp>
      <p:sp>
        <p:nvSpPr>
          <p:cNvPr id="5" name="TextBox 4">
            <a:extLst>
              <a:ext uri="{FF2B5EF4-FFF2-40B4-BE49-F238E27FC236}">
                <a16:creationId xmlns:a16="http://schemas.microsoft.com/office/drawing/2014/main" id="{4CE6AB07-1AA2-4CF5-B0A5-718EF39AFB37}"/>
              </a:ext>
            </a:extLst>
          </p:cNvPr>
          <p:cNvSpPr txBox="1"/>
          <p:nvPr/>
        </p:nvSpPr>
        <p:spPr>
          <a:xfrm>
            <a:off x="0" y="-21121"/>
            <a:ext cx="6742848" cy="1800493"/>
          </a:xfrm>
          <a:prstGeom prst="rect">
            <a:avLst/>
          </a:prstGeom>
          <a:solidFill>
            <a:schemeClr val="tx1"/>
          </a:solidFill>
        </p:spPr>
        <p:txBody>
          <a:bodyPr wrap="square" rtlCol="0">
            <a:spAutoFit/>
          </a:bodyPr>
          <a:lstStyle/>
          <a:p>
            <a:pPr marL="0" marR="0" algn="ctr">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English-Chinese Handbook for Martial Art Coaches</a:t>
            </a:r>
            <a:endParaRPr lang="en-US" sz="1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400050" marR="0" algn="just">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 </a:t>
            </a:r>
            <a:endParaRPr lang="en-US" sz="15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0" marR="0" algn="ctr">
              <a:spcBef>
                <a:spcPts val="600"/>
              </a:spcBef>
              <a:spcAft>
                <a:spcPts val="0"/>
              </a:spcAft>
            </a:pPr>
            <a:r>
              <a:rPr lang="zh-CN" altLang="en-US" sz="4500" dirty="0">
                <a:solidFill>
                  <a:schemeClr val="bg1"/>
                </a:solidFill>
                <a:effectLst/>
                <a:latin typeface="华文新魏" panose="02010800040101010101" pitchFamily="2" charset="-122"/>
                <a:ea typeface="华文新魏" panose="02010800040101010101" pitchFamily="2" charset="-122"/>
                <a:cs typeface="Calibri" panose="020F0502020204030204" pitchFamily="34" charset="0"/>
              </a:rPr>
              <a:t>武术教练中英文手册</a:t>
            </a:r>
            <a:endParaRPr lang="en-US" altLang="zh-CN" sz="4500" dirty="0">
              <a:solidFill>
                <a:schemeClr val="bg1"/>
              </a:solidFill>
              <a:latin typeface="华文新魏" panose="02010800040101010101" pitchFamily="2" charset="-122"/>
              <a:ea typeface="华文新魏" panose="02010800040101010101" pitchFamily="2" charset="-122"/>
              <a:cs typeface="Calibri" panose="020F0502020204030204" pitchFamily="34" charset="0"/>
            </a:endParaRPr>
          </a:p>
          <a:p>
            <a:pPr marL="0" marR="0">
              <a:spcBef>
                <a:spcPts val="600"/>
              </a:spcBef>
              <a:spcAft>
                <a:spcPts val="0"/>
              </a:spcAft>
            </a:pP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草案</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2019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年</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月</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14</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日 </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		</a:t>
            </a:r>
            <a:endParaRPr lang="en-US" sz="2500" dirty="0">
              <a:solidFill>
                <a:schemeClr val="bg1"/>
              </a:solidFill>
              <a:latin typeface="华文新魏" panose="02010800040101010101" pitchFamily="2" charset="-122"/>
              <a:ea typeface="华文新魏" panose="02010800040101010101" pitchFamily="2" charset="-122"/>
            </a:endParaRPr>
          </a:p>
        </p:txBody>
      </p:sp>
      <p:pic>
        <p:nvPicPr>
          <p:cNvPr id="7" name="Picture 6">
            <a:extLst>
              <a:ext uri="{FF2B5EF4-FFF2-40B4-BE49-F238E27FC236}">
                <a16:creationId xmlns:a16="http://schemas.microsoft.com/office/drawing/2014/main" id="{C63A90B4-19EC-4237-97F0-510751A13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048" y="0"/>
            <a:ext cx="3545005" cy="3836683"/>
          </a:xfrm>
          <a:prstGeom prst="rect">
            <a:avLst/>
          </a:prstGeom>
        </p:spPr>
      </p:pic>
      <p:pic>
        <p:nvPicPr>
          <p:cNvPr id="11" name="Picture 10">
            <a:extLst>
              <a:ext uri="{FF2B5EF4-FFF2-40B4-BE49-F238E27FC236}">
                <a16:creationId xmlns:a16="http://schemas.microsoft.com/office/drawing/2014/main" id="{A2C1B1D8-D9D6-4281-B363-5C9B6FBA4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15562"/>
            <a:ext cx="3333750" cy="2222500"/>
          </a:xfrm>
          <a:prstGeom prst="rect">
            <a:avLst/>
          </a:prstGeom>
        </p:spPr>
      </p:pic>
      <p:sp>
        <p:nvSpPr>
          <p:cNvPr id="13" name="Slide Number Placeholder 12">
            <a:extLst>
              <a:ext uri="{FF2B5EF4-FFF2-40B4-BE49-F238E27FC236}">
                <a16:creationId xmlns:a16="http://schemas.microsoft.com/office/drawing/2014/main" id="{2E682669-7466-4562-9434-714E3C4D775C}"/>
              </a:ext>
            </a:extLst>
          </p:cNvPr>
          <p:cNvSpPr>
            <a:spLocks noGrp="1"/>
          </p:cNvSpPr>
          <p:nvPr>
            <p:ph type="sldNum" sz="quarter" idx="12"/>
          </p:nvPr>
        </p:nvSpPr>
        <p:spPr/>
        <p:txBody>
          <a:bodyPr/>
          <a:lstStyle/>
          <a:p>
            <a:fld id="{E9E5E707-7C84-4B2C-B88A-2914ABC0F942}" type="slidenum">
              <a:rPr lang="en-US" smtClean="0"/>
              <a:t>1</a:t>
            </a:fld>
            <a:endParaRPr lang="en-US"/>
          </a:p>
        </p:txBody>
      </p:sp>
      <p:pic>
        <p:nvPicPr>
          <p:cNvPr id="4" name="1">
            <a:hlinkClick r:id="" action="ppaction://media"/>
            <a:extLst>
              <a:ext uri="{FF2B5EF4-FFF2-40B4-BE49-F238E27FC236}">
                <a16:creationId xmlns:a16="http://schemas.microsoft.com/office/drawing/2014/main" id="{0548DF45-E923-434E-BC92-3B5F510A5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482250"/>
            <a:ext cx="406400" cy="406400"/>
          </a:xfrm>
          <a:prstGeom prst="rect">
            <a:avLst/>
          </a:prstGeom>
        </p:spPr>
      </p:pic>
      <p:pic>
        <p:nvPicPr>
          <p:cNvPr id="8" name="Picture 7">
            <a:extLst>
              <a:ext uri="{FF2B5EF4-FFF2-40B4-BE49-F238E27FC236}">
                <a16:creationId xmlns:a16="http://schemas.microsoft.com/office/drawing/2014/main" id="{B0771FE3-4071-4ED6-9B69-634D490E38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 y="5162550"/>
            <a:ext cx="2543174" cy="1695449"/>
          </a:xfrm>
          <a:prstGeom prst="rect">
            <a:avLst/>
          </a:prstGeom>
        </p:spPr>
      </p:pic>
    </p:spTree>
    <p:extLst>
      <p:ext uri="{BB962C8B-B14F-4D97-AF65-F5344CB8AC3E}">
        <p14:creationId xmlns:p14="http://schemas.microsoft.com/office/powerpoint/2010/main" val="22638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C64CD-F58A-40CA-9F91-91ED1912B169}"/>
              </a:ext>
            </a:extLst>
          </p:cNvPr>
          <p:cNvSpPr>
            <a:spLocks noGrp="1"/>
          </p:cNvSpPr>
          <p:nvPr>
            <p:ph idx="1"/>
          </p:nvPr>
        </p:nvSpPr>
        <p:spPr>
          <a:xfrm>
            <a:off x="550523" y="366695"/>
            <a:ext cx="10515600" cy="4351338"/>
          </a:xfrm>
        </p:spPr>
        <p:txBody>
          <a:bodyPr>
            <a:normAutofit fontScale="85000" lnSpcReduction="10000"/>
          </a:bodyPr>
          <a:lstStyle/>
          <a:p>
            <a:r>
              <a:rPr lang="en-US" dirty="0"/>
              <a:t>How old is your son? He is eight years old.</a:t>
            </a:r>
          </a:p>
          <a:p>
            <a:r>
              <a:rPr lang="en-US" dirty="0"/>
              <a:t>Does you son ask many questions?</a:t>
            </a:r>
          </a:p>
          <a:p>
            <a:r>
              <a:rPr lang="en-US" dirty="0"/>
              <a:t>Yes he does?</a:t>
            </a:r>
          </a:p>
          <a:p>
            <a:r>
              <a:rPr lang="en-US" dirty="0"/>
              <a:t>Now he doesn't.</a:t>
            </a:r>
          </a:p>
          <a:p>
            <a:r>
              <a:rPr lang="en-US" dirty="0"/>
              <a:t>That's very good. Children who ask a lot of questions are usually smarter children. </a:t>
            </a:r>
          </a:p>
          <a:p>
            <a:r>
              <a:rPr lang="en-US" dirty="0"/>
              <a:t>Low IQ children don't ask questions.</a:t>
            </a:r>
          </a:p>
          <a:p>
            <a:r>
              <a:rPr lang="en-US" dirty="0"/>
              <a:t>You should count how many questions your son asks in one day. The answer might be interesting. </a:t>
            </a:r>
          </a:p>
          <a:p>
            <a:r>
              <a:rPr lang="en-US" dirty="0"/>
              <a:t>There is a lot of research on children's IQ and asking questions. The more questions they ask, the smarter they are.</a:t>
            </a:r>
          </a:p>
          <a:p>
            <a:r>
              <a:rPr lang="en-US" dirty="0"/>
              <a:t>You should encourage your son to be creative. And ask creative questions!</a:t>
            </a:r>
          </a:p>
          <a:p>
            <a:endParaRPr lang="en-US" dirty="0"/>
          </a:p>
        </p:txBody>
      </p:sp>
      <p:sp>
        <p:nvSpPr>
          <p:cNvPr id="4" name="Slide Number Placeholder 3">
            <a:extLst>
              <a:ext uri="{FF2B5EF4-FFF2-40B4-BE49-F238E27FC236}">
                <a16:creationId xmlns:a16="http://schemas.microsoft.com/office/drawing/2014/main" id="{D51889FD-6784-45CB-ABD6-1EA8EDFCD643}"/>
              </a:ext>
            </a:extLst>
          </p:cNvPr>
          <p:cNvSpPr>
            <a:spLocks noGrp="1"/>
          </p:cNvSpPr>
          <p:nvPr>
            <p:ph type="sldNum" sz="quarter" idx="12"/>
          </p:nvPr>
        </p:nvSpPr>
        <p:spPr/>
        <p:txBody>
          <a:bodyPr/>
          <a:lstStyle/>
          <a:p>
            <a:fld id="{E9E5E707-7C84-4B2C-B88A-2914ABC0F942}" type="slidenum">
              <a:rPr lang="en-US" smtClean="0"/>
              <a:t>10</a:t>
            </a:fld>
            <a:endParaRPr lang="en-US"/>
          </a:p>
        </p:txBody>
      </p:sp>
    </p:spTree>
    <p:extLst>
      <p:ext uri="{BB962C8B-B14F-4D97-AF65-F5344CB8AC3E}">
        <p14:creationId xmlns:p14="http://schemas.microsoft.com/office/powerpoint/2010/main" val="258596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523A-CF2B-4912-869F-554C06908EA2}"/>
              </a:ext>
            </a:extLst>
          </p:cNvPr>
          <p:cNvSpPr>
            <a:spLocks noGrp="1"/>
          </p:cNvSpPr>
          <p:nvPr>
            <p:ph type="title"/>
          </p:nvPr>
        </p:nvSpPr>
        <p:spPr/>
        <p:txBody>
          <a:bodyPr/>
          <a:lstStyle/>
          <a:p>
            <a:r>
              <a:rPr lang="en-US" dirty="0"/>
              <a:t>Life w</a:t>
            </a:r>
          </a:p>
        </p:txBody>
      </p:sp>
      <p:sp>
        <p:nvSpPr>
          <p:cNvPr id="3" name="Content Placeholder 2">
            <a:extLst>
              <a:ext uri="{FF2B5EF4-FFF2-40B4-BE49-F238E27FC236}">
                <a16:creationId xmlns:a16="http://schemas.microsoft.com/office/drawing/2014/main" id="{8C6B66E9-4C46-48FF-9391-0C5494BD0CC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46DDE50-F8DF-420F-89E5-6560E7F469CB}"/>
              </a:ext>
            </a:extLst>
          </p:cNvPr>
          <p:cNvSpPr>
            <a:spLocks noGrp="1"/>
          </p:cNvSpPr>
          <p:nvPr>
            <p:ph type="sldNum" sz="quarter" idx="12"/>
          </p:nvPr>
        </p:nvSpPr>
        <p:spPr/>
        <p:txBody>
          <a:bodyPr/>
          <a:lstStyle/>
          <a:p>
            <a:fld id="{E9E5E707-7C84-4B2C-B88A-2914ABC0F942}" type="slidenum">
              <a:rPr lang="en-US" smtClean="0"/>
              <a:t>11</a:t>
            </a:fld>
            <a:endParaRPr lang="en-US"/>
          </a:p>
        </p:txBody>
      </p:sp>
    </p:spTree>
    <p:extLst>
      <p:ext uri="{BB962C8B-B14F-4D97-AF65-F5344CB8AC3E}">
        <p14:creationId xmlns:p14="http://schemas.microsoft.com/office/powerpoint/2010/main" val="264957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6BC0-C40F-42F4-AD5F-0C3B3A8707AB}"/>
              </a:ext>
            </a:extLst>
          </p:cNvPr>
          <p:cNvSpPr>
            <a:spLocks noGrp="1"/>
          </p:cNvSpPr>
          <p:nvPr>
            <p:ph type="title"/>
          </p:nvPr>
        </p:nvSpPr>
        <p:spPr/>
        <p:txBody>
          <a:bodyPr/>
          <a:lstStyle/>
          <a:p>
            <a:pPr algn="ctr"/>
            <a:r>
              <a:rPr lang="zh-CN" altLang="en-US" dirty="0"/>
              <a:t>尝试用新词汇来造句</a:t>
            </a:r>
            <a:br>
              <a:rPr lang="en-US" altLang="zh-CN" dirty="0"/>
            </a:br>
            <a:r>
              <a:rPr lang="en-US" dirty="0"/>
              <a:t>Try making sentences with new vocabulary</a:t>
            </a:r>
          </a:p>
        </p:txBody>
      </p:sp>
      <p:sp>
        <p:nvSpPr>
          <p:cNvPr id="14" name="TextBox 13">
            <a:extLst>
              <a:ext uri="{FF2B5EF4-FFF2-40B4-BE49-F238E27FC236}">
                <a16:creationId xmlns:a16="http://schemas.microsoft.com/office/drawing/2014/main" id="{19DAE414-35DC-48E7-8329-0C30C0D683F7}"/>
              </a:ext>
            </a:extLst>
          </p:cNvPr>
          <p:cNvSpPr txBox="1"/>
          <p:nvPr/>
        </p:nvSpPr>
        <p:spPr>
          <a:xfrm>
            <a:off x="6724651" y="1690688"/>
            <a:ext cx="5069012" cy="3862596"/>
          </a:xfrm>
          <a:prstGeom prst="rect">
            <a:avLst/>
          </a:prstGeom>
          <a:noFill/>
        </p:spPr>
        <p:txBody>
          <a:bodyPr wrap="square" rtlCol="0">
            <a:spAutoFit/>
          </a:bodyPr>
          <a:lstStyle/>
          <a:p>
            <a:r>
              <a:rPr lang="zh-CN" altLang="en-US" sz="3500" dirty="0"/>
              <a:t>造句将词汇记忆整合为更大的片段，更容易记住。</a:t>
            </a:r>
            <a:r>
              <a:rPr lang="en-US" sz="3500" dirty="0"/>
              <a:t>Making sentences integrates the vocabulary memories into larger pieces that are more easily remembered.</a:t>
            </a:r>
          </a:p>
        </p:txBody>
      </p:sp>
      <p:sp>
        <p:nvSpPr>
          <p:cNvPr id="15" name="TextBox 14">
            <a:extLst>
              <a:ext uri="{FF2B5EF4-FFF2-40B4-BE49-F238E27FC236}">
                <a16:creationId xmlns:a16="http://schemas.microsoft.com/office/drawing/2014/main" id="{F7941D67-1245-4666-AE12-9CF2942B7992}"/>
              </a:ext>
            </a:extLst>
          </p:cNvPr>
          <p:cNvSpPr txBox="1"/>
          <p:nvPr/>
        </p:nvSpPr>
        <p:spPr>
          <a:xfrm>
            <a:off x="1002480" y="6215876"/>
            <a:ext cx="5734050" cy="276999"/>
          </a:xfrm>
          <a:prstGeom prst="rect">
            <a:avLst/>
          </a:prstGeom>
          <a:noFill/>
        </p:spPr>
        <p:txBody>
          <a:bodyPr wrap="square" rtlCol="0">
            <a:spAutoFit/>
          </a:bodyPr>
          <a:lstStyle/>
          <a:p>
            <a:r>
              <a:rPr lang="en-US" sz="1200" dirty="0"/>
              <a:t>https://shop.hyplern.com/blogs/news/18838547-spaced-repetition-in-language-learning</a:t>
            </a:r>
          </a:p>
        </p:txBody>
      </p:sp>
      <p:pic>
        <p:nvPicPr>
          <p:cNvPr id="10" name="Picture 9">
            <a:extLst>
              <a:ext uri="{FF2B5EF4-FFF2-40B4-BE49-F238E27FC236}">
                <a16:creationId xmlns:a16="http://schemas.microsoft.com/office/drawing/2014/main" id="{0219DADF-ED5F-4DA1-9CF5-3CDCB65BD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80" y="2232234"/>
            <a:ext cx="5160195" cy="4000500"/>
          </a:xfrm>
          <a:prstGeom prst="rect">
            <a:avLst/>
          </a:prstGeom>
        </p:spPr>
      </p:pic>
      <p:sp>
        <p:nvSpPr>
          <p:cNvPr id="3" name="Content Placeholder 2">
            <a:extLst>
              <a:ext uri="{FF2B5EF4-FFF2-40B4-BE49-F238E27FC236}">
                <a16:creationId xmlns:a16="http://schemas.microsoft.com/office/drawing/2014/main" id="{D253EEC6-FA41-42E6-A0BD-130ACCAAD5B6}"/>
              </a:ext>
            </a:extLst>
          </p:cNvPr>
          <p:cNvSpPr>
            <a:spLocks noGrp="1"/>
          </p:cNvSpPr>
          <p:nvPr>
            <p:ph idx="1"/>
          </p:nvPr>
        </p:nvSpPr>
        <p:spPr>
          <a:xfrm>
            <a:off x="838200" y="1825625"/>
            <a:ext cx="1581150" cy="1831975"/>
          </a:xfrm>
        </p:spPr>
        <p:txBody>
          <a:bodyPr/>
          <a:lstStyle/>
          <a:p>
            <a:r>
              <a:rPr lang="zh-CN" dirty="0"/>
              <a:t>为什么？</a:t>
            </a:r>
            <a:endParaRPr lang="en-US" dirty="0"/>
          </a:p>
          <a:p>
            <a:r>
              <a:rPr lang="en-US" dirty="0"/>
              <a:t>Why?</a:t>
            </a:r>
          </a:p>
        </p:txBody>
      </p:sp>
      <p:cxnSp>
        <p:nvCxnSpPr>
          <p:cNvPr id="12" name="Straight Arrow Connector 11">
            <a:extLst>
              <a:ext uri="{FF2B5EF4-FFF2-40B4-BE49-F238E27FC236}">
                <a16:creationId xmlns:a16="http://schemas.microsoft.com/office/drawing/2014/main" id="{8EC6C6A0-E09B-4D22-BF10-669DF4C5F3A3}"/>
              </a:ext>
            </a:extLst>
          </p:cNvPr>
          <p:cNvCxnSpPr>
            <a:cxnSpLocks/>
          </p:cNvCxnSpPr>
          <p:nvPr/>
        </p:nvCxnSpPr>
        <p:spPr>
          <a:xfrm flipH="1">
            <a:off x="5210175" y="3057525"/>
            <a:ext cx="1381125" cy="523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F7B1FB7-6F6D-49CF-83E1-D103AA5829D0}"/>
              </a:ext>
            </a:extLst>
          </p:cNvPr>
          <p:cNvSpPr>
            <a:spLocks noGrp="1"/>
          </p:cNvSpPr>
          <p:nvPr>
            <p:ph type="sldNum" sz="quarter" idx="12"/>
          </p:nvPr>
        </p:nvSpPr>
        <p:spPr/>
        <p:txBody>
          <a:bodyPr/>
          <a:lstStyle/>
          <a:p>
            <a:fld id="{E9E5E707-7C84-4B2C-B88A-2914ABC0F942}" type="slidenum">
              <a:rPr lang="en-US" smtClean="0"/>
              <a:t>12</a:t>
            </a:fld>
            <a:endParaRPr lang="en-US"/>
          </a:p>
        </p:txBody>
      </p:sp>
      <p:pic>
        <p:nvPicPr>
          <p:cNvPr id="5" name="7">
            <a:hlinkClick r:id="" action="ppaction://media"/>
            <a:extLst>
              <a:ext uri="{FF2B5EF4-FFF2-40B4-BE49-F238E27FC236}">
                <a16:creationId xmlns:a16="http://schemas.microsoft.com/office/drawing/2014/main" id="{70A3EA8D-AE7B-4073-9AF1-270F5CDA3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6925" y="5478180"/>
            <a:ext cx="406400" cy="406400"/>
          </a:xfrm>
          <a:prstGeom prst="rect">
            <a:avLst/>
          </a:prstGeom>
        </p:spPr>
      </p:pic>
    </p:spTree>
    <p:extLst>
      <p:ext uri="{BB962C8B-B14F-4D97-AF65-F5344CB8AC3E}">
        <p14:creationId xmlns:p14="http://schemas.microsoft.com/office/powerpoint/2010/main" val="38470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968C-DF70-498C-A364-415BCE4C6A5B}"/>
              </a:ext>
            </a:extLst>
          </p:cNvPr>
          <p:cNvSpPr>
            <a:spLocks noGrp="1"/>
          </p:cNvSpPr>
          <p:nvPr>
            <p:ph type="title"/>
          </p:nvPr>
        </p:nvSpPr>
        <p:spPr/>
        <p:txBody>
          <a:bodyPr>
            <a:normAutofit/>
          </a:bodyPr>
          <a:lstStyle/>
          <a:p>
            <a:r>
              <a:rPr lang="zh-CN" altLang="en-US" sz="5000" b="1" dirty="0"/>
              <a:t>两个或三个较短的学习时间</a:t>
            </a:r>
            <a:br>
              <a:rPr lang="en-US" altLang="zh-CN" sz="3000" b="1" dirty="0"/>
            </a:br>
            <a:r>
              <a:rPr lang="en-US" sz="3000" b="1" dirty="0"/>
              <a:t>Two or three short learning sessions…</a:t>
            </a:r>
          </a:p>
        </p:txBody>
      </p:sp>
      <p:sp>
        <p:nvSpPr>
          <p:cNvPr id="3" name="Content Placeholder 2">
            <a:extLst>
              <a:ext uri="{FF2B5EF4-FFF2-40B4-BE49-F238E27FC236}">
                <a16:creationId xmlns:a16="http://schemas.microsoft.com/office/drawing/2014/main" id="{34774C9C-9B14-42BE-B692-9AA5CC8AB97E}"/>
              </a:ext>
            </a:extLst>
          </p:cNvPr>
          <p:cNvSpPr>
            <a:spLocks noGrp="1"/>
          </p:cNvSpPr>
          <p:nvPr>
            <p:ph idx="1"/>
          </p:nvPr>
        </p:nvSpPr>
        <p:spPr/>
        <p:txBody>
          <a:bodyPr/>
          <a:lstStyle/>
          <a:p>
            <a:pPr marL="0" indent="0">
              <a:buNone/>
            </a:pPr>
            <a:r>
              <a:rPr lang="zh-CN" altLang="en-US" dirty="0"/>
              <a:t>比一场长时间的学习要好得多。</a:t>
            </a:r>
            <a:endParaRPr lang="en-US" altLang="zh-CN" dirty="0"/>
          </a:p>
          <a:p>
            <a:pPr marL="0" indent="0">
              <a:buNone/>
            </a:pPr>
            <a:r>
              <a:rPr lang="en-US" dirty="0"/>
              <a:t>   Are much better than one long learning session.</a:t>
            </a:r>
          </a:p>
          <a:p>
            <a:pPr marL="0" indent="0">
              <a:buNone/>
            </a:pPr>
            <a:r>
              <a:rPr lang="zh-CN" dirty="0"/>
              <a:t>为什么？</a:t>
            </a:r>
            <a:r>
              <a:rPr lang="en-US" dirty="0"/>
              <a:t>Why?</a:t>
            </a:r>
          </a:p>
          <a:p>
            <a:pPr marL="0" indent="0">
              <a:lnSpc>
                <a:spcPct val="130000"/>
              </a:lnSpc>
              <a:buNone/>
            </a:pPr>
            <a:r>
              <a:rPr lang="zh-CN" altLang="en-US" dirty="0"/>
              <a:t>这是因为在长时间的学习中，记忆的整合存在很多“干扰”。</a:t>
            </a:r>
            <a:r>
              <a:rPr lang="en-US" dirty="0"/>
              <a:t>It’s because with long learning sessions there is a lot of “interference” (</a:t>
            </a:r>
            <a:r>
              <a:rPr lang="zh-CN" dirty="0"/>
              <a:t>干扰</a:t>
            </a:r>
            <a:r>
              <a:rPr lang="en-US" dirty="0"/>
              <a:t>) in the consolidation (</a:t>
            </a:r>
            <a:r>
              <a:rPr lang="zh-CN" dirty="0"/>
              <a:t>合并</a:t>
            </a:r>
            <a:r>
              <a:rPr lang="en-US" dirty="0"/>
              <a:t>) of memories (</a:t>
            </a:r>
            <a:r>
              <a:rPr lang="zh-CN" altLang="en-US" dirty="0"/>
              <a:t>存储</a:t>
            </a:r>
            <a:r>
              <a:rPr lang="en-US" dirty="0"/>
              <a:t>).</a:t>
            </a:r>
          </a:p>
        </p:txBody>
      </p:sp>
      <p:pic>
        <p:nvPicPr>
          <p:cNvPr id="5" name="Picture 4">
            <a:extLst>
              <a:ext uri="{FF2B5EF4-FFF2-40B4-BE49-F238E27FC236}">
                <a16:creationId xmlns:a16="http://schemas.microsoft.com/office/drawing/2014/main" id="{EB42A63C-6627-406D-8D4F-D328FAB75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255" y="5163947"/>
            <a:ext cx="3901440" cy="1328928"/>
          </a:xfrm>
          <a:prstGeom prst="rect">
            <a:avLst/>
          </a:prstGeom>
        </p:spPr>
      </p:pic>
      <p:sp>
        <p:nvSpPr>
          <p:cNvPr id="6" name="TextBox 5">
            <a:extLst>
              <a:ext uri="{FF2B5EF4-FFF2-40B4-BE49-F238E27FC236}">
                <a16:creationId xmlns:a16="http://schemas.microsoft.com/office/drawing/2014/main" id="{1F3DA83B-D4E8-462C-ACB8-AC107DFDCB2D}"/>
              </a:ext>
            </a:extLst>
          </p:cNvPr>
          <p:cNvSpPr txBox="1"/>
          <p:nvPr/>
        </p:nvSpPr>
        <p:spPr>
          <a:xfrm>
            <a:off x="409575" y="5505450"/>
            <a:ext cx="4629150" cy="646331"/>
          </a:xfrm>
          <a:prstGeom prst="rect">
            <a:avLst/>
          </a:prstGeom>
          <a:noFill/>
        </p:spPr>
        <p:txBody>
          <a:bodyPr wrap="square" rtlCol="0">
            <a:spAutoFit/>
          </a:bodyPr>
          <a:lstStyle/>
          <a:p>
            <a:r>
              <a:rPr lang="zh-CN" altLang="en-US" dirty="0"/>
              <a:t>对此有很多科学研究！</a:t>
            </a:r>
            <a:endParaRPr lang="en-US" altLang="zh-CN" dirty="0"/>
          </a:p>
          <a:p>
            <a:r>
              <a:rPr lang="en-US" dirty="0"/>
              <a:t>There’s a lot of scientific research on this!</a:t>
            </a:r>
          </a:p>
        </p:txBody>
      </p:sp>
      <p:sp>
        <p:nvSpPr>
          <p:cNvPr id="4" name="Slide Number Placeholder 3">
            <a:extLst>
              <a:ext uri="{FF2B5EF4-FFF2-40B4-BE49-F238E27FC236}">
                <a16:creationId xmlns:a16="http://schemas.microsoft.com/office/drawing/2014/main" id="{701CD53C-BBEE-45D8-BBC2-07AC618FDD62}"/>
              </a:ext>
            </a:extLst>
          </p:cNvPr>
          <p:cNvSpPr>
            <a:spLocks noGrp="1"/>
          </p:cNvSpPr>
          <p:nvPr>
            <p:ph type="sldNum" sz="quarter" idx="12"/>
          </p:nvPr>
        </p:nvSpPr>
        <p:spPr/>
        <p:txBody>
          <a:bodyPr/>
          <a:lstStyle/>
          <a:p>
            <a:fld id="{E9E5E707-7C84-4B2C-B88A-2914ABC0F942}" type="slidenum">
              <a:rPr lang="en-US" smtClean="0"/>
              <a:t>13</a:t>
            </a:fld>
            <a:endParaRPr lang="en-US"/>
          </a:p>
        </p:txBody>
      </p:sp>
      <p:pic>
        <p:nvPicPr>
          <p:cNvPr id="7" name="8">
            <a:hlinkClick r:id="" action="ppaction://media"/>
            <a:extLst>
              <a:ext uri="{FF2B5EF4-FFF2-40B4-BE49-F238E27FC236}">
                <a16:creationId xmlns:a16="http://schemas.microsoft.com/office/drawing/2014/main" id="{CFAEEEDE-BB60-4C4B-9F37-1BD41A2D8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6925" y="1239044"/>
            <a:ext cx="406400" cy="406400"/>
          </a:xfrm>
          <a:prstGeom prst="rect">
            <a:avLst/>
          </a:prstGeom>
        </p:spPr>
      </p:pic>
    </p:spTree>
    <p:extLst>
      <p:ext uri="{BB962C8B-B14F-4D97-AF65-F5344CB8AC3E}">
        <p14:creationId xmlns:p14="http://schemas.microsoft.com/office/powerpoint/2010/main" val="2843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AF00-38EF-419A-93DE-997CD45BE2B2}"/>
              </a:ext>
            </a:extLst>
          </p:cNvPr>
          <p:cNvSpPr>
            <a:spLocks noGrp="1"/>
          </p:cNvSpPr>
          <p:nvPr>
            <p:ph type="title"/>
          </p:nvPr>
        </p:nvSpPr>
        <p:spPr>
          <a:xfrm>
            <a:off x="838200" y="365125"/>
            <a:ext cx="10515600" cy="1768475"/>
          </a:xfrm>
          <a:solidFill>
            <a:schemeClr val="tx1"/>
          </a:solidFill>
        </p:spPr>
        <p:txBody>
          <a:bodyPr>
            <a:normAutofit/>
          </a:bodyPr>
          <a:lstStyle/>
          <a:p>
            <a:pPr algn="ctr"/>
            <a:r>
              <a:rPr lang="en-US" b="1" dirty="0">
                <a:solidFill>
                  <a:schemeClr val="bg1"/>
                </a:solidFill>
              </a:rPr>
              <a:t>Memory Consolidation</a:t>
            </a:r>
            <a:br>
              <a:rPr lang="en-US" b="1" dirty="0">
                <a:solidFill>
                  <a:schemeClr val="bg1"/>
                </a:solidFill>
              </a:rPr>
            </a:br>
            <a:r>
              <a:rPr lang="zh-CN" b="1" dirty="0">
                <a:solidFill>
                  <a:schemeClr val="bg1"/>
                </a:solidFill>
              </a:rPr>
              <a:t>记忆</a:t>
            </a:r>
            <a:r>
              <a:rPr lang="en-US" altLang="zh-CN" b="1" dirty="0">
                <a:solidFill>
                  <a:schemeClr val="bg1"/>
                </a:solidFill>
              </a:rPr>
              <a:t> </a:t>
            </a:r>
            <a:r>
              <a:rPr lang="en-US" altLang="zh-CN" b="1" dirty="0">
                <a:solidFill>
                  <a:schemeClr val="bg1"/>
                </a:solidFill>
                <a:sym typeface="Wingdings" panose="05000000000000000000" pitchFamily="2" charset="2"/>
              </a:rPr>
              <a:t>  </a:t>
            </a:r>
            <a:r>
              <a:rPr lang="zh-CN" altLang="en-US" b="1" dirty="0">
                <a:solidFill>
                  <a:schemeClr val="bg1"/>
                </a:solidFill>
              </a:rPr>
              <a:t>巩固 </a:t>
            </a:r>
            <a:r>
              <a:rPr lang="en-US" altLang="zh-CN" b="1" dirty="0">
                <a:solidFill>
                  <a:schemeClr val="bg1"/>
                </a:solidFill>
              </a:rPr>
              <a:t>// </a:t>
            </a:r>
            <a:r>
              <a:rPr lang="zh-CN" altLang="en-US" b="1" dirty="0">
                <a:solidFill>
                  <a:schemeClr val="bg1"/>
                </a:solidFill>
              </a:rPr>
              <a:t>撤并</a:t>
            </a:r>
            <a:endParaRPr lang="en-US" b="1" dirty="0">
              <a:solidFill>
                <a:schemeClr val="bg1"/>
              </a:solidFill>
            </a:endParaRPr>
          </a:p>
        </p:txBody>
      </p:sp>
      <p:pic>
        <p:nvPicPr>
          <p:cNvPr id="5" name="Picture 4">
            <a:extLst>
              <a:ext uri="{FF2B5EF4-FFF2-40B4-BE49-F238E27FC236}">
                <a16:creationId xmlns:a16="http://schemas.microsoft.com/office/drawing/2014/main" id="{C9100C57-DF2A-48CF-831B-7CFB724C4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25" y="2745522"/>
            <a:ext cx="9439275" cy="2713792"/>
          </a:xfrm>
          <a:prstGeom prst="rect">
            <a:avLst/>
          </a:prstGeom>
        </p:spPr>
      </p:pic>
      <p:sp>
        <p:nvSpPr>
          <p:cNvPr id="6" name="TextBox 5">
            <a:extLst>
              <a:ext uri="{FF2B5EF4-FFF2-40B4-BE49-F238E27FC236}">
                <a16:creationId xmlns:a16="http://schemas.microsoft.com/office/drawing/2014/main" id="{9C33A3F6-FA21-46A5-8E29-B3BECF815C92}"/>
              </a:ext>
            </a:extLst>
          </p:cNvPr>
          <p:cNvSpPr txBox="1"/>
          <p:nvPr/>
        </p:nvSpPr>
        <p:spPr>
          <a:xfrm>
            <a:off x="1162050" y="2343150"/>
            <a:ext cx="2143125" cy="646331"/>
          </a:xfrm>
          <a:prstGeom prst="rect">
            <a:avLst/>
          </a:prstGeom>
          <a:noFill/>
        </p:spPr>
        <p:txBody>
          <a:bodyPr wrap="square" rtlCol="0">
            <a:spAutoFit/>
          </a:bodyPr>
          <a:lstStyle/>
          <a:p>
            <a:r>
              <a:rPr lang="zh-CN" altLang="en-US" dirty="0"/>
              <a:t>感官信息</a:t>
            </a:r>
            <a:endParaRPr lang="en-US" altLang="zh-CN" dirty="0"/>
          </a:p>
          <a:p>
            <a:r>
              <a:rPr lang="en-US" dirty="0"/>
              <a:t>Sensory information</a:t>
            </a:r>
          </a:p>
        </p:txBody>
      </p:sp>
      <p:sp>
        <p:nvSpPr>
          <p:cNvPr id="7" name="TextBox 6">
            <a:extLst>
              <a:ext uri="{FF2B5EF4-FFF2-40B4-BE49-F238E27FC236}">
                <a16:creationId xmlns:a16="http://schemas.microsoft.com/office/drawing/2014/main" id="{E1EB0A06-BD3A-4D10-B5FA-8A3850472381}"/>
              </a:ext>
            </a:extLst>
          </p:cNvPr>
          <p:cNvSpPr txBox="1"/>
          <p:nvPr/>
        </p:nvSpPr>
        <p:spPr>
          <a:xfrm>
            <a:off x="4448175" y="2276475"/>
            <a:ext cx="1752600" cy="923330"/>
          </a:xfrm>
          <a:prstGeom prst="rect">
            <a:avLst/>
          </a:prstGeom>
          <a:noFill/>
        </p:spPr>
        <p:txBody>
          <a:bodyPr wrap="square" rtlCol="0">
            <a:spAutoFit/>
          </a:bodyPr>
          <a:lstStyle/>
          <a:p>
            <a:r>
              <a:rPr lang="zh-CN" dirty="0"/>
              <a:t>短期记忆</a:t>
            </a:r>
            <a:endParaRPr lang="en-US" altLang="zh-CN" dirty="0"/>
          </a:p>
          <a:p>
            <a:r>
              <a:rPr lang="en-US" dirty="0"/>
              <a:t>Short Term Memory (STM)</a:t>
            </a:r>
          </a:p>
        </p:txBody>
      </p:sp>
      <p:sp>
        <p:nvSpPr>
          <p:cNvPr id="8" name="TextBox 7">
            <a:extLst>
              <a:ext uri="{FF2B5EF4-FFF2-40B4-BE49-F238E27FC236}">
                <a16:creationId xmlns:a16="http://schemas.microsoft.com/office/drawing/2014/main" id="{045A6583-1098-43DE-AF4F-DF0656CA1026}"/>
              </a:ext>
            </a:extLst>
          </p:cNvPr>
          <p:cNvSpPr txBox="1"/>
          <p:nvPr/>
        </p:nvSpPr>
        <p:spPr>
          <a:xfrm>
            <a:off x="6667501" y="2376190"/>
            <a:ext cx="1381124" cy="369332"/>
          </a:xfrm>
          <a:prstGeom prst="rect">
            <a:avLst/>
          </a:prstGeom>
          <a:noFill/>
        </p:spPr>
        <p:txBody>
          <a:bodyPr wrap="square" rtlCol="0">
            <a:spAutoFit/>
          </a:bodyPr>
          <a:lstStyle/>
          <a:p>
            <a:r>
              <a:rPr lang="zh-CN" altLang="en-US" dirty="0"/>
              <a:t>巩固 </a:t>
            </a:r>
            <a:r>
              <a:rPr lang="en-US" altLang="zh-CN" dirty="0"/>
              <a:t>// </a:t>
            </a:r>
            <a:r>
              <a:rPr lang="zh-CN" altLang="en-US" dirty="0"/>
              <a:t>撤并</a:t>
            </a:r>
            <a:endParaRPr lang="en-US" dirty="0"/>
          </a:p>
        </p:txBody>
      </p:sp>
      <p:sp>
        <p:nvSpPr>
          <p:cNvPr id="9" name="TextBox 8">
            <a:extLst>
              <a:ext uri="{FF2B5EF4-FFF2-40B4-BE49-F238E27FC236}">
                <a16:creationId xmlns:a16="http://schemas.microsoft.com/office/drawing/2014/main" id="{5B14F054-76ED-45B4-BABB-AC8C0521FD88}"/>
              </a:ext>
            </a:extLst>
          </p:cNvPr>
          <p:cNvSpPr txBox="1"/>
          <p:nvPr/>
        </p:nvSpPr>
        <p:spPr>
          <a:xfrm>
            <a:off x="8467725" y="2922806"/>
            <a:ext cx="2171700" cy="553998"/>
          </a:xfrm>
          <a:prstGeom prst="rect">
            <a:avLst/>
          </a:prstGeom>
          <a:noFill/>
        </p:spPr>
        <p:txBody>
          <a:bodyPr wrap="square" rtlCol="0">
            <a:spAutoFit/>
          </a:bodyPr>
          <a:lstStyle/>
          <a:p>
            <a:r>
              <a:rPr lang="zh-CN" sz="3000" dirty="0"/>
              <a:t>长期记忆</a:t>
            </a:r>
            <a:endParaRPr lang="en-US" sz="3000" dirty="0"/>
          </a:p>
        </p:txBody>
      </p:sp>
      <p:sp>
        <p:nvSpPr>
          <p:cNvPr id="10" name="TextBox 9">
            <a:extLst>
              <a:ext uri="{FF2B5EF4-FFF2-40B4-BE49-F238E27FC236}">
                <a16:creationId xmlns:a16="http://schemas.microsoft.com/office/drawing/2014/main" id="{6E6DB6FD-EB35-43D6-BD3D-832484EE21A1}"/>
              </a:ext>
            </a:extLst>
          </p:cNvPr>
          <p:cNvSpPr txBox="1"/>
          <p:nvPr/>
        </p:nvSpPr>
        <p:spPr>
          <a:xfrm>
            <a:off x="7343775" y="5263307"/>
            <a:ext cx="3295650" cy="923330"/>
          </a:xfrm>
          <a:prstGeom prst="rect">
            <a:avLst/>
          </a:prstGeom>
          <a:noFill/>
        </p:spPr>
        <p:txBody>
          <a:bodyPr wrap="square" rtlCol="0">
            <a:spAutoFit/>
          </a:bodyPr>
          <a:lstStyle/>
          <a:p>
            <a:r>
              <a:rPr lang="zh-CN" dirty="0"/>
              <a:t>排演</a:t>
            </a:r>
            <a:r>
              <a:rPr lang="en-US" altLang="zh-CN" dirty="0"/>
              <a:t> </a:t>
            </a:r>
            <a:r>
              <a:rPr lang="en-US" dirty="0"/>
              <a:t>Rehearsal</a:t>
            </a:r>
          </a:p>
          <a:p>
            <a:r>
              <a:rPr lang="en-US" altLang="zh-CN" dirty="0"/>
              <a:t>= </a:t>
            </a:r>
            <a:r>
              <a:rPr lang="zh-CN" dirty="0"/>
              <a:t>实践</a:t>
            </a:r>
            <a:r>
              <a:rPr lang="en-US" altLang="zh-CN" dirty="0"/>
              <a:t> // </a:t>
            </a:r>
            <a:r>
              <a:rPr lang="zh-CN" altLang="en-US" dirty="0"/>
              <a:t>练习 </a:t>
            </a:r>
            <a:r>
              <a:rPr lang="en-US" dirty="0"/>
              <a:t>Practice</a:t>
            </a:r>
          </a:p>
          <a:p>
            <a:r>
              <a:rPr lang="en-US" dirty="0"/>
              <a:t>= Repeat </a:t>
            </a:r>
            <a:r>
              <a:rPr lang="zh-CN" dirty="0"/>
              <a:t>重复</a:t>
            </a:r>
            <a:endParaRPr lang="en-US" dirty="0"/>
          </a:p>
        </p:txBody>
      </p:sp>
      <p:sp>
        <p:nvSpPr>
          <p:cNvPr id="3" name="Slide Number Placeholder 2">
            <a:extLst>
              <a:ext uri="{FF2B5EF4-FFF2-40B4-BE49-F238E27FC236}">
                <a16:creationId xmlns:a16="http://schemas.microsoft.com/office/drawing/2014/main" id="{8EACFFD2-D8D8-4DE8-9323-E66C876B7FF1}"/>
              </a:ext>
            </a:extLst>
          </p:cNvPr>
          <p:cNvSpPr>
            <a:spLocks noGrp="1"/>
          </p:cNvSpPr>
          <p:nvPr>
            <p:ph type="sldNum" sz="quarter" idx="12"/>
          </p:nvPr>
        </p:nvSpPr>
        <p:spPr/>
        <p:txBody>
          <a:bodyPr/>
          <a:lstStyle/>
          <a:p>
            <a:fld id="{E9E5E707-7C84-4B2C-B88A-2914ABC0F942}" type="slidenum">
              <a:rPr lang="en-US" smtClean="0"/>
              <a:t>14</a:t>
            </a:fld>
            <a:endParaRPr lang="en-US"/>
          </a:p>
        </p:txBody>
      </p:sp>
      <p:pic>
        <p:nvPicPr>
          <p:cNvPr id="4" name="9">
            <a:hlinkClick r:id="" action="ppaction://media"/>
            <a:extLst>
              <a:ext uri="{FF2B5EF4-FFF2-40B4-BE49-F238E27FC236}">
                <a16:creationId xmlns:a16="http://schemas.microsoft.com/office/drawing/2014/main" id="{A396D8BC-0429-4DB6-BC70-B19B6C1A2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5250" y="5789762"/>
            <a:ext cx="406400" cy="406400"/>
          </a:xfrm>
          <a:prstGeom prst="rect">
            <a:avLst/>
          </a:prstGeom>
        </p:spPr>
      </p:pic>
    </p:spTree>
    <p:extLst>
      <p:ext uri="{BB962C8B-B14F-4D97-AF65-F5344CB8AC3E}">
        <p14:creationId xmlns:p14="http://schemas.microsoft.com/office/powerpoint/2010/main" val="197190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4475-D1BF-4D95-B97F-3A8C85809A35}"/>
              </a:ext>
            </a:extLst>
          </p:cNvPr>
          <p:cNvSpPr>
            <a:spLocks noGrp="1"/>
          </p:cNvSpPr>
          <p:nvPr>
            <p:ph type="title"/>
          </p:nvPr>
        </p:nvSpPr>
        <p:spPr>
          <a:xfrm>
            <a:off x="838200" y="365125"/>
            <a:ext cx="10515600" cy="1825625"/>
          </a:xfrm>
        </p:spPr>
        <p:txBody>
          <a:bodyPr>
            <a:normAutofit/>
          </a:bodyPr>
          <a:lstStyle/>
          <a:p>
            <a:pPr algn="ctr">
              <a:lnSpc>
                <a:spcPct val="130000"/>
              </a:lnSpc>
            </a:pPr>
            <a:r>
              <a:rPr lang="zh-CN" altLang="en-US" dirty="0"/>
              <a:t>重新发现玩的巨大价值</a:t>
            </a:r>
            <a:br>
              <a:rPr lang="en-US" altLang="zh-CN" dirty="0"/>
            </a:br>
            <a:r>
              <a:rPr lang="en-US" dirty="0"/>
              <a:t>Rediscover the great value of </a:t>
            </a:r>
            <a:r>
              <a:rPr lang="en-US" dirty="0">
                <a:solidFill>
                  <a:srgbClr val="FF0000"/>
                </a:solidFill>
              </a:rPr>
              <a:t>play </a:t>
            </a:r>
            <a:r>
              <a:rPr lang="zh-CN" dirty="0">
                <a:solidFill>
                  <a:srgbClr val="FF0000"/>
                </a:solidFill>
              </a:rPr>
              <a:t>玩</a:t>
            </a:r>
            <a:endParaRPr lang="en-US" dirty="0">
              <a:solidFill>
                <a:srgbClr val="FF0000"/>
              </a:solidFill>
            </a:endParaRPr>
          </a:p>
        </p:txBody>
      </p:sp>
      <p:sp>
        <p:nvSpPr>
          <p:cNvPr id="3" name="Content Placeholder 2">
            <a:extLst>
              <a:ext uri="{FF2B5EF4-FFF2-40B4-BE49-F238E27FC236}">
                <a16:creationId xmlns:a16="http://schemas.microsoft.com/office/drawing/2014/main" id="{72E6CA1E-14B5-4761-A8EF-67397FCB74C7}"/>
              </a:ext>
            </a:extLst>
          </p:cNvPr>
          <p:cNvSpPr>
            <a:spLocks noGrp="1"/>
          </p:cNvSpPr>
          <p:nvPr>
            <p:ph idx="1"/>
          </p:nvPr>
        </p:nvSpPr>
        <p:spPr>
          <a:xfrm>
            <a:off x="838200" y="2533649"/>
            <a:ext cx="10515600" cy="3416213"/>
          </a:xfrm>
        </p:spPr>
        <p:txBody>
          <a:bodyPr>
            <a:normAutofit/>
          </a:bodyPr>
          <a:lstStyle/>
          <a:p>
            <a:r>
              <a:rPr lang="zh-CN" altLang="en-US" sz="4500" dirty="0"/>
              <a:t>尼古拉</a:t>
            </a:r>
            <a:r>
              <a:rPr lang="en-US" altLang="zh-CN" sz="4500" dirty="0"/>
              <a:t>·</a:t>
            </a:r>
            <a:r>
              <a:rPr lang="zh-CN" altLang="en-US" sz="4500" dirty="0"/>
              <a:t>特斯拉（发现如何用电），爱因斯坦和比尔</a:t>
            </a:r>
            <a:r>
              <a:rPr lang="en-US" altLang="zh-CN" sz="4500" dirty="0"/>
              <a:t>·</a:t>
            </a:r>
            <a:r>
              <a:rPr lang="zh-CN" altLang="en-US" sz="4500" dirty="0"/>
              <a:t>盖茨 </a:t>
            </a:r>
            <a:r>
              <a:rPr lang="en-US" sz="2500" dirty="0"/>
              <a:t>Nikola Tesla (discovered how to use electricity), Einstein and Bill Gates,</a:t>
            </a:r>
          </a:p>
          <a:p>
            <a:r>
              <a:rPr lang="zh-CN" altLang="en-US" sz="4500" dirty="0"/>
              <a:t>他们玩弄各种想法，取得了重大发现。</a:t>
            </a:r>
            <a:r>
              <a:rPr lang="en-US" sz="3500" dirty="0"/>
              <a:t>…</a:t>
            </a:r>
            <a:r>
              <a:rPr lang="en-US" sz="2500" dirty="0"/>
              <a:t>made their great discoveries by playing with ideas.</a:t>
            </a:r>
          </a:p>
        </p:txBody>
      </p:sp>
      <p:sp>
        <p:nvSpPr>
          <p:cNvPr id="4" name="Slide Number Placeholder 3">
            <a:extLst>
              <a:ext uri="{FF2B5EF4-FFF2-40B4-BE49-F238E27FC236}">
                <a16:creationId xmlns:a16="http://schemas.microsoft.com/office/drawing/2014/main" id="{6D603C9C-FB89-40A0-87C5-0F47CAE9FD17}"/>
              </a:ext>
            </a:extLst>
          </p:cNvPr>
          <p:cNvSpPr>
            <a:spLocks noGrp="1"/>
          </p:cNvSpPr>
          <p:nvPr>
            <p:ph type="sldNum" sz="quarter" idx="12"/>
          </p:nvPr>
        </p:nvSpPr>
        <p:spPr/>
        <p:txBody>
          <a:bodyPr/>
          <a:lstStyle/>
          <a:p>
            <a:fld id="{E9E5E707-7C84-4B2C-B88A-2914ABC0F942}" type="slidenum">
              <a:rPr lang="en-US" smtClean="0"/>
              <a:t>15</a:t>
            </a:fld>
            <a:endParaRPr lang="en-US"/>
          </a:p>
        </p:txBody>
      </p:sp>
      <p:pic>
        <p:nvPicPr>
          <p:cNvPr id="5" name="10">
            <a:hlinkClick r:id="" action="ppaction://media"/>
            <a:extLst>
              <a:ext uri="{FF2B5EF4-FFF2-40B4-BE49-F238E27FC236}">
                <a16:creationId xmlns:a16="http://schemas.microsoft.com/office/drawing/2014/main" id="{8728AB8A-100C-43FB-80DE-CB38CFA0B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8825" y="5464175"/>
            <a:ext cx="406400" cy="406400"/>
          </a:xfrm>
          <a:prstGeom prst="rect">
            <a:avLst/>
          </a:prstGeom>
        </p:spPr>
      </p:pic>
    </p:spTree>
    <p:extLst>
      <p:ext uri="{BB962C8B-B14F-4D97-AF65-F5344CB8AC3E}">
        <p14:creationId xmlns:p14="http://schemas.microsoft.com/office/powerpoint/2010/main" val="208797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36709C-96B8-46A5-BE56-2BFEF8EF8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4900" y="1143000"/>
            <a:ext cx="7442200" cy="5581650"/>
          </a:xfrm>
          <a:prstGeom prst="rect">
            <a:avLst/>
          </a:prstGeom>
        </p:spPr>
      </p:pic>
      <p:sp>
        <p:nvSpPr>
          <p:cNvPr id="6" name="TextBox 5">
            <a:extLst>
              <a:ext uri="{FF2B5EF4-FFF2-40B4-BE49-F238E27FC236}">
                <a16:creationId xmlns:a16="http://schemas.microsoft.com/office/drawing/2014/main" id="{64FEBFA1-EE72-40DD-A12C-2FDFDE7CE7BA}"/>
              </a:ext>
            </a:extLst>
          </p:cNvPr>
          <p:cNvSpPr txBox="1"/>
          <p:nvPr/>
        </p:nvSpPr>
        <p:spPr>
          <a:xfrm>
            <a:off x="1895475" y="285750"/>
            <a:ext cx="8296275" cy="861774"/>
          </a:xfrm>
          <a:prstGeom prst="rect">
            <a:avLst/>
          </a:prstGeom>
          <a:noFill/>
        </p:spPr>
        <p:txBody>
          <a:bodyPr wrap="square" rtlCol="0">
            <a:spAutoFit/>
          </a:bodyPr>
          <a:lstStyle/>
          <a:p>
            <a:pPr algn="ctr"/>
            <a:r>
              <a:rPr lang="zh-CN" sz="2500" dirty="0"/>
              <a:t>玩是最高的研究形式</a:t>
            </a:r>
            <a:r>
              <a:rPr lang="en-US" altLang="zh-CN" sz="2500" dirty="0"/>
              <a:t>  </a:t>
            </a:r>
          </a:p>
          <a:p>
            <a:pPr algn="ctr"/>
            <a:r>
              <a:rPr lang="en-US" sz="2500" dirty="0"/>
              <a:t>“Play is the highest form of research.”</a:t>
            </a:r>
          </a:p>
        </p:txBody>
      </p:sp>
      <p:sp>
        <p:nvSpPr>
          <p:cNvPr id="2" name="Slide Number Placeholder 1">
            <a:extLst>
              <a:ext uri="{FF2B5EF4-FFF2-40B4-BE49-F238E27FC236}">
                <a16:creationId xmlns:a16="http://schemas.microsoft.com/office/drawing/2014/main" id="{E0402FD4-C66E-486D-B4BD-E9007815BB40}"/>
              </a:ext>
            </a:extLst>
          </p:cNvPr>
          <p:cNvSpPr>
            <a:spLocks noGrp="1"/>
          </p:cNvSpPr>
          <p:nvPr>
            <p:ph type="sldNum" sz="quarter" idx="12"/>
          </p:nvPr>
        </p:nvSpPr>
        <p:spPr/>
        <p:txBody>
          <a:bodyPr/>
          <a:lstStyle/>
          <a:p>
            <a:fld id="{E9E5E707-7C84-4B2C-B88A-2914ABC0F942}" type="slidenum">
              <a:rPr lang="en-US" smtClean="0"/>
              <a:t>16</a:t>
            </a:fld>
            <a:endParaRPr lang="en-US"/>
          </a:p>
        </p:txBody>
      </p:sp>
      <p:pic>
        <p:nvPicPr>
          <p:cNvPr id="3" name="11">
            <a:hlinkClick r:id="" action="ppaction://media"/>
            <a:extLst>
              <a:ext uri="{FF2B5EF4-FFF2-40B4-BE49-F238E27FC236}">
                <a16:creationId xmlns:a16="http://schemas.microsoft.com/office/drawing/2014/main" id="{6DABFD03-22DD-4193-BF87-1D0D6C7A4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3003550"/>
            <a:ext cx="406400" cy="406400"/>
          </a:xfrm>
          <a:prstGeom prst="rect">
            <a:avLst/>
          </a:prstGeom>
        </p:spPr>
      </p:pic>
    </p:spTree>
    <p:extLst>
      <p:ext uri="{BB962C8B-B14F-4D97-AF65-F5344CB8AC3E}">
        <p14:creationId xmlns:p14="http://schemas.microsoft.com/office/powerpoint/2010/main" val="6833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9EA4-D0CD-4916-B7BA-3CB456C4FB18}"/>
              </a:ext>
            </a:extLst>
          </p:cNvPr>
          <p:cNvSpPr>
            <a:spLocks noGrp="1"/>
          </p:cNvSpPr>
          <p:nvPr>
            <p:ph type="title"/>
          </p:nvPr>
        </p:nvSpPr>
        <p:spPr>
          <a:xfrm>
            <a:off x="838200" y="365125"/>
            <a:ext cx="10515600" cy="2349500"/>
          </a:xfrm>
        </p:spPr>
        <p:txBody>
          <a:bodyPr>
            <a:normAutofit fontScale="90000"/>
          </a:bodyPr>
          <a:lstStyle/>
          <a:p>
            <a:pPr algn="ctr"/>
            <a:r>
              <a:rPr lang="zh-CN" dirty="0"/>
              <a:t>组合的</a:t>
            </a:r>
            <a:r>
              <a:rPr lang="zh-CN" altLang="en-US" b="1" dirty="0">
                <a:solidFill>
                  <a:srgbClr val="FF0000"/>
                </a:solidFill>
              </a:rPr>
              <a:t>玩</a:t>
            </a:r>
            <a:r>
              <a:rPr lang="zh-CN" dirty="0"/>
              <a:t>是通过与另一种心理渠道“</a:t>
            </a:r>
            <a:r>
              <a:rPr lang="zh-CN" altLang="en-US" b="1" dirty="0">
                <a:solidFill>
                  <a:srgbClr val="FF0000"/>
                </a:solidFill>
              </a:rPr>
              <a:t>玩</a:t>
            </a:r>
            <a:r>
              <a:rPr lang="zh-CN" dirty="0"/>
              <a:t>”来打开一个心理渠道的行为。</a:t>
            </a:r>
            <a:br>
              <a:rPr lang="en-US" dirty="0"/>
            </a:br>
            <a:r>
              <a:rPr lang="en-US" dirty="0"/>
              <a:t>Combinatory play is the act of opening up one mental channel by dabbling with another.</a:t>
            </a:r>
          </a:p>
        </p:txBody>
      </p:sp>
      <p:pic>
        <p:nvPicPr>
          <p:cNvPr id="5" name="Picture 4">
            <a:extLst>
              <a:ext uri="{FF2B5EF4-FFF2-40B4-BE49-F238E27FC236}">
                <a16:creationId xmlns:a16="http://schemas.microsoft.com/office/drawing/2014/main" id="{9C281C56-159B-42F2-8E36-B65EB42AB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649" y="3257549"/>
            <a:ext cx="3514725" cy="3514725"/>
          </a:xfrm>
          <a:prstGeom prst="rect">
            <a:avLst/>
          </a:prstGeom>
        </p:spPr>
      </p:pic>
      <p:sp>
        <p:nvSpPr>
          <p:cNvPr id="3" name="Slide Number Placeholder 2">
            <a:extLst>
              <a:ext uri="{FF2B5EF4-FFF2-40B4-BE49-F238E27FC236}">
                <a16:creationId xmlns:a16="http://schemas.microsoft.com/office/drawing/2014/main" id="{58322005-D8EE-4EBF-A952-5090EDF849FF}"/>
              </a:ext>
            </a:extLst>
          </p:cNvPr>
          <p:cNvSpPr>
            <a:spLocks noGrp="1"/>
          </p:cNvSpPr>
          <p:nvPr>
            <p:ph type="sldNum" sz="quarter" idx="12"/>
          </p:nvPr>
        </p:nvSpPr>
        <p:spPr/>
        <p:txBody>
          <a:bodyPr/>
          <a:lstStyle/>
          <a:p>
            <a:fld id="{E9E5E707-7C84-4B2C-B88A-2914ABC0F942}" type="slidenum">
              <a:rPr lang="en-US" smtClean="0"/>
              <a:t>17</a:t>
            </a:fld>
            <a:endParaRPr lang="en-US"/>
          </a:p>
        </p:txBody>
      </p:sp>
      <p:pic>
        <p:nvPicPr>
          <p:cNvPr id="4" name="12">
            <a:hlinkClick r:id="" action="ppaction://media"/>
            <a:extLst>
              <a:ext uri="{FF2B5EF4-FFF2-40B4-BE49-F238E27FC236}">
                <a16:creationId xmlns:a16="http://schemas.microsoft.com/office/drawing/2014/main" id="{84A494DD-D4BF-4812-81FF-A754EF40C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125" y="2511425"/>
            <a:ext cx="406400" cy="406400"/>
          </a:xfrm>
          <a:prstGeom prst="rect">
            <a:avLst/>
          </a:prstGeom>
        </p:spPr>
      </p:pic>
    </p:spTree>
    <p:extLst>
      <p:ext uri="{BB962C8B-B14F-4D97-AF65-F5344CB8AC3E}">
        <p14:creationId xmlns:p14="http://schemas.microsoft.com/office/powerpoint/2010/main" val="397374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DC26E-57A6-49D7-8442-51DAEF3C0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575" y="3206188"/>
            <a:ext cx="3443287" cy="3094600"/>
          </a:xfrm>
          <a:prstGeom prst="rect">
            <a:avLst/>
          </a:prstGeom>
        </p:spPr>
      </p:pic>
      <p:sp>
        <p:nvSpPr>
          <p:cNvPr id="2" name="Title 1">
            <a:extLst>
              <a:ext uri="{FF2B5EF4-FFF2-40B4-BE49-F238E27FC236}">
                <a16:creationId xmlns:a16="http://schemas.microsoft.com/office/drawing/2014/main" id="{CAC5E8A8-441F-4FB8-9D55-6A38550A6384}"/>
              </a:ext>
            </a:extLst>
          </p:cNvPr>
          <p:cNvSpPr>
            <a:spLocks noGrp="1"/>
          </p:cNvSpPr>
          <p:nvPr>
            <p:ph type="title"/>
          </p:nvPr>
        </p:nvSpPr>
        <p:spPr/>
        <p:txBody>
          <a:bodyPr/>
          <a:lstStyle/>
          <a:p>
            <a:r>
              <a:rPr lang="zh-CN" dirty="0"/>
              <a:t>说实话。</a:t>
            </a:r>
            <a:r>
              <a:rPr lang="en-US" sz="3300" dirty="0" err="1"/>
              <a:t>Shuō</a:t>
            </a:r>
            <a:r>
              <a:rPr lang="en-US" sz="3300" dirty="0"/>
              <a:t> </a:t>
            </a:r>
            <a:r>
              <a:rPr lang="en-US" sz="3300" dirty="0" err="1"/>
              <a:t>shíhuà</a:t>
            </a:r>
            <a:r>
              <a:rPr lang="en-US" sz="3300" dirty="0"/>
              <a:t>. </a:t>
            </a:r>
            <a:r>
              <a:rPr lang="en-US" dirty="0"/>
              <a:t>Let’s be honest.</a:t>
            </a:r>
          </a:p>
        </p:txBody>
      </p:sp>
      <p:sp>
        <p:nvSpPr>
          <p:cNvPr id="3" name="Content Placeholder 2">
            <a:extLst>
              <a:ext uri="{FF2B5EF4-FFF2-40B4-BE49-F238E27FC236}">
                <a16:creationId xmlns:a16="http://schemas.microsoft.com/office/drawing/2014/main" id="{CEEFCB1E-D205-4386-B61E-F08536A483C7}"/>
              </a:ext>
            </a:extLst>
          </p:cNvPr>
          <p:cNvSpPr>
            <a:spLocks noGrp="1"/>
          </p:cNvSpPr>
          <p:nvPr>
            <p:ph idx="1"/>
          </p:nvPr>
        </p:nvSpPr>
        <p:spPr>
          <a:xfrm>
            <a:off x="838200" y="1825625"/>
            <a:ext cx="10515600" cy="2565400"/>
          </a:xfrm>
        </p:spPr>
        <p:txBody>
          <a:bodyPr/>
          <a:lstStyle/>
          <a:p>
            <a:pPr marL="0" indent="0">
              <a:buNone/>
            </a:pPr>
            <a:r>
              <a:rPr lang="zh-CN" dirty="0"/>
              <a:t>如果很有趣，我们会喜欢的。</a:t>
            </a:r>
            <a:r>
              <a:rPr lang="en-US" altLang="zh-CN" dirty="0"/>
              <a:t> </a:t>
            </a:r>
            <a:r>
              <a:rPr lang="en-US" dirty="0"/>
              <a:t>If it’s fun, we like it.</a:t>
            </a:r>
          </a:p>
          <a:p>
            <a:pPr marL="0" indent="0">
              <a:buNone/>
            </a:pPr>
            <a:r>
              <a:rPr lang="zh-CN" dirty="0"/>
              <a:t>如果我们喜欢它，我们会做更多。</a:t>
            </a:r>
            <a:r>
              <a:rPr lang="en-US" dirty="0"/>
              <a:t>If we like it, we do it more.</a:t>
            </a:r>
          </a:p>
          <a:p>
            <a:pPr marL="0" indent="0">
              <a:buNone/>
            </a:pPr>
            <a:r>
              <a:rPr lang="zh-CN" dirty="0"/>
              <a:t>如果做得更多，我们会做得更好。</a:t>
            </a:r>
            <a:r>
              <a:rPr lang="en-US" dirty="0"/>
              <a:t>If we do it more, we get better at it.</a:t>
            </a:r>
          </a:p>
          <a:p>
            <a:pPr marL="0" indent="0">
              <a:buNone/>
            </a:pPr>
            <a:r>
              <a:rPr lang="zh-CN" dirty="0"/>
              <a:t>所以，让我们玩得开心！</a:t>
            </a:r>
            <a:r>
              <a:rPr lang="en-US" dirty="0"/>
              <a:t>So, let’s have fun!</a:t>
            </a:r>
          </a:p>
        </p:txBody>
      </p:sp>
      <p:sp>
        <p:nvSpPr>
          <p:cNvPr id="4" name="Slide Number Placeholder 3">
            <a:extLst>
              <a:ext uri="{FF2B5EF4-FFF2-40B4-BE49-F238E27FC236}">
                <a16:creationId xmlns:a16="http://schemas.microsoft.com/office/drawing/2014/main" id="{40620190-7C2A-4CA6-9926-603CBD832092}"/>
              </a:ext>
            </a:extLst>
          </p:cNvPr>
          <p:cNvSpPr>
            <a:spLocks noGrp="1"/>
          </p:cNvSpPr>
          <p:nvPr>
            <p:ph type="sldNum" sz="quarter" idx="12"/>
          </p:nvPr>
        </p:nvSpPr>
        <p:spPr/>
        <p:txBody>
          <a:bodyPr/>
          <a:lstStyle/>
          <a:p>
            <a:fld id="{E9E5E707-7C84-4B2C-B88A-2914ABC0F942}" type="slidenum">
              <a:rPr lang="en-US" smtClean="0"/>
              <a:t>18</a:t>
            </a:fld>
            <a:endParaRPr lang="en-US"/>
          </a:p>
        </p:txBody>
      </p:sp>
      <p:pic>
        <p:nvPicPr>
          <p:cNvPr id="6" name="13">
            <a:hlinkClick r:id="" action="ppaction://media"/>
            <a:extLst>
              <a:ext uri="{FF2B5EF4-FFF2-40B4-BE49-F238E27FC236}">
                <a16:creationId xmlns:a16="http://schemas.microsoft.com/office/drawing/2014/main" id="{79BB3B12-8808-42EF-83B7-DB6493A1C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6462" y="864675"/>
            <a:ext cx="406400" cy="406400"/>
          </a:xfrm>
          <a:prstGeom prst="rect">
            <a:avLst/>
          </a:prstGeom>
        </p:spPr>
      </p:pic>
    </p:spTree>
    <p:extLst>
      <p:ext uri="{BB962C8B-B14F-4D97-AF65-F5344CB8AC3E}">
        <p14:creationId xmlns:p14="http://schemas.microsoft.com/office/powerpoint/2010/main" val="236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0E63-DD1C-4FE0-9D2D-07A09011114E}"/>
              </a:ext>
            </a:extLst>
          </p:cNvPr>
          <p:cNvSpPr>
            <a:spLocks noGrp="1"/>
          </p:cNvSpPr>
          <p:nvPr>
            <p:ph type="title"/>
          </p:nvPr>
        </p:nvSpPr>
        <p:spPr/>
        <p:txBody>
          <a:bodyPr/>
          <a:lstStyle/>
          <a:p>
            <a:r>
              <a:rPr lang="zh-CN" altLang="en-US" dirty="0"/>
              <a:t>哦</a:t>
            </a:r>
            <a:r>
              <a:rPr lang="en-US" altLang="zh-CN" dirty="0"/>
              <a:t>! </a:t>
            </a:r>
            <a:r>
              <a:rPr lang="zh-CN" altLang="en-US" dirty="0"/>
              <a:t>顺便说说</a:t>
            </a:r>
            <a:r>
              <a:rPr lang="en-US" altLang="zh-CN" dirty="0"/>
              <a:t>… </a:t>
            </a:r>
            <a:r>
              <a:rPr lang="en-US" dirty="0"/>
              <a:t>Oh! By the way… </a:t>
            </a:r>
          </a:p>
        </p:txBody>
      </p:sp>
      <p:sp>
        <p:nvSpPr>
          <p:cNvPr id="3" name="Content Placeholder 2">
            <a:extLst>
              <a:ext uri="{FF2B5EF4-FFF2-40B4-BE49-F238E27FC236}">
                <a16:creationId xmlns:a16="http://schemas.microsoft.com/office/drawing/2014/main" id="{060F3FF1-C912-4768-82C9-985CA7D79A75}"/>
              </a:ext>
            </a:extLst>
          </p:cNvPr>
          <p:cNvSpPr>
            <a:spLocks noGrp="1"/>
          </p:cNvSpPr>
          <p:nvPr>
            <p:ph idx="1"/>
          </p:nvPr>
        </p:nvSpPr>
        <p:spPr/>
        <p:txBody>
          <a:bodyPr/>
          <a:lstStyle/>
          <a:p>
            <a:r>
              <a:rPr lang="zh-CN" altLang="en-US" dirty="0"/>
              <a:t>谁有臭脚？ </a:t>
            </a:r>
            <a:r>
              <a:rPr lang="en-US" dirty="0"/>
              <a:t>Who has smelly feet? </a:t>
            </a:r>
          </a:p>
          <a:p>
            <a:endParaRPr lang="en-US" dirty="0"/>
          </a:p>
        </p:txBody>
      </p:sp>
      <p:pic>
        <p:nvPicPr>
          <p:cNvPr id="5" name="Picture 4">
            <a:extLst>
              <a:ext uri="{FF2B5EF4-FFF2-40B4-BE49-F238E27FC236}">
                <a16:creationId xmlns:a16="http://schemas.microsoft.com/office/drawing/2014/main" id="{4C7C4729-F7DE-4A98-BD1D-9BD92F4E8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49" y="2716808"/>
            <a:ext cx="6391275" cy="3595092"/>
          </a:xfrm>
          <a:prstGeom prst="rect">
            <a:avLst/>
          </a:prstGeom>
        </p:spPr>
      </p:pic>
      <p:sp>
        <p:nvSpPr>
          <p:cNvPr id="4" name="Slide Number Placeholder 3">
            <a:extLst>
              <a:ext uri="{FF2B5EF4-FFF2-40B4-BE49-F238E27FC236}">
                <a16:creationId xmlns:a16="http://schemas.microsoft.com/office/drawing/2014/main" id="{C6BDC5D3-BF31-40FD-AB2F-8EA6957F599D}"/>
              </a:ext>
            </a:extLst>
          </p:cNvPr>
          <p:cNvSpPr>
            <a:spLocks noGrp="1"/>
          </p:cNvSpPr>
          <p:nvPr>
            <p:ph type="sldNum" sz="quarter" idx="12"/>
          </p:nvPr>
        </p:nvSpPr>
        <p:spPr/>
        <p:txBody>
          <a:bodyPr/>
          <a:lstStyle/>
          <a:p>
            <a:fld id="{E9E5E707-7C84-4B2C-B88A-2914ABC0F942}" type="slidenum">
              <a:rPr lang="en-US" smtClean="0"/>
              <a:t>19</a:t>
            </a:fld>
            <a:endParaRPr lang="en-US"/>
          </a:p>
        </p:txBody>
      </p:sp>
      <p:pic>
        <p:nvPicPr>
          <p:cNvPr id="6" name="14">
            <a:hlinkClick r:id="" action="ppaction://media"/>
            <a:extLst>
              <a:ext uri="{FF2B5EF4-FFF2-40B4-BE49-F238E27FC236}">
                <a16:creationId xmlns:a16="http://schemas.microsoft.com/office/drawing/2014/main" id="{610FA986-C499-4128-803B-889E0DC7D8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750" y="1443038"/>
            <a:ext cx="406400" cy="406400"/>
          </a:xfrm>
          <a:prstGeom prst="rect">
            <a:avLst/>
          </a:prstGeom>
        </p:spPr>
      </p:pic>
    </p:spTree>
    <p:extLst>
      <p:ext uri="{BB962C8B-B14F-4D97-AF65-F5344CB8AC3E}">
        <p14:creationId xmlns:p14="http://schemas.microsoft.com/office/powerpoint/2010/main" val="21199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245A-D295-4008-BB85-ECF4D014911B}"/>
              </a:ext>
            </a:extLst>
          </p:cNvPr>
          <p:cNvSpPr>
            <a:spLocks noGrp="1"/>
          </p:cNvSpPr>
          <p:nvPr>
            <p:ph type="title"/>
          </p:nvPr>
        </p:nvSpPr>
        <p:spPr>
          <a:solidFill>
            <a:schemeClr val="accent5">
              <a:lumMod val="20000"/>
              <a:lumOff val="80000"/>
            </a:schemeClr>
          </a:solidFill>
        </p:spPr>
        <p:txBody>
          <a:bodyPr/>
          <a:lstStyle/>
          <a:p>
            <a:pPr algn="ctr"/>
            <a:r>
              <a:rPr lang="en-US" b="1" dirty="0"/>
              <a:t>Repeat </a:t>
            </a:r>
            <a:r>
              <a:rPr lang="zh-CN" b="1" dirty="0"/>
              <a:t>重复</a:t>
            </a:r>
            <a:r>
              <a:rPr lang="en-US" altLang="zh-CN" b="1" dirty="0"/>
              <a:t> </a:t>
            </a:r>
            <a:r>
              <a:rPr lang="en-US" b="1" dirty="0" err="1"/>
              <a:t>Chóngfù</a:t>
            </a:r>
            <a:r>
              <a:rPr lang="en-US" b="1" dirty="0"/>
              <a:t> </a:t>
            </a:r>
          </a:p>
        </p:txBody>
      </p:sp>
      <p:sp>
        <p:nvSpPr>
          <p:cNvPr id="3" name="Content Placeholder 2">
            <a:extLst>
              <a:ext uri="{FF2B5EF4-FFF2-40B4-BE49-F238E27FC236}">
                <a16:creationId xmlns:a16="http://schemas.microsoft.com/office/drawing/2014/main" id="{30AF97BE-E5C4-435A-AF01-11AD9D8DCB66}"/>
              </a:ext>
            </a:extLst>
          </p:cNvPr>
          <p:cNvSpPr>
            <a:spLocks noGrp="1"/>
          </p:cNvSpPr>
          <p:nvPr>
            <p:ph idx="1"/>
          </p:nvPr>
        </p:nvSpPr>
        <p:spPr>
          <a:xfrm>
            <a:off x="838200" y="1825624"/>
            <a:ext cx="6153150" cy="4575175"/>
          </a:xfrm>
          <a:solidFill>
            <a:schemeClr val="accent6">
              <a:lumMod val="20000"/>
              <a:lumOff val="80000"/>
            </a:schemeClr>
          </a:solidFill>
        </p:spPr>
        <p:txBody>
          <a:bodyPr>
            <a:normAutofit/>
          </a:bodyPr>
          <a:lstStyle/>
          <a:p>
            <a:r>
              <a:rPr lang="zh-CN" sz="3300" dirty="0"/>
              <a:t>重复，重复，重复。</a:t>
            </a:r>
            <a:r>
              <a:rPr lang="en-US" sz="3300" dirty="0"/>
              <a:t>Repeat, repeat, repeat.</a:t>
            </a:r>
          </a:p>
          <a:p>
            <a:pPr marL="0" indent="0">
              <a:buNone/>
            </a:pPr>
            <a:r>
              <a:rPr lang="zh-CN" altLang="en-US" sz="3300" b="1" dirty="0">
                <a:solidFill>
                  <a:srgbClr val="FF0000"/>
                </a:solidFill>
              </a:rPr>
              <a:t>“重复”是一个动词。 </a:t>
            </a:r>
            <a:r>
              <a:rPr lang="zh-CN" altLang="en-US" sz="3300" dirty="0"/>
              <a:t>我们需要重复我们学到的东西。</a:t>
            </a:r>
            <a:endParaRPr lang="en-US" altLang="zh-CN" sz="3300" dirty="0"/>
          </a:p>
          <a:p>
            <a:pPr marL="0" indent="0">
              <a:buNone/>
            </a:pPr>
            <a:r>
              <a:rPr lang="en-US" sz="3300" b="1" dirty="0">
                <a:solidFill>
                  <a:schemeClr val="accent1"/>
                </a:solidFill>
              </a:rPr>
              <a:t>“Repeat” </a:t>
            </a:r>
            <a:r>
              <a:rPr lang="en-US" sz="3300" b="1" dirty="0">
                <a:solidFill>
                  <a:srgbClr val="FF0000"/>
                </a:solidFill>
              </a:rPr>
              <a:t>is a verb. </a:t>
            </a:r>
            <a:r>
              <a:rPr lang="en-US" sz="3300" dirty="0"/>
              <a:t>We need to repeat what we learn. </a:t>
            </a:r>
          </a:p>
          <a:p>
            <a:r>
              <a:rPr lang="zh-CN" sz="3300" dirty="0"/>
              <a:t>请你再说一遍</a:t>
            </a:r>
            <a:r>
              <a:rPr lang="zh-CN" sz="3300" i="1" dirty="0"/>
              <a:t>？</a:t>
            </a:r>
            <a:r>
              <a:rPr lang="en-US" altLang="zh-CN" sz="3300" i="1" dirty="0"/>
              <a:t> </a:t>
            </a:r>
            <a:r>
              <a:rPr lang="en-US" sz="3300" i="1" dirty="0" err="1"/>
              <a:t>Qǐng</a:t>
            </a:r>
            <a:r>
              <a:rPr lang="en-US" sz="3300" i="1" dirty="0"/>
              <a:t> </a:t>
            </a:r>
            <a:r>
              <a:rPr lang="en-US" sz="3300" i="1" dirty="0" err="1"/>
              <a:t>nǐ</a:t>
            </a:r>
            <a:r>
              <a:rPr lang="en-US" sz="3300" i="1" dirty="0"/>
              <a:t> </a:t>
            </a:r>
            <a:r>
              <a:rPr lang="en-US" sz="3300" i="1" dirty="0" err="1"/>
              <a:t>zàishuō</a:t>
            </a:r>
            <a:r>
              <a:rPr lang="en-US" sz="3300" i="1" dirty="0"/>
              <a:t> </a:t>
            </a:r>
            <a:r>
              <a:rPr lang="en-US" sz="3300" i="1" dirty="0" err="1"/>
              <a:t>yībiàn</a:t>
            </a:r>
            <a:r>
              <a:rPr lang="en-US" sz="3300" i="1" dirty="0"/>
              <a:t>? </a:t>
            </a:r>
            <a:r>
              <a:rPr lang="en-US" sz="3300" dirty="0"/>
              <a:t>Can you repeat that please?</a:t>
            </a:r>
          </a:p>
        </p:txBody>
      </p:sp>
      <p:pic>
        <p:nvPicPr>
          <p:cNvPr id="5" name="Picture 4">
            <a:extLst>
              <a:ext uri="{FF2B5EF4-FFF2-40B4-BE49-F238E27FC236}">
                <a16:creationId xmlns:a16="http://schemas.microsoft.com/office/drawing/2014/main" id="{080E49F5-38E2-4011-9538-BE05714D2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648" y="4417591"/>
            <a:ext cx="3188077" cy="2303884"/>
          </a:xfrm>
          <a:prstGeom prst="rect">
            <a:avLst/>
          </a:prstGeom>
        </p:spPr>
      </p:pic>
      <p:sp>
        <p:nvSpPr>
          <p:cNvPr id="7" name="TextBox 6">
            <a:extLst>
              <a:ext uri="{FF2B5EF4-FFF2-40B4-BE49-F238E27FC236}">
                <a16:creationId xmlns:a16="http://schemas.microsoft.com/office/drawing/2014/main" id="{0965F0BF-A29F-4298-9738-5B9F995C302C}"/>
              </a:ext>
            </a:extLst>
          </p:cNvPr>
          <p:cNvSpPr txBox="1"/>
          <p:nvPr/>
        </p:nvSpPr>
        <p:spPr>
          <a:xfrm>
            <a:off x="7339013" y="1812131"/>
            <a:ext cx="4014787" cy="2077492"/>
          </a:xfrm>
          <a:prstGeom prst="rect">
            <a:avLst/>
          </a:prstGeom>
          <a:solidFill>
            <a:schemeClr val="accent2">
              <a:lumMod val="20000"/>
              <a:lumOff val="80000"/>
            </a:schemeClr>
          </a:solidFill>
        </p:spPr>
        <p:txBody>
          <a:bodyPr wrap="square" rtlCol="0">
            <a:spAutoFit/>
          </a:bodyPr>
          <a:lstStyle/>
          <a:p>
            <a:r>
              <a:rPr lang="zh-CN" sz="2500" dirty="0">
                <a:solidFill>
                  <a:srgbClr val="FF0000"/>
                </a:solidFill>
              </a:rPr>
              <a:t>“重复”是一个名词</a:t>
            </a:r>
            <a:endParaRPr lang="en-US" sz="2500" dirty="0">
              <a:solidFill>
                <a:srgbClr val="FF0000"/>
              </a:solidFill>
            </a:endParaRPr>
          </a:p>
          <a:p>
            <a:r>
              <a:rPr lang="en-US" sz="2900" b="1" dirty="0">
                <a:solidFill>
                  <a:schemeClr val="accent1"/>
                </a:solidFill>
              </a:rPr>
              <a:t>“Repetition” </a:t>
            </a:r>
            <a:r>
              <a:rPr lang="en-US" sz="2900" dirty="0">
                <a:solidFill>
                  <a:srgbClr val="FF0000"/>
                </a:solidFill>
              </a:rPr>
              <a:t>is a noun.</a:t>
            </a:r>
          </a:p>
          <a:p>
            <a:r>
              <a:rPr lang="zh-CN" sz="2500" dirty="0"/>
              <a:t>重复可以帮助我们记住事情。</a:t>
            </a:r>
            <a:r>
              <a:rPr lang="en-US" sz="2500" dirty="0"/>
              <a:t>Repetition helps us remember things.</a:t>
            </a:r>
          </a:p>
        </p:txBody>
      </p:sp>
      <p:sp>
        <p:nvSpPr>
          <p:cNvPr id="4" name="Slide Number Placeholder 3">
            <a:extLst>
              <a:ext uri="{FF2B5EF4-FFF2-40B4-BE49-F238E27FC236}">
                <a16:creationId xmlns:a16="http://schemas.microsoft.com/office/drawing/2014/main" id="{E7341339-7343-4760-A93C-4EEAB73DD4CB}"/>
              </a:ext>
            </a:extLst>
          </p:cNvPr>
          <p:cNvSpPr>
            <a:spLocks noGrp="1"/>
          </p:cNvSpPr>
          <p:nvPr>
            <p:ph type="sldNum" sz="quarter" idx="12"/>
          </p:nvPr>
        </p:nvSpPr>
        <p:spPr/>
        <p:txBody>
          <a:bodyPr/>
          <a:lstStyle/>
          <a:p>
            <a:fld id="{E9E5E707-7C84-4B2C-B88A-2914ABC0F942}" type="slidenum">
              <a:rPr lang="en-US" smtClean="0"/>
              <a:t>2</a:t>
            </a:fld>
            <a:endParaRPr lang="en-US"/>
          </a:p>
        </p:txBody>
      </p:sp>
      <p:pic>
        <p:nvPicPr>
          <p:cNvPr id="6" name="2">
            <a:hlinkClick r:id="" action="ppaction://media"/>
            <a:extLst>
              <a:ext uri="{FF2B5EF4-FFF2-40B4-BE49-F238E27FC236}">
                <a16:creationId xmlns:a16="http://schemas.microsoft.com/office/drawing/2014/main" id="{824A6CA4-3817-4680-814A-249B15D62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7175" y="720725"/>
            <a:ext cx="406400" cy="406400"/>
          </a:xfrm>
          <a:prstGeom prst="rect">
            <a:avLst/>
          </a:prstGeom>
        </p:spPr>
      </p:pic>
    </p:spTree>
    <p:extLst>
      <p:ext uri="{BB962C8B-B14F-4D97-AF65-F5344CB8AC3E}">
        <p14:creationId xmlns:p14="http://schemas.microsoft.com/office/powerpoint/2010/main" val="36083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C325-8BAB-4A91-959C-B2EF353F5AC2}"/>
              </a:ext>
            </a:extLst>
          </p:cNvPr>
          <p:cNvSpPr>
            <a:spLocks noGrp="1"/>
          </p:cNvSpPr>
          <p:nvPr>
            <p:ph type="title"/>
          </p:nvPr>
        </p:nvSpPr>
        <p:spPr>
          <a:xfrm>
            <a:off x="0" y="895350"/>
            <a:ext cx="12192000" cy="1714499"/>
          </a:xfrm>
          <a:solidFill>
            <a:schemeClr val="tx1"/>
          </a:solidFill>
        </p:spPr>
        <p:txBody>
          <a:bodyPr>
            <a:normAutofit/>
          </a:bodyPr>
          <a:lstStyle/>
          <a:p>
            <a:pPr algn="ctr"/>
            <a:r>
              <a:rPr lang="en-US" sz="10000" b="1" dirty="0">
                <a:solidFill>
                  <a:srgbClr val="FF0000"/>
                </a:solidFill>
              </a:rPr>
              <a:t>TEST </a:t>
            </a:r>
            <a:r>
              <a:rPr lang="zh-CN" altLang="en-US" sz="10000" b="1" dirty="0">
                <a:solidFill>
                  <a:srgbClr val="FF0000"/>
                </a:solidFill>
              </a:rPr>
              <a:t>考试</a:t>
            </a:r>
            <a:endParaRPr lang="en-US" sz="10000" b="1" dirty="0">
              <a:solidFill>
                <a:srgbClr val="FF0000"/>
              </a:solidFill>
            </a:endParaRPr>
          </a:p>
        </p:txBody>
      </p:sp>
      <p:pic>
        <p:nvPicPr>
          <p:cNvPr id="5" name="Picture 4">
            <a:extLst>
              <a:ext uri="{FF2B5EF4-FFF2-40B4-BE49-F238E27FC236}">
                <a16:creationId xmlns:a16="http://schemas.microsoft.com/office/drawing/2014/main" id="{9B698E6E-BDC2-4E9B-8EBD-F558BBC27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758" y="2703428"/>
            <a:ext cx="3530484" cy="3788812"/>
          </a:xfrm>
          <a:prstGeom prst="rect">
            <a:avLst/>
          </a:prstGeom>
        </p:spPr>
      </p:pic>
      <p:sp>
        <p:nvSpPr>
          <p:cNvPr id="3" name="Slide Number Placeholder 2">
            <a:extLst>
              <a:ext uri="{FF2B5EF4-FFF2-40B4-BE49-F238E27FC236}">
                <a16:creationId xmlns:a16="http://schemas.microsoft.com/office/drawing/2014/main" id="{157E8A40-A950-4DD0-9085-E566E3DBB908}"/>
              </a:ext>
            </a:extLst>
          </p:cNvPr>
          <p:cNvSpPr>
            <a:spLocks noGrp="1"/>
          </p:cNvSpPr>
          <p:nvPr>
            <p:ph type="sldNum" sz="quarter" idx="12"/>
          </p:nvPr>
        </p:nvSpPr>
        <p:spPr/>
        <p:txBody>
          <a:bodyPr/>
          <a:lstStyle/>
          <a:p>
            <a:fld id="{E9E5E707-7C84-4B2C-B88A-2914ABC0F942}" type="slidenum">
              <a:rPr lang="en-US" smtClean="0"/>
              <a:t>20</a:t>
            </a:fld>
            <a:endParaRPr lang="en-US"/>
          </a:p>
        </p:txBody>
      </p:sp>
      <p:pic>
        <p:nvPicPr>
          <p:cNvPr id="4" name="15">
            <a:hlinkClick r:id="" action="ppaction://media"/>
            <a:extLst>
              <a:ext uri="{FF2B5EF4-FFF2-40B4-BE49-F238E27FC236}">
                <a16:creationId xmlns:a16="http://schemas.microsoft.com/office/drawing/2014/main" id="{FE5BB36E-D902-4638-8D14-B2077860B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6650" y="2047039"/>
            <a:ext cx="406400" cy="406400"/>
          </a:xfrm>
          <a:prstGeom prst="rect">
            <a:avLst/>
          </a:prstGeom>
        </p:spPr>
      </p:pic>
    </p:spTree>
    <p:extLst>
      <p:ext uri="{BB962C8B-B14F-4D97-AF65-F5344CB8AC3E}">
        <p14:creationId xmlns:p14="http://schemas.microsoft.com/office/powerpoint/2010/main" val="31709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A75B-1818-4C94-A773-C20DA426CF69}"/>
              </a:ext>
            </a:extLst>
          </p:cNvPr>
          <p:cNvSpPr>
            <a:spLocks noGrp="1"/>
          </p:cNvSpPr>
          <p:nvPr>
            <p:ph type="title"/>
          </p:nvPr>
        </p:nvSpPr>
        <p:spPr/>
        <p:txBody>
          <a:bodyPr/>
          <a:lstStyle/>
          <a:p>
            <a:r>
              <a:rPr lang="zh-CN" dirty="0"/>
              <a:t>问题1</a:t>
            </a:r>
            <a:r>
              <a:rPr lang="en-US" altLang="zh-CN" dirty="0"/>
              <a:t> </a:t>
            </a:r>
            <a:r>
              <a:rPr lang="en-US" dirty="0"/>
              <a:t>Question 1</a:t>
            </a:r>
          </a:p>
        </p:txBody>
      </p:sp>
      <p:sp>
        <p:nvSpPr>
          <p:cNvPr id="3" name="Content Placeholder 2">
            <a:extLst>
              <a:ext uri="{FF2B5EF4-FFF2-40B4-BE49-F238E27FC236}">
                <a16:creationId xmlns:a16="http://schemas.microsoft.com/office/drawing/2014/main" id="{EE3923D4-C69D-43C8-9D97-09C4EFF35CC2}"/>
              </a:ext>
            </a:extLst>
          </p:cNvPr>
          <p:cNvSpPr>
            <a:spLocks noGrp="1"/>
          </p:cNvSpPr>
          <p:nvPr>
            <p:ph idx="1"/>
          </p:nvPr>
        </p:nvSpPr>
        <p:spPr>
          <a:xfrm>
            <a:off x="838200" y="1825625"/>
            <a:ext cx="10515600" cy="765175"/>
          </a:xfrm>
        </p:spPr>
        <p:txBody>
          <a:bodyPr/>
          <a:lstStyle/>
          <a:p>
            <a:pPr marL="0" indent="0">
              <a:buNone/>
            </a:pPr>
            <a:r>
              <a:rPr lang="zh-CN" altLang="en-US" dirty="0"/>
              <a:t>请填写空白  </a:t>
            </a:r>
            <a:r>
              <a:rPr lang="en-US" dirty="0"/>
              <a:t>Please fill in the blank</a:t>
            </a:r>
          </a:p>
        </p:txBody>
      </p:sp>
      <p:sp>
        <p:nvSpPr>
          <p:cNvPr id="4" name="TextBox 3">
            <a:extLst>
              <a:ext uri="{FF2B5EF4-FFF2-40B4-BE49-F238E27FC236}">
                <a16:creationId xmlns:a16="http://schemas.microsoft.com/office/drawing/2014/main" id="{BF281577-6823-405B-8C05-8F870A86A0CF}"/>
              </a:ext>
            </a:extLst>
          </p:cNvPr>
          <p:cNvSpPr txBox="1"/>
          <p:nvPr/>
        </p:nvSpPr>
        <p:spPr>
          <a:xfrm>
            <a:off x="965200" y="3119120"/>
            <a:ext cx="9743440" cy="600164"/>
          </a:xfrm>
          <a:prstGeom prst="rect">
            <a:avLst/>
          </a:prstGeom>
          <a:noFill/>
        </p:spPr>
        <p:txBody>
          <a:bodyPr wrap="square" rtlCol="0">
            <a:spAutoFit/>
          </a:bodyPr>
          <a:lstStyle/>
          <a:p>
            <a:r>
              <a:rPr lang="en-US" sz="3300" dirty="0"/>
              <a:t>Repeat, repeat, repeat! He has smelly _________.</a:t>
            </a:r>
          </a:p>
        </p:txBody>
      </p:sp>
      <p:pic>
        <p:nvPicPr>
          <p:cNvPr id="6" name="Picture 5">
            <a:extLst>
              <a:ext uri="{FF2B5EF4-FFF2-40B4-BE49-F238E27FC236}">
                <a16:creationId xmlns:a16="http://schemas.microsoft.com/office/drawing/2014/main" id="{6998EABE-C982-4D1D-9F71-96287DC5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100" y="4412869"/>
            <a:ext cx="2114550" cy="1423797"/>
          </a:xfrm>
          <a:prstGeom prst="rect">
            <a:avLst/>
          </a:prstGeom>
        </p:spPr>
      </p:pic>
      <p:sp>
        <p:nvSpPr>
          <p:cNvPr id="5" name="Slide Number Placeholder 4">
            <a:extLst>
              <a:ext uri="{FF2B5EF4-FFF2-40B4-BE49-F238E27FC236}">
                <a16:creationId xmlns:a16="http://schemas.microsoft.com/office/drawing/2014/main" id="{B1236D75-FFDF-4549-B2C7-0158A2C9732E}"/>
              </a:ext>
            </a:extLst>
          </p:cNvPr>
          <p:cNvSpPr>
            <a:spLocks noGrp="1"/>
          </p:cNvSpPr>
          <p:nvPr>
            <p:ph type="sldNum" sz="quarter" idx="12"/>
          </p:nvPr>
        </p:nvSpPr>
        <p:spPr/>
        <p:txBody>
          <a:bodyPr/>
          <a:lstStyle/>
          <a:p>
            <a:fld id="{E9E5E707-7C84-4B2C-B88A-2914ABC0F942}" type="slidenum">
              <a:rPr lang="en-US" smtClean="0"/>
              <a:t>21</a:t>
            </a:fld>
            <a:endParaRPr lang="en-US"/>
          </a:p>
        </p:txBody>
      </p:sp>
      <p:pic>
        <p:nvPicPr>
          <p:cNvPr id="7" name="16">
            <a:hlinkClick r:id="" action="ppaction://media"/>
            <a:extLst>
              <a:ext uri="{FF2B5EF4-FFF2-40B4-BE49-F238E27FC236}">
                <a16:creationId xmlns:a16="http://schemas.microsoft.com/office/drawing/2014/main" id="{EF6B81DD-B76F-46E4-AE19-114F68708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2240" y="482054"/>
            <a:ext cx="406400" cy="406400"/>
          </a:xfrm>
          <a:prstGeom prst="rect">
            <a:avLst/>
          </a:prstGeom>
        </p:spPr>
      </p:pic>
    </p:spTree>
    <p:extLst>
      <p:ext uri="{BB962C8B-B14F-4D97-AF65-F5344CB8AC3E}">
        <p14:creationId xmlns:p14="http://schemas.microsoft.com/office/powerpoint/2010/main" val="21122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A75B-1818-4C94-A773-C20DA426CF69}"/>
              </a:ext>
            </a:extLst>
          </p:cNvPr>
          <p:cNvSpPr>
            <a:spLocks noGrp="1"/>
          </p:cNvSpPr>
          <p:nvPr>
            <p:ph type="title"/>
          </p:nvPr>
        </p:nvSpPr>
        <p:spPr/>
        <p:txBody>
          <a:bodyPr/>
          <a:lstStyle/>
          <a:p>
            <a:r>
              <a:rPr lang="zh-CN" dirty="0"/>
              <a:t>问题</a:t>
            </a:r>
            <a:r>
              <a:rPr lang="en-US" altLang="zh-CN" dirty="0"/>
              <a:t>2 </a:t>
            </a:r>
            <a:r>
              <a:rPr lang="en-US" dirty="0"/>
              <a:t>Question 2</a:t>
            </a:r>
          </a:p>
        </p:txBody>
      </p:sp>
      <p:sp>
        <p:nvSpPr>
          <p:cNvPr id="3" name="Content Placeholder 2">
            <a:extLst>
              <a:ext uri="{FF2B5EF4-FFF2-40B4-BE49-F238E27FC236}">
                <a16:creationId xmlns:a16="http://schemas.microsoft.com/office/drawing/2014/main" id="{EE3923D4-C69D-43C8-9D97-09C4EFF35CC2}"/>
              </a:ext>
            </a:extLst>
          </p:cNvPr>
          <p:cNvSpPr>
            <a:spLocks noGrp="1"/>
          </p:cNvSpPr>
          <p:nvPr>
            <p:ph idx="1"/>
          </p:nvPr>
        </p:nvSpPr>
        <p:spPr>
          <a:xfrm>
            <a:off x="838200" y="1825625"/>
            <a:ext cx="10515600" cy="3173095"/>
          </a:xfrm>
        </p:spPr>
        <p:txBody>
          <a:bodyPr/>
          <a:lstStyle/>
          <a:p>
            <a:pPr marL="0" indent="0">
              <a:buNone/>
            </a:pPr>
            <a:r>
              <a:rPr lang="en-US" altLang="zh-CN" dirty="0"/>
              <a:t>What are three words that rhyme with “mind?”</a:t>
            </a:r>
          </a:p>
          <a:p>
            <a:pPr marL="0" indent="0">
              <a:buNone/>
            </a:pPr>
            <a:endParaRPr lang="en-US" dirty="0"/>
          </a:p>
          <a:p>
            <a:pPr marL="514350" indent="-514350">
              <a:buAutoNum type="arabicPeriod"/>
            </a:pPr>
            <a:r>
              <a:rPr lang="en-US" dirty="0"/>
              <a:t>_____________</a:t>
            </a:r>
          </a:p>
          <a:p>
            <a:pPr marL="514350" indent="-514350">
              <a:buAutoNum type="arabicPeriod"/>
            </a:pPr>
            <a:r>
              <a:rPr lang="en-US" dirty="0"/>
              <a:t>_____________</a:t>
            </a:r>
          </a:p>
          <a:p>
            <a:pPr marL="514350" indent="-514350">
              <a:buAutoNum type="arabicPeriod"/>
            </a:pPr>
            <a:r>
              <a:rPr lang="en-US" dirty="0"/>
              <a:t>_____________</a:t>
            </a:r>
          </a:p>
        </p:txBody>
      </p:sp>
      <p:sp>
        <p:nvSpPr>
          <p:cNvPr id="4" name="Slide Number Placeholder 3">
            <a:extLst>
              <a:ext uri="{FF2B5EF4-FFF2-40B4-BE49-F238E27FC236}">
                <a16:creationId xmlns:a16="http://schemas.microsoft.com/office/drawing/2014/main" id="{9B748C24-1DCE-444D-87F1-AE6869708C0D}"/>
              </a:ext>
            </a:extLst>
          </p:cNvPr>
          <p:cNvSpPr>
            <a:spLocks noGrp="1"/>
          </p:cNvSpPr>
          <p:nvPr>
            <p:ph type="sldNum" sz="quarter" idx="12"/>
          </p:nvPr>
        </p:nvSpPr>
        <p:spPr/>
        <p:txBody>
          <a:bodyPr/>
          <a:lstStyle/>
          <a:p>
            <a:fld id="{E9E5E707-7C84-4B2C-B88A-2914ABC0F942}" type="slidenum">
              <a:rPr lang="en-US" smtClean="0"/>
              <a:t>22</a:t>
            </a:fld>
            <a:endParaRPr lang="en-US"/>
          </a:p>
        </p:txBody>
      </p:sp>
      <p:pic>
        <p:nvPicPr>
          <p:cNvPr id="5" name="17">
            <a:hlinkClick r:id="" action="ppaction://media"/>
            <a:extLst>
              <a:ext uri="{FF2B5EF4-FFF2-40B4-BE49-F238E27FC236}">
                <a16:creationId xmlns:a16="http://schemas.microsoft.com/office/drawing/2014/main" id="{F90D2AE0-25C4-4994-9F80-49573CCDCE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0025" y="2641918"/>
            <a:ext cx="406400" cy="406400"/>
          </a:xfrm>
          <a:prstGeom prst="rect">
            <a:avLst/>
          </a:prstGeom>
        </p:spPr>
      </p:pic>
    </p:spTree>
    <p:extLst>
      <p:ext uri="{BB962C8B-B14F-4D97-AF65-F5344CB8AC3E}">
        <p14:creationId xmlns:p14="http://schemas.microsoft.com/office/powerpoint/2010/main" val="183774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A75B-1818-4C94-A773-C20DA426CF69}"/>
              </a:ext>
            </a:extLst>
          </p:cNvPr>
          <p:cNvSpPr>
            <a:spLocks noGrp="1"/>
          </p:cNvSpPr>
          <p:nvPr>
            <p:ph type="title"/>
          </p:nvPr>
        </p:nvSpPr>
        <p:spPr/>
        <p:txBody>
          <a:bodyPr/>
          <a:lstStyle/>
          <a:p>
            <a:r>
              <a:rPr lang="zh-CN" dirty="0"/>
              <a:t>问题</a:t>
            </a:r>
            <a:r>
              <a:rPr lang="en-US" altLang="zh-CN" dirty="0"/>
              <a:t>3 </a:t>
            </a:r>
            <a:r>
              <a:rPr lang="en-US" dirty="0"/>
              <a:t>Question 3</a:t>
            </a:r>
          </a:p>
        </p:txBody>
      </p:sp>
      <p:sp>
        <p:nvSpPr>
          <p:cNvPr id="3" name="Content Placeholder 2">
            <a:extLst>
              <a:ext uri="{FF2B5EF4-FFF2-40B4-BE49-F238E27FC236}">
                <a16:creationId xmlns:a16="http://schemas.microsoft.com/office/drawing/2014/main" id="{EE3923D4-C69D-43C8-9D97-09C4EFF35CC2}"/>
              </a:ext>
            </a:extLst>
          </p:cNvPr>
          <p:cNvSpPr>
            <a:spLocks noGrp="1"/>
          </p:cNvSpPr>
          <p:nvPr>
            <p:ph idx="1"/>
          </p:nvPr>
        </p:nvSpPr>
        <p:spPr>
          <a:xfrm>
            <a:off x="838200" y="1825625"/>
            <a:ext cx="10515600" cy="3173095"/>
          </a:xfrm>
        </p:spPr>
        <p:txBody>
          <a:bodyPr/>
          <a:lstStyle/>
          <a:p>
            <a:pPr marL="0" indent="0">
              <a:buNone/>
            </a:pPr>
            <a:r>
              <a:rPr lang="zh-CN" altLang="en-US" dirty="0"/>
              <a:t>请圈出正确答案。 </a:t>
            </a:r>
            <a:r>
              <a:rPr lang="en-US" altLang="zh-CN" dirty="0"/>
              <a:t>Please circle the correct answer.</a:t>
            </a:r>
          </a:p>
          <a:p>
            <a:pPr marL="0" indent="0">
              <a:buNone/>
            </a:pPr>
            <a:endParaRPr lang="en-US" dirty="0"/>
          </a:p>
          <a:p>
            <a:pPr marL="0" indent="0">
              <a:buNone/>
            </a:pPr>
            <a:r>
              <a:rPr lang="zh-CN" altLang="en-US" dirty="0"/>
              <a:t>你有臭脚吗？ </a:t>
            </a:r>
            <a:r>
              <a:rPr lang="en-US" altLang="zh-CN" dirty="0"/>
              <a:t>Do you have stinky feet?</a:t>
            </a:r>
            <a:endParaRPr lang="en-US" dirty="0"/>
          </a:p>
          <a:p>
            <a:pPr marL="0" indent="0">
              <a:buNone/>
            </a:pPr>
            <a:endParaRPr lang="en-US" dirty="0"/>
          </a:p>
          <a:p>
            <a:pPr marL="0" indent="0">
              <a:buNone/>
            </a:pPr>
            <a:r>
              <a:rPr lang="en-US" dirty="0"/>
              <a:t>A. Yes		B. No		c. </a:t>
            </a:r>
            <a:r>
              <a:rPr lang="zh-CN" altLang="en-US" dirty="0"/>
              <a:t>可能不是  </a:t>
            </a:r>
            <a:r>
              <a:rPr lang="en-US" dirty="0"/>
              <a:t>Probably not</a:t>
            </a:r>
          </a:p>
        </p:txBody>
      </p:sp>
      <p:sp>
        <p:nvSpPr>
          <p:cNvPr id="4" name="Slide Number Placeholder 3">
            <a:extLst>
              <a:ext uri="{FF2B5EF4-FFF2-40B4-BE49-F238E27FC236}">
                <a16:creationId xmlns:a16="http://schemas.microsoft.com/office/drawing/2014/main" id="{7F3F7E6B-E410-4DFA-94AE-69E37C369B96}"/>
              </a:ext>
            </a:extLst>
          </p:cNvPr>
          <p:cNvSpPr>
            <a:spLocks noGrp="1"/>
          </p:cNvSpPr>
          <p:nvPr>
            <p:ph type="sldNum" sz="quarter" idx="12"/>
          </p:nvPr>
        </p:nvSpPr>
        <p:spPr/>
        <p:txBody>
          <a:bodyPr/>
          <a:lstStyle/>
          <a:p>
            <a:fld id="{E9E5E707-7C84-4B2C-B88A-2914ABC0F942}" type="slidenum">
              <a:rPr lang="en-US" smtClean="0"/>
              <a:t>23</a:t>
            </a:fld>
            <a:endParaRPr lang="en-US"/>
          </a:p>
        </p:txBody>
      </p:sp>
      <p:pic>
        <p:nvPicPr>
          <p:cNvPr id="5" name="18">
            <a:hlinkClick r:id="" action="ppaction://media"/>
            <a:extLst>
              <a:ext uri="{FF2B5EF4-FFF2-40B4-BE49-F238E27FC236}">
                <a16:creationId xmlns:a16="http://schemas.microsoft.com/office/drawing/2014/main" id="{CF97CEA8-BC2F-40B8-9C45-F0B305086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2900" y="365125"/>
            <a:ext cx="406400" cy="406400"/>
          </a:xfrm>
          <a:prstGeom prst="rect">
            <a:avLst/>
          </a:prstGeom>
        </p:spPr>
      </p:pic>
    </p:spTree>
    <p:extLst>
      <p:ext uri="{BB962C8B-B14F-4D97-AF65-F5344CB8AC3E}">
        <p14:creationId xmlns:p14="http://schemas.microsoft.com/office/powerpoint/2010/main" val="29670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7B6F-F54F-4CC0-8EFA-4971F01D5083}"/>
              </a:ext>
            </a:extLst>
          </p:cNvPr>
          <p:cNvSpPr>
            <a:spLocks noGrp="1"/>
          </p:cNvSpPr>
          <p:nvPr>
            <p:ph type="title"/>
          </p:nvPr>
        </p:nvSpPr>
        <p:spPr>
          <a:xfrm>
            <a:off x="838200" y="995045"/>
            <a:ext cx="10515600" cy="1325563"/>
          </a:xfrm>
          <a:solidFill>
            <a:schemeClr val="tx1"/>
          </a:solidFill>
        </p:spPr>
        <p:txBody>
          <a:bodyPr/>
          <a:lstStyle/>
          <a:p>
            <a:pPr algn="ctr"/>
            <a:r>
              <a:rPr lang="zh-CN" altLang="en-US" dirty="0">
                <a:solidFill>
                  <a:schemeClr val="bg1"/>
                </a:solidFill>
              </a:rPr>
              <a:t>恭喜你！ 您已完成考试</a:t>
            </a:r>
            <a:r>
              <a:rPr lang="en-US" altLang="zh-CN" dirty="0">
                <a:solidFill>
                  <a:schemeClr val="bg1"/>
                </a:solidFill>
              </a:rPr>
              <a:t>1</a:t>
            </a:r>
            <a:br>
              <a:rPr lang="en-US" altLang="zh-CN" dirty="0">
                <a:solidFill>
                  <a:schemeClr val="bg1"/>
                </a:solidFill>
              </a:rPr>
            </a:br>
            <a:r>
              <a:rPr lang="en-US" dirty="0">
                <a:solidFill>
                  <a:schemeClr val="bg1"/>
                </a:solidFill>
              </a:rPr>
              <a:t>Congratulations! You have finished Exam 1</a:t>
            </a:r>
          </a:p>
        </p:txBody>
      </p:sp>
      <p:sp>
        <p:nvSpPr>
          <p:cNvPr id="3" name="Slide Number Placeholder 2">
            <a:extLst>
              <a:ext uri="{FF2B5EF4-FFF2-40B4-BE49-F238E27FC236}">
                <a16:creationId xmlns:a16="http://schemas.microsoft.com/office/drawing/2014/main" id="{35FBD143-98B7-4E4E-9709-E9D8CD75C08E}"/>
              </a:ext>
            </a:extLst>
          </p:cNvPr>
          <p:cNvSpPr>
            <a:spLocks noGrp="1"/>
          </p:cNvSpPr>
          <p:nvPr>
            <p:ph type="sldNum" sz="quarter" idx="12"/>
          </p:nvPr>
        </p:nvSpPr>
        <p:spPr/>
        <p:txBody>
          <a:bodyPr/>
          <a:lstStyle/>
          <a:p>
            <a:fld id="{E9E5E707-7C84-4B2C-B88A-2914ABC0F942}" type="slidenum">
              <a:rPr lang="en-US" smtClean="0"/>
              <a:t>24</a:t>
            </a:fld>
            <a:endParaRPr lang="en-US"/>
          </a:p>
        </p:txBody>
      </p:sp>
      <p:pic>
        <p:nvPicPr>
          <p:cNvPr id="4" name="19">
            <a:hlinkClick r:id="" action="ppaction://media"/>
            <a:extLst>
              <a:ext uri="{FF2B5EF4-FFF2-40B4-BE49-F238E27FC236}">
                <a16:creationId xmlns:a16="http://schemas.microsoft.com/office/drawing/2014/main" id="{516BA436-3744-4A38-9912-B61048EBBD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pic>
        <p:nvPicPr>
          <p:cNvPr id="6" name="Picture 5">
            <a:extLst>
              <a:ext uri="{FF2B5EF4-FFF2-40B4-BE49-F238E27FC236}">
                <a16:creationId xmlns:a16="http://schemas.microsoft.com/office/drawing/2014/main" id="{5E2A63AF-4940-463D-8CCA-5F07A8C6D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625" y="4434205"/>
            <a:ext cx="1428750" cy="1428750"/>
          </a:xfrm>
          <a:prstGeom prst="rect">
            <a:avLst/>
          </a:prstGeom>
        </p:spPr>
      </p:pic>
    </p:spTree>
    <p:extLst>
      <p:ext uri="{BB962C8B-B14F-4D97-AF65-F5344CB8AC3E}">
        <p14:creationId xmlns:p14="http://schemas.microsoft.com/office/powerpoint/2010/main" val="37172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711956-D70B-49C4-8CBD-CECBC8CAF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300" y="1981200"/>
            <a:ext cx="5391738" cy="4210049"/>
          </a:xfrm>
          <a:prstGeom prst="rect">
            <a:avLst/>
          </a:prstGeom>
        </p:spPr>
      </p:pic>
      <p:sp>
        <p:nvSpPr>
          <p:cNvPr id="6" name="TextBox 5">
            <a:extLst>
              <a:ext uri="{FF2B5EF4-FFF2-40B4-BE49-F238E27FC236}">
                <a16:creationId xmlns:a16="http://schemas.microsoft.com/office/drawing/2014/main" id="{8EC7A169-2FBB-4777-A840-A64BC80AA341}"/>
              </a:ext>
            </a:extLst>
          </p:cNvPr>
          <p:cNvSpPr txBox="1"/>
          <p:nvPr/>
        </p:nvSpPr>
        <p:spPr>
          <a:xfrm>
            <a:off x="742950" y="571500"/>
            <a:ext cx="10706100" cy="1000274"/>
          </a:xfrm>
          <a:prstGeom prst="rect">
            <a:avLst/>
          </a:prstGeom>
          <a:noFill/>
        </p:spPr>
        <p:txBody>
          <a:bodyPr wrap="square" rtlCol="0">
            <a:spAutoFit/>
          </a:bodyPr>
          <a:lstStyle/>
          <a:p>
            <a:pPr algn="ctr"/>
            <a:r>
              <a:rPr lang="zh-CN" altLang="en-US" sz="3400" dirty="0"/>
              <a:t>奥运选手将图像用作心理训练</a:t>
            </a:r>
            <a:r>
              <a:rPr lang="en-US" altLang="zh-CN" sz="3400" dirty="0"/>
              <a:t>–</a:t>
            </a:r>
            <a:r>
              <a:rPr lang="zh-CN" altLang="en-US" sz="3400" dirty="0"/>
              <a:t>纽约时报</a:t>
            </a:r>
            <a:endParaRPr lang="en-US" altLang="zh-CN" sz="3400" dirty="0"/>
          </a:p>
          <a:p>
            <a:pPr algn="ctr"/>
            <a:r>
              <a:rPr lang="en-US" sz="2500" dirty="0"/>
              <a:t>Olympians use imagery as mental training – New York Times newspaper</a:t>
            </a:r>
          </a:p>
        </p:txBody>
      </p:sp>
      <p:sp>
        <p:nvSpPr>
          <p:cNvPr id="2" name="Slide Number Placeholder 1">
            <a:extLst>
              <a:ext uri="{FF2B5EF4-FFF2-40B4-BE49-F238E27FC236}">
                <a16:creationId xmlns:a16="http://schemas.microsoft.com/office/drawing/2014/main" id="{F2712B1C-5169-44F9-8037-2C7411527BAE}"/>
              </a:ext>
            </a:extLst>
          </p:cNvPr>
          <p:cNvSpPr>
            <a:spLocks noGrp="1"/>
          </p:cNvSpPr>
          <p:nvPr>
            <p:ph type="sldNum" sz="quarter" idx="12"/>
          </p:nvPr>
        </p:nvSpPr>
        <p:spPr/>
        <p:txBody>
          <a:bodyPr/>
          <a:lstStyle/>
          <a:p>
            <a:fld id="{E9E5E707-7C84-4B2C-B88A-2914ABC0F942}" type="slidenum">
              <a:rPr lang="en-US" smtClean="0"/>
              <a:t>3</a:t>
            </a:fld>
            <a:endParaRPr lang="en-US"/>
          </a:p>
        </p:txBody>
      </p:sp>
      <p:pic>
        <p:nvPicPr>
          <p:cNvPr id="4" name="Picture 3">
            <a:extLst>
              <a:ext uri="{FF2B5EF4-FFF2-40B4-BE49-F238E27FC236}">
                <a16:creationId xmlns:a16="http://schemas.microsoft.com/office/drawing/2014/main" id="{298BC8B3-3B74-4E31-B0AB-E11EDF39E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4038" y="3127943"/>
            <a:ext cx="3386203" cy="2143166"/>
          </a:xfrm>
          <a:prstGeom prst="rect">
            <a:avLst/>
          </a:prstGeom>
        </p:spPr>
      </p:pic>
      <p:pic>
        <p:nvPicPr>
          <p:cNvPr id="7" name="3">
            <a:hlinkClick r:id="" action="ppaction://media"/>
            <a:extLst>
              <a:ext uri="{FF2B5EF4-FFF2-40B4-BE49-F238E27FC236}">
                <a16:creationId xmlns:a16="http://schemas.microsoft.com/office/drawing/2014/main" id="{AF505E08-CB4A-4181-93EC-5B5E556D0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7400" y="1911194"/>
            <a:ext cx="406400" cy="406400"/>
          </a:xfrm>
          <a:prstGeom prst="rect">
            <a:avLst/>
          </a:prstGeom>
        </p:spPr>
      </p:pic>
    </p:spTree>
    <p:extLst>
      <p:ext uri="{BB962C8B-B14F-4D97-AF65-F5344CB8AC3E}">
        <p14:creationId xmlns:p14="http://schemas.microsoft.com/office/powerpoint/2010/main" val="27985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9463-F448-4F26-A473-06F24A4AE700}"/>
              </a:ext>
            </a:extLst>
          </p:cNvPr>
          <p:cNvSpPr>
            <a:spLocks noGrp="1"/>
          </p:cNvSpPr>
          <p:nvPr>
            <p:ph type="title"/>
          </p:nvPr>
        </p:nvSpPr>
        <p:spPr/>
        <p:txBody>
          <a:bodyPr/>
          <a:lstStyle/>
          <a:p>
            <a:r>
              <a:rPr lang="zh-CN" altLang="en-US" dirty="0"/>
              <a:t>请在家中一次又一次地查看</a:t>
            </a:r>
            <a:r>
              <a:rPr lang="en-US" altLang="zh-CN" dirty="0"/>
              <a:t>PPT</a:t>
            </a:r>
            <a:r>
              <a:rPr lang="zh-CN" altLang="en-US" dirty="0"/>
              <a:t>。</a:t>
            </a:r>
            <a:br>
              <a:rPr lang="en-US" altLang="zh-CN" dirty="0"/>
            </a:br>
            <a:r>
              <a:rPr lang="en-US" dirty="0"/>
              <a:t>Please review the PPTs at home often</a:t>
            </a:r>
          </a:p>
        </p:txBody>
      </p:sp>
      <p:sp>
        <p:nvSpPr>
          <p:cNvPr id="3" name="Content Placeholder 2">
            <a:extLst>
              <a:ext uri="{FF2B5EF4-FFF2-40B4-BE49-F238E27FC236}">
                <a16:creationId xmlns:a16="http://schemas.microsoft.com/office/drawing/2014/main" id="{44E6620B-384B-4157-9B2F-1602F298C2AD}"/>
              </a:ext>
            </a:extLst>
          </p:cNvPr>
          <p:cNvSpPr>
            <a:spLocks noGrp="1"/>
          </p:cNvSpPr>
          <p:nvPr>
            <p:ph idx="1"/>
          </p:nvPr>
        </p:nvSpPr>
        <p:spPr>
          <a:xfrm>
            <a:off x="838200" y="2028825"/>
            <a:ext cx="10515600" cy="4148138"/>
          </a:xfrm>
        </p:spPr>
        <p:txBody>
          <a:bodyPr/>
          <a:lstStyle/>
          <a:p>
            <a:pPr marL="0" indent="0" algn="ctr">
              <a:buNone/>
            </a:pPr>
            <a:r>
              <a:rPr lang="zh-CN" altLang="en-US" sz="4000" dirty="0"/>
              <a:t>请听</a:t>
            </a:r>
            <a:r>
              <a:rPr lang="en-US" altLang="zh-CN" sz="4000" dirty="0"/>
              <a:t>PPT</a:t>
            </a:r>
            <a:r>
              <a:rPr lang="zh-CN" altLang="en-US" sz="4000" dirty="0"/>
              <a:t>上的录音，阅读中文，以便您理解英语，并练习用录音讲话。</a:t>
            </a:r>
            <a:endParaRPr lang="en-US" altLang="zh-CN" sz="4000" dirty="0"/>
          </a:p>
          <a:p>
            <a:pPr marL="0" indent="0">
              <a:buNone/>
            </a:pPr>
            <a:r>
              <a:rPr lang="en-US" dirty="0"/>
              <a:t>Please listen to the recordings on the PPT, read the Chinese so you understand the English, and practice speaking with the recording.</a:t>
            </a:r>
          </a:p>
          <a:p>
            <a:endParaRPr lang="en-US" dirty="0"/>
          </a:p>
        </p:txBody>
      </p:sp>
      <p:pic>
        <p:nvPicPr>
          <p:cNvPr id="5" name="Picture 4">
            <a:extLst>
              <a:ext uri="{FF2B5EF4-FFF2-40B4-BE49-F238E27FC236}">
                <a16:creationId xmlns:a16="http://schemas.microsoft.com/office/drawing/2014/main" id="{6452DE59-D1E4-470C-8C70-A573D905D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049" y="4471992"/>
            <a:ext cx="2657809" cy="1920682"/>
          </a:xfrm>
          <a:prstGeom prst="rect">
            <a:avLst/>
          </a:prstGeom>
        </p:spPr>
      </p:pic>
      <p:sp>
        <p:nvSpPr>
          <p:cNvPr id="6" name="TextBox 5">
            <a:extLst>
              <a:ext uri="{FF2B5EF4-FFF2-40B4-BE49-F238E27FC236}">
                <a16:creationId xmlns:a16="http://schemas.microsoft.com/office/drawing/2014/main" id="{2F254637-A9B7-44A6-81AA-0AC5A6EBEB07}"/>
              </a:ext>
            </a:extLst>
          </p:cNvPr>
          <p:cNvSpPr txBox="1"/>
          <p:nvPr/>
        </p:nvSpPr>
        <p:spPr>
          <a:xfrm>
            <a:off x="695325" y="4471992"/>
            <a:ext cx="6486525" cy="1477328"/>
          </a:xfrm>
          <a:prstGeom prst="rect">
            <a:avLst/>
          </a:prstGeom>
          <a:noFill/>
        </p:spPr>
        <p:txBody>
          <a:bodyPr wrap="square" rtlCol="0">
            <a:spAutoFit/>
          </a:bodyPr>
          <a:lstStyle/>
          <a:p>
            <a:r>
              <a:rPr lang="zh-CN" altLang="en-US" dirty="0"/>
              <a:t>在早晨，下午和临睡前听录音并讲话。 临睡前特别好。 为什么？ 没有什么可以干扰存储任务。</a:t>
            </a:r>
            <a:r>
              <a:rPr lang="en-US" dirty="0"/>
              <a:t>Listen and speak with the recordings in the mornings, afternoon, and just before sleep. Just before sleep is an especially good time. Why? There is nothing to interfere with the memory task.</a:t>
            </a:r>
          </a:p>
        </p:txBody>
      </p:sp>
      <p:sp>
        <p:nvSpPr>
          <p:cNvPr id="4" name="Slide Number Placeholder 3">
            <a:extLst>
              <a:ext uri="{FF2B5EF4-FFF2-40B4-BE49-F238E27FC236}">
                <a16:creationId xmlns:a16="http://schemas.microsoft.com/office/drawing/2014/main" id="{02C92B6A-DB7A-4141-9C5C-16869524F95B}"/>
              </a:ext>
            </a:extLst>
          </p:cNvPr>
          <p:cNvSpPr>
            <a:spLocks noGrp="1"/>
          </p:cNvSpPr>
          <p:nvPr>
            <p:ph type="sldNum" sz="quarter" idx="12"/>
          </p:nvPr>
        </p:nvSpPr>
        <p:spPr/>
        <p:txBody>
          <a:bodyPr/>
          <a:lstStyle/>
          <a:p>
            <a:fld id="{E9E5E707-7C84-4B2C-B88A-2914ABC0F942}" type="slidenum">
              <a:rPr lang="en-US" smtClean="0"/>
              <a:t>4</a:t>
            </a:fld>
            <a:endParaRPr lang="en-US"/>
          </a:p>
        </p:txBody>
      </p:sp>
      <p:pic>
        <p:nvPicPr>
          <p:cNvPr id="7" name="4">
            <a:hlinkClick r:id="" action="ppaction://media"/>
            <a:extLst>
              <a:ext uri="{FF2B5EF4-FFF2-40B4-BE49-F238E27FC236}">
                <a16:creationId xmlns:a16="http://schemas.microsoft.com/office/drawing/2014/main" id="{72FED794-CBD8-489F-B0BD-4CC07245A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1027906"/>
            <a:ext cx="406400" cy="406400"/>
          </a:xfrm>
          <a:prstGeom prst="rect">
            <a:avLst/>
          </a:prstGeom>
        </p:spPr>
      </p:pic>
    </p:spTree>
    <p:extLst>
      <p:ext uri="{BB962C8B-B14F-4D97-AF65-F5344CB8AC3E}">
        <p14:creationId xmlns:p14="http://schemas.microsoft.com/office/powerpoint/2010/main" val="31260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9EB5-83D9-447B-B547-B96766FDD51E}"/>
              </a:ext>
            </a:extLst>
          </p:cNvPr>
          <p:cNvSpPr>
            <a:spLocks noGrp="1"/>
          </p:cNvSpPr>
          <p:nvPr>
            <p:ph type="title"/>
          </p:nvPr>
        </p:nvSpPr>
        <p:spPr>
          <a:xfrm>
            <a:off x="838200" y="365125"/>
            <a:ext cx="5762625" cy="2025650"/>
          </a:xfrm>
        </p:spPr>
        <p:txBody>
          <a:bodyPr>
            <a:normAutofit/>
          </a:bodyPr>
          <a:lstStyle/>
          <a:p>
            <a:r>
              <a:rPr lang="zh-CN" altLang="en-US" dirty="0"/>
              <a:t>请在我之后重复。</a:t>
            </a:r>
            <a:br>
              <a:rPr lang="en-US" altLang="zh-CN" dirty="0"/>
            </a:br>
            <a:r>
              <a:rPr lang="en-US" sz="2800" dirty="0" err="1"/>
              <a:t>Qǐng</a:t>
            </a:r>
            <a:r>
              <a:rPr lang="en-US" sz="2800" dirty="0"/>
              <a:t> </a:t>
            </a:r>
            <a:r>
              <a:rPr lang="en-US" sz="2800" dirty="0" err="1"/>
              <a:t>zài</a:t>
            </a:r>
            <a:r>
              <a:rPr lang="en-US" sz="2800" dirty="0"/>
              <a:t> wǒ </a:t>
            </a:r>
            <a:r>
              <a:rPr lang="en-US" sz="2800" dirty="0" err="1"/>
              <a:t>zhīhòu</a:t>
            </a:r>
            <a:r>
              <a:rPr lang="en-US" sz="2800" dirty="0"/>
              <a:t> </a:t>
            </a:r>
            <a:r>
              <a:rPr lang="en-US" sz="2800" dirty="0" err="1"/>
              <a:t>chóngfù</a:t>
            </a:r>
            <a:r>
              <a:rPr lang="en-US" sz="2800" dirty="0"/>
              <a:t>.</a:t>
            </a:r>
            <a:br>
              <a:rPr lang="en-US" altLang="zh-CN" dirty="0"/>
            </a:br>
            <a:r>
              <a:rPr lang="en-US" dirty="0"/>
              <a:t>Please repeat after me.</a:t>
            </a:r>
          </a:p>
        </p:txBody>
      </p:sp>
      <p:sp>
        <p:nvSpPr>
          <p:cNvPr id="3" name="Content Placeholder 2">
            <a:extLst>
              <a:ext uri="{FF2B5EF4-FFF2-40B4-BE49-F238E27FC236}">
                <a16:creationId xmlns:a16="http://schemas.microsoft.com/office/drawing/2014/main" id="{E4995848-A1BA-4B11-A666-BE8FD6EEEA24}"/>
              </a:ext>
            </a:extLst>
          </p:cNvPr>
          <p:cNvSpPr>
            <a:spLocks noGrp="1"/>
          </p:cNvSpPr>
          <p:nvPr>
            <p:ph idx="1"/>
          </p:nvPr>
        </p:nvSpPr>
        <p:spPr>
          <a:xfrm>
            <a:off x="838200" y="2450307"/>
            <a:ext cx="5762625" cy="2616994"/>
          </a:xfrm>
        </p:spPr>
        <p:txBody>
          <a:bodyPr/>
          <a:lstStyle/>
          <a:p>
            <a:r>
              <a:rPr lang="zh-CN" altLang="en-US" dirty="0"/>
              <a:t>重复，重复，重复。</a:t>
            </a:r>
            <a:endParaRPr lang="en-US" altLang="zh-CN" dirty="0"/>
          </a:p>
          <a:p>
            <a:pPr marL="0" indent="0">
              <a:buNone/>
            </a:pPr>
            <a:r>
              <a:rPr lang="en-US" dirty="0"/>
              <a:t>Repeat, repeat, repeat.</a:t>
            </a:r>
          </a:p>
          <a:p>
            <a:pPr marL="0" indent="0">
              <a:buNone/>
            </a:pPr>
            <a:r>
              <a:rPr lang="zh-CN" altLang="en-US" dirty="0"/>
              <a:t>他有臭脚</a:t>
            </a:r>
            <a:endParaRPr lang="en-US" altLang="zh-CN" dirty="0"/>
          </a:p>
          <a:p>
            <a:pPr marL="0" indent="0">
              <a:buNone/>
            </a:pPr>
            <a:r>
              <a:rPr lang="en-US" dirty="0"/>
              <a:t>Someone has stinky feet!</a:t>
            </a:r>
          </a:p>
          <a:p>
            <a:pPr marL="0" indent="0">
              <a:buNone/>
            </a:pPr>
            <a:r>
              <a:rPr lang="zh-CN" altLang="en-US" dirty="0"/>
              <a:t>有人有臭脚！</a:t>
            </a:r>
            <a:endParaRPr lang="en-US" dirty="0"/>
          </a:p>
        </p:txBody>
      </p:sp>
      <p:sp>
        <p:nvSpPr>
          <p:cNvPr id="4" name="TextBox 3">
            <a:extLst>
              <a:ext uri="{FF2B5EF4-FFF2-40B4-BE49-F238E27FC236}">
                <a16:creationId xmlns:a16="http://schemas.microsoft.com/office/drawing/2014/main" id="{575951F2-DEA7-4F49-B0F6-9CFC32F76A48}"/>
              </a:ext>
            </a:extLst>
          </p:cNvPr>
          <p:cNvSpPr txBox="1"/>
          <p:nvPr/>
        </p:nvSpPr>
        <p:spPr>
          <a:xfrm>
            <a:off x="6781800" y="365125"/>
            <a:ext cx="5191125" cy="4339650"/>
          </a:xfrm>
          <a:prstGeom prst="rect">
            <a:avLst/>
          </a:prstGeom>
          <a:noFill/>
        </p:spPr>
        <p:txBody>
          <a:bodyPr wrap="square" rtlCol="0">
            <a:spAutoFit/>
          </a:bodyPr>
          <a:lstStyle/>
          <a:p>
            <a:r>
              <a:rPr lang="zh-CN" altLang="en-US" sz="3500" dirty="0"/>
              <a:t>重复和脚韵</a:t>
            </a:r>
            <a:endParaRPr lang="en-US" altLang="zh-CN" sz="3500" dirty="0"/>
          </a:p>
          <a:p>
            <a:r>
              <a:rPr lang="en-US" sz="3000" dirty="0">
                <a:solidFill>
                  <a:srgbClr val="FF0000"/>
                </a:solidFill>
              </a:rPr>
              <a:t>Repeat</a:t>
            </a:r>
            <a:r>
              <a:rPr lang="en-US" sz="3000" dirty="0"/>
              <a:t> and </a:t>
            </a:r>
            <a:r>
              <a:rPr lang="en-US" sz="3000" dirty="0">
                <a:solidFill>
                  <a:srgbClr val="FF0000"/>
                </a:solidFill>
              </a:rPr>
              <a:t>feet</a:t>
            </a:r>
            <a:r>
              <a:rPr lang="en-US" sz="3000" dirty="0"/>
              <a:t> rhyme (</a:t>
            </a:r>
            <a:r>
              <a:rPr lang="zh-CN" altLang="en-US" sz="3000" dirty="0"/>
              <a:t>韵</a:t>
            </a:r>
            <a:r>
              <a:rPr lang="en-US" sz="3000" dirty="0"/>
              <a:t>)</a:t>
            </a:r>
          </a:p>
          <a:p>
            <a:r>
              <a:rPr lang="zh-CN" altLang="en-US" sz="3500" dirty="0"/>
              <a:t>我们可以使用押韵的单词来记住其他单词。</a:t>
            </a:r>
            <a:endParaRPr lang="en-US" sz="3500" dirty="0"/>
          </a:p>
          <a:p>
            <a:r>
              <a:rPr lang="en-US" sz="3500" dirty="0"/>
              <a:t>We can use rhyming words to remember other words.</a:t>
            </a:r>
          </a:p>
          <a:p>
            <a:r>
              <a:rPr lang="zh-CN" sz="3600" dirty="0"/>
              <a:t>重复</a:t>
            </a:r>
            <a:r>
              <a:rPr lang="en-US" altLang="zh-CN" sz="3600" dirty="0"/>
              <a:t>         </a:t>
            </a:r>
            <a:r>
              <a:rPr lang="zh-CN" sz="3600" dirty="0"/>
              <a:t>脚</a:t>
            </a:r>
            <a:r>
              <a:rPr lang="en-US" altLang="zh-CN" sz="3600" dirty="0"/>
              <a:t>    </a:t>
            </a:r>
            <a:r>
              <a:rPr lang="zh-CN" altLang="en-US" sz="3600" dirty="0"/>
              <a:t>遇到</a:t>
            </a:r>
            <a:endParaRPr lang="en-US" sz="3500" dirty="0"/>
          </a:p>
          <a:p>
            <a:r>
              <a:rPr lang="en-US" sz="3500" dirty="0"/>
              <a:t>Repeat – feet – meet</a:t>
            </a:r>
          </a:p>
        </p:txBody>
      </p:sp>
      <p:pic>
        <p:nvPicPr>
          <p:cNvPr id="6" name="Picture 5">
            <a:extLst>
              <a:ext uri="{FF2B5EF4-FFF2-40B4-BE49-F238E27FC236}">
                <a16:creationId xmlns:a16="http://schemas.microsoft.com/office/drawing/2014/main" id="{B3A08219-AC50-4739-B2E5-7F4F7147F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5434203"/>
            <a:ext cx="2114550" cy="1423797"/>
          </a:xfrm>
          <a:prstGeom prst="rect">
            <a:avLst/>
          </a:prstGeom>
        </p:spPr>
      </p:pic>
      <p:sp>
        <p:nvSpPr>
          <p:cNvPr id="7" name="TextBox 6">
            <a:extLst>
              <a:ext uri="{FF2B5EF4-FFF2-40B4-BE49-F238E27FC236}">
                <a16:creationId xmlns:a16="http://schemas.microsoft.com/office/drawing/2014/main" id="{73134B51-2F59-49F1-9B60-9A09D75E1322}"/>
              </a:ext>
            </a:extLst>
          </p:cNvPr>
          <p:cNvSpPr txBox="1"/>
          <p:nvPr/>
        </p:nvSpPr>
        <p:spPr>
          <a:xfrm>
            <a:off x="4562475" y="5434203"/>
            <a:ext cx="6962775" cy="1200329"/>
          </a:xfrm>
          <a:prstGeom prst="rect">
            <a:avLst/>
          </a:prstGeom>
          <a:solidFill>
            <a:schemeClr val="accent4">
              <a:lumMod val="20000"/>
              <a:lumOff val="80000"/>
            </a:schemeClr>
          </a:solidFill>
        </p:spPr>
        <p:txBody>
          <a:bodyPr wrap="square" rtlCol="0">
            <a:spAutoFit/>
          </a:bodyPr>
          <a:lstStyle/>
          <a:p>
            <a:r>
              <a:rPr lang="zh-CN" altLang="en-US" b="1" dirty="0"/>
              <a:t>在您的脑海中制作照片</a:t>
            </a:r>
            <a:r>
              <a:rPr lang="en-US" altLang="zh-CN" b="1" dirty="0"/>
              <a:t>-</a:t>
            </a:r>
            <a:r>
              <a:rPr lang="zh-CN" altLang="en-US" b="1" dirty="0"/>
              <a:t>图像</a:t>
            </a:r>
            <a:r>
              <a:rPr lang="en-US" altLang="zh-CN" b="1" dirty="0"/>
              <a:t>-</a:t>
            </a:r>
            <a:r>
              <a:rPr lang="zh-CN" altLang="en-US" b="1" dirty="0"/>
              <a:t>确实有助于记忆！</a:t>
            </a:r>
            <a:endParaRPr lang="en-US" altLang="zh-CN" b="1" dirty="0"/>
          </a:p>
          <a:p>
            <a:r>
              <a:rPr lang="en-US" b="1" dirty="0"/>
              <a:t>Making pictures in your mind – images – really helps memory a lot!</a:t>
            </a:r>
          </a:p>
          <a:p>
            <a:r>
              <a:rPr lang="zh-CN" altLang="en-US" b="1" dirty="0"/>
              <a:t>而且，记住有趣的事情要比无聊的事情容易。</a:t>
            </a:r>
            <a:endParaRPr lang="en-US" altLang="zh-CN" b="1" dirty="0"/>
          </a:p>
          <a:p>
            <a:r>
              <a:rPr lang="en-US" b="1" dirty="0"/>
              <a:t>And, it’s easier to remember funny things, than boring things.</a:t>
            </a:r>
          </a:p>
        </p:txBody>
      </p:sp>
      <p:sp>
        <p:nvSpPr>
          <p:cNvPr id="5" name="Slide Number Placeholder 4">
            <a:extLst>
              <a:ext uri="{FF2B5EF4-FFF2-40B4-BE49-F238E27FC236}">
                <a16:creationId xmlns:a16="http://schemas.microsoft.com/office/drawing/2014/main" id="{52B90C20-AB9A-45C9-8C36-691E61290BD2}"/>
              </a:ext>
            </a:extLst>
          </p:cNvPr>
          <p:cNvSpPr>
            <a:spLocks noGrp="1"/>
          </p:cNvSpPr>
          <p:nvPr>
            <p:ph type="sldNum" sz="quarter" idx="12"/>
          </p:nvPr>
        </p:nvSpPr>
        <p:spPr/>
        <p:txBody>
          <a:bodyPr/>
          <a:lstStyle/>
          <a:p>
            <a:fld id="{E9E5E707-7C84-4B2C-B88A-2914ABC0F942}" type="slidenum">
              <a:rPr lang="en-US" smtClean="0"/>
              <a:t>5</a:t>
            </a:fld>
            <a:endParaRPr lang="en-US"/>
          </a:p>
        </p:txBody>
      </p:sp>
      <p:pic>
        <p:nvPicPr>
          <p:cNvPr id="8" name="5">
            <a:hlinkClick r:id="" action="ppaction://media"/>
            <a:extLst>
              <a:ext uri="{FF2B5EF4-FFF2-40B4-BE49-F238E27FC236}">
                <a16:creationId xmlns:a16="http://schemas.microsoft.com/office/drawing/2014/main" id="{17F3C809-EE31-4C02-AA62-ECFB34D6F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5825" y="4264026"/>
            <a:ext cx="406400" cy="406400"/>
          </a:xfrm>
          <a:prstGeom prst="rect">
            <a:avLst/>
          </a:prstGeom>
        </p:spPr>
      </p:pic>
    </p:spTree>
    <p:extLst>
      <p:ext uri="{BB962C8B-B14F-4D97-AF65-F5344CB8AC3E}">
        <p14:creationId xmlns:p14="http://schemas.microsoft.com/office/powerpoint/2010/main" val="11931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2D2A-E5DC-470A-A154-4FCCD24692FE}"/>
              </a:ext>
            </a:extLst>
          </p:cNvPr>
          <p:cNvSpPr>
            <a:spLocks noGrp="1"/>
          </p:cNvSpPr>
          <p:nvPr>
            <p:ph type="title"/>
          </p:nvPr>
        </p:nvSpPr>
        <p:spPr>
          <a:xfrm>
            <a:off x="838200" y="126968"/>
            <a:ext cx="10515600" cy="1325563"/>
          </a:xfrm>
        </p:spPr>
        <p:txBody>
          <a:bodyPr/>
          <a:lstStyle/>
          <a:p>
            <a:r>
              <a:rPr lang="en-US" dirty="0"/>
              <a:t>The word</a:t>
            </a:r>
            <a:r>
              <a:rPr lang="zh-CN" altLang="en-US" dirty="0"/>
              <a:t> 这个单词： </a:t>
            </a:r>
            <a:r>
              <a:rPr lang="en-US" dirty="0"/>
              <a:t>: </a:t>
            </a:r>
            <a:r>
              <a:rPr lang="en-US" b="1" dirty="0">
                <a:solidFill>
                  <a:srgbClr val="FF0000"/>
                </a:solidFill>
              </a:rPr>
              <a:t>R</a:t>
            </a:r>
            <a:r>
              <a:rPr lang="en-US" sz="4400" b="1" dirty="0">
                <a:solidFill>
                  <a:srgbClr val="FF0000"/>
                </a:solidFill>
              </a:rPr>
              <a:t>hyme</a:t>
            </a:r>
            <a:r>
              <a:rPr lang="en-US" sz="4400" dirty="0"/>
              <a:t> (</a:t>
            </a:r>
            <a:r>
              <a:rPr lang="zh-CN" altLang="en-US" sz="4400" dirty="0"/>
              <a:t>韵</a:t>
            </a:r>
            <a:r>
              <a:rPr lang="en-US" sz="4400" dirty="0"/>
              <a:t>)</a:t>
            </a:r>
            <a:endParaRPr lang="en-US" dirty="0"/>
          </a:p>
        </p:txBody>
      </p:sp>
      <p:sp>
        <p:nvSpPr>
          <p:cNvPr id="3" name="Content Placeholder 2">
            <a:extLst>
              <a:ext uri="{FF2B5EF4-FFF2-40B4-BE49-F238E27FC236}">
                <a16:creationId xmlns:a16="http://schemas.microsoft.com/office/drawing/2014/main" id="{FD9CC8F7-3A21-45A3-A0FF-5BB23CD37663}"/>
              </a:ext>
            </a:extLst>
          </p:cNvPr>
          <p:cNvSpPr>
            <a:spLocks noGrp="1"/>
          </p:cNvSpPr>
          <p:nvPr>
            <p:ph idx="1"/>
          </p:nvPr>
        </p:nvSpPr>
        <p:spPr>
          <a:xfrm>
            <a:off x="838200" y="1825625"/>
            <a:ext cx="4533900" cy="908050"/>
          </a:xfrm>
        </p:spPr>
        <p:txBody>
          <a:bodyPr>
            <a:noAutofit/>
          </a:bodyPr>
          <a:lstStyle/>
          <a:p>
            <a:r>
              <a:rPr lang="en-US" sz="4000" dirty="0"/>
              <a:t>Rhymes with:</a:t>
            </a:r>
            <a:r>
              <a:rPr lang="zh-CN" altLang="en-US" sz="4000" dirty="0"/>
              <a:t>押韵：</a:t>
            </a:r>
            <a:endParaRPr lang="en-US" sz="4000" dirty="0"/>
          </a:p>
        </p:txBody>
      </p:sp>
      <p:sp>
        <p:nvSpPr>
          <p:cNvPr id="4" name="TextBox 3">
            <a:extLst>
              <a:ext uri="{FF2B5EF4-FFF2-40B4-BE49-F238E27FC236}">
                <a16:creationId xmlns:a16="http://schemas.microsoft.com/office/drawing/2014/main" id="{400013DA-C03E-48A9-BAF9-692B3375444E}"/>
              </a:ext>
            </a:extLst>
          </p:cNvPr>
          <p:cNvSpPr txBox="1"/>
          <p:nvPr/>
        </p:nvSpPr>
        <p:spPr>
          <a:xfrm rot="20956999">
            <a:off x="619117" y="2763213"/>
            <a:ext cx="5314950" cy="1215717"/>
          </a:xfrm>
          <a:prstGeom prst="rect">
            <a:avLst/>
          </a:prstGeom>
          <a:solidFill>
            <a:schemeClr val="accent6">
              <a:lumMod val="20000"/>
              <a:lumOff val="80000"/>
            </a:schemeClr>
          </a:solidFill>
        </p:spPr>
        <p:txBody>
          <a:bodyPr wrap="square" rtlCol="0">
            <a:spAutoFit/>
          </a:bodyPr>
          <a:lstStyle/>
          <a:p>
            <a:r>
              <a:rPr lang="en-US" sz="4500" b="1" dirty="0">
                <a:solidFill>
                  <a:srgbClr val="FF0000"/>
                </a:solidFill>
              </a:rPr>
              <a:t>Time</a:t>
            </a:r>
            <a:r>
              <a:rPr lang="en-US" sz="4500" dirty="0"/>
              <a:t> </a:t>
            </a:r>
            <a:r>
              <a:rPr lang="zh-CN" sz="4500" dirty="0"/>
              <a:t>时间</a:t>
            </a:r>
            <a:endParaRPr lang="en-US" altLang="zh-CN" sz="4500" dirty="0"/>
          </a:p>
          <a:p>
            <a:r>
              <a:rPr lang="zh-CN" sz="2800" dirty="0"/>
              <a:t>不要浪费时间</a:t>
            </a:r>
            <a:r>
              <a:rPr lang="en-US" altLang="zh-CN" sz="2800" dirty="0"/>
              <a:t> </a:t>
            </a:r>
            <a:r>
              <a:rPr lang="en-US" sz="2500" dirty="0"/>
              <a:t>Don’t waste time!</a:t>
            </a:r>
          </a:p>
        </p:txBody>
      </p:sp>
      <p:sp>
        <p:nvSpPr>
          <p:cNvPr id="5" name="TextBox 4">
            <a:extLst>
              <a:ext uri="{FF2B5EF4-FFF2-40B4-BE49-F238E27FC236}">
                <a16:creationId xmlns:a16="http://schemas.microsoft.com/office/drawing/2014/main" id="{2D9EF2D5-00F8-4E5C-A736-C11F2095C005}"/>
              </a:ext>
            </a:extLst>
          </p:cNvPr>
          <p:cNvSpPr txBox="1"/>
          <p:nvPr/>
        </p:nvSpPr>
        <p:spPr>
          <a:xfrm rot="328172">
            <a:off x="7651335" y="1336682"/>
            <a:ext cx="3962400" cy="2246769"/>
          </a:xfrm>
          <a:prstGeom prst="rect">
            <a:avLst/>
          </a:prstGeom>
          <a:solidFill>
            <a:schemeClr val="accent1">
              <a:lumMod val="20000"/>
              <a:lumOff val="80000"/>
            </a:schemeClr>
          </a:solidFill>
        </p:spPr>
        <p:txBody>
          <a:bodyPr wrap="square" rtlCol="0">
            <a:spAutoFit/>
          </a:bodyPr>
          <a:lstStyle/>
          <a:p>
            <a:r>
              <a:rPr lang="en-US" sz="3500" b="1" dirty="0">
                <a:solidFill>
                  <a:srgbClr val="FF0000"/>
                </a:solidFill>
              </a:rPr>
              <a:t>Fine</a:t>
            </a:r>
          </a:p>
          <a:p>
            <a:r>
              <a:rPr lang="zh-CN" altLang="en-US" sz="3500" dirty="0"/>
              <a:t>晴</a:t>
            </a:r>
            <a:r>
              <a:rPr lang="en-US" altLang="zh-CN" sz="3500" dirty="0"/>
              <a:t>, </a:t>
            </a:r>
            <a:r>
              <a:rPr lang="zh-CN" altLang="en-US" sz="3500" dirty="0"/>
              <a:t>美术</a:t>
            </a:r>
            <a:r>
              <a:rPr lang="en-US" altLang="zh-CN" sz="3500" dirty="0"/>
              <a:t>,</a:t>
            </a:r>
            <a:r>
              <a:rPr lang="zh-CN" altLang="en-US" sz="3500" dirty="0"/>
              <a:t> 良好</a:t>
            </a:r>
            <a:r>
              <a:rPr lang="en-US" altLang="zh-CN" sz="3500" dirty="0"/>
              <a:t>,</a:t>
            </a:r>
            <a:r>
              <a:rPr lang="zh-CN" altLang="en-US" sz="3500" dirty="0"/>
              <a:t> 优美</a:t>
            </a:r>
            <a:r>
              <a:rPr lang="en-US" altLang="zh-CN" sz="3500" dirty="0"/>
              <a:t>,</a:t>
            </a:r>
            <a:r>
              <a:rPr lang="zh-CN" altLang="en-US" sz="3500" dirty="0"/>
              <a:t> 罚款</a:t>
            </a:r>
            <a:r>
              <a:rPr lang="en-US" altLang="zh-CN" sz="3500" dirty="0"/>
              <a:t>,</a:t>
            </a:r>
            <a:r>
              <a:rPr lang="zh-CN" altLang="en-US" sz="3500" dirty="0"/>
              <a:t> 精密</a:t>
            </a:r>
            <a:r>
              <a:rPr lang="en-US" altLang="zh-CN" sz="3500" dirty="0"/>
              <a:t>,</a:t>
            </a:r>
            <a:r>
              <a:rPr lang="zh-CN" altLang="en-US" sz="3500" dirty="0"/>
              <a:t> 精致</a:t>
            </a:r>
            <a:endParaRPr lang="en-US" altLang="zh-CN" sz="3500" dirty="0"/>
          </a:p>
          <a:p>
            <a:r>
              <a:rPr lang="en-US" sz="3500" dirty="0"/>
              <a:t>I’m fine, thanks!</a:t>
            </a:r>
          </a:p>
        </p:txBody>
      </p:sp>
      <p:sp>
        <p:nvSpPr>
          <p:cNvPr id="6" name="TextBox 5">
            <a:extLst>
              <a:ext uri="{FF2B5EF4-FFF2-40B4-BE49-F238E27FC236}">
                <a16:creationId xmlns:a16="http://schemas.microsoft.com/office/drawing/2014/main" id="{69465335-47CC-4D44-B983-C9B127C95B9D}"/>
              </a:ext>
            </a:extLst>
          </p:cNvPr>
          <p:cNvSpPr txBox="1"/>
          <p:nvPr/>
        </p:nvSpPr>
        <p:spPr>
          <a:xfrm>
            <a:off x="1600201" y="4236563"/>
            <a:ext cx="4591050" cy="2277547"/>
          </a:xfrm>
          <a:prstGeom prst="rect">
            <a:avLst/>
          </a:prstGeom>
          <a:solidFill>
            <a:schemeClr val="accent4">
              <a:lumMod val="20000"/>
              <a:lumOff val="80000"/>
            </a:schemeClr>
          </a:solidFill>
        </p:spPr>
        <p:txBody>
          <a:bodyPr wrap="square" rtlCol="0">
            <a:spAutoFit/>
          </a:bodyPr>
          <a:lstStyle/>
          <a:p>
            <a:r>
              <a:rPr lang="en-US" sz="3500" b="1" dirty="0">
                <a:solidFill>
                  <a:srgbClr val="FF0000"/>
                </a:solidFill>
              </a:rPr>
              <a:t>Kind</a:t>
            </a:r>
            <a:r>
              <a:rPr lang="en-US" sz="3500" dirty="0"/>
              <a:t>: </a:t>
            </a:r>
            <a:r>
              <a:rPr lang="zh-CN" altLang="en-US" sz="3500" dirty="0"/>
              <a:t>爱心</a:t>
            </a:r>
            <a:r>
              <a:rPr lang="en-US" altLang="zh-CN" sz="3500" dirty="0"/>
              <a:t>, </a:t>
            </a:r>
            <a:r>
              <a:rPr lang="zh-CN" altLang="en-US" sz="3500" dirty="0"/>
              <a:t>和蔼</a:t>
            </a:r>
            <a:r>
              <a:rPr lang="en-US" altLang="zh-CN" sz="3500" dirty="0"/>
              <a:t>, </a:t>
            </a:r>
            <a:r>
              <a:rPr lang="zh-CN" altLang="en-US" sz="3500" dirty="0"/>
              <a:t>福利</a:t>
            </a:r>
            <a:r>
              <a:rPr lang="en-US" altLang="zh-CN" sz="3500" dirty="0"/>
              <a:t>, </a:t>
            </a:r>
            <a:r>
              <a:rPr lang="zh-CN" altLang="en-US" sz="3500" dirty="0"/>
              <a:t>盛情</a:t>
            </a:r>
            <a:r>
              <a:rPr lang="en-US" altLang="zh-CN" sz="3500" dirty="0"/>
              <a:t>, </a:t>
            </a:r>
            <a:r>
              <a:rPr lang="zh-CN" altLang="en-US" sz="3500" dirty="0"/>
              <a:t>类</a:t>
            </a:r>
            <a:r>
              <a:rPr lang="en-US" altLang="zh-CN" sz="3500" dirty="0"/>
              <a:t>, </a:t>
            </a:r>
            <a:r>
              <a:rPr lang="zh-CN" altLang="en-US" sz="3500" dirty="0"/>
              <a:t>种</a:t>
            </a:r>
            <a:r>
              <a:rPr lang="en-US" sz="3500" dirty="0"/>
              <a:t> </a:t>
            </a:r>
          </a:p>
          <a:p>
            <a:r>
              <a:rPr lang="en-US" sz="3500" dirty="0"/>
              <a:t>She is very kind.</a:t>
            </a:r>
          </a:p>
          <a:p>
            <a:r>
              <a:rPr lang="zh-CN" sz="3600" dirty="0"/>
              <a:t>她很善良。</a:t>
            </a:r>
            <a:endParaRPr lang="en-US" sz="3500" dirty="0"/>
          </a:p>
        </p:txBody>
      </p:sp>
      <p:sp>
        <p:nvSpPr>
          <p:cNvPr id="7" name="TextBox 6">
            <a:extLst>
              <a:ext uri="{FF2B5EF4-FFF2-40B4-BE49-F238E27FC236}">
                <a16:creationId xmlns:a16="http://schemas.microsoft.com/office/drawing/2014/main" id="{7176D8BC-9F6A-4E4F-A5DC-E0797714D10B}"/>
              </a:ext>
            </a:extLst>
          </p:cNvPr>
          <p:cNvSpPr txBox="1"/>
          <p:nvPr/>
        </p:nvSpPr>
        <p:spPr>
          <a:xfrm rot="21019699">
            <a:off x="6218142" y="4070855"/>
            <a:ext cx="5731937" cy="1554272"/>
          </a:xfrm>
          <a:prstGeom prst="rect">
            <a:avLst/>
          </a:prstGeom>
          <a:solidFill>
            <a:srgbClr val="FFC000"/>
          </a:solidFill>
        </p:spPr>
        <p:txBody>
          <a:bodyPr wrap="square" rtlCol="0">
            <a:spAutoFit/>
          </a:bodyPr>
          <a:lstStyle/>
          <a:p>
            <a:r>
              <a:rPr lang="en-US" sz="3000" b="1" dirty="0">
                <a:solidFill>
                  <a:srgbClr val="FF0000"/>
                </a:solidFill>
              </a:rPr>
              <a:t>Mind</a:t>
            </a:r>
            <a:r>
              <a:rPr lang="en-US" sz="3000" dirty="0"/>
              <a:t>: </a:t>
            </a:r>
            <a:r>
              <a:rPr lang="zh-CN" altLang="en-US" sz="3000" dirty="0"/>
              <a:t>心</a:t>
            </a:r>
            <a:r>
              <a:rPr lang="en-US" altLang="zh-CN" sz="3000" dirty="0"/>
              <a:t>, </a:t>
            </a:r>
            <a:r>
              <a:rPr lang="zh-CN" altLang="en-US" sz="3000" dirty="0"/>
              <a:t>心情</a:t>
            </a:r>
            <a:r>
              <a:rPr lang="en-US" altLang="zh-CN" sz="3000" dirty="0"/>
              <a:t>, </a:t>
            </a:r>
            <a:r>
              <a:rPr lang="zh-CN" altLang="en-US" sz="3000" dirty="0"/>
              <a:t>心神</a:t>
            </a:r>
            <a:r>
              <a:rPr lang="en-US" altLang="zh-CN" sz="3000" dirty="0"/>
              <a:t>, </a:t>
            </a:r>
            <a:r>
              <a:rPr lang="zh-CN" altLang="en-US" sz="3000" dirty="0"/>
              <a:t>胸</a:t>
            </a:r>
            <a:r>
              <a:rPr lang="en-US" altLang="zh-CN" sz="3000" dirty="0"/>
              <a:t>, </a:t>
            </a:r>
            <a:r>
              <a:rPr lang="zh-CN" altLang="en-US" sz="3000" dirty="0"/>
              <a:t>关照</a:t>
            </a:r>
            <a:r>
              <a:rPr lang="en-US" altLang="zh-CN" sz="3000" dirty="0"/>
              <a:t>, </a:t>
            </a:r>
            <a:r>
              <a:rPr lang="en-US" sz="3000" dirty="0"/>
              <a:t> </a:t>
            </a:r>
          </a:p>
          <a:p>
            <a:r>
              <a:rPr lang="en-US" sz="3500" dirty="0"/>
              <a:t>Exercise your </a:t>
            </a:r>
            <a:r>
              <a:rPr lang="en-US" sz="3500" dirty="0" err="1"/>
              <a:t>cre</a:t>
            </a:r>
            <a:r>
              <a:rPr lang="en-US" sz="3500" dirty="0"/>
              <a:t>-a-</a:t>
            </a:r>
            <a:r>
              <a:rPr lang="en-US" sz="3500" dirty="0" err="1"/>
              <a:t>tive</a:t>
            </a:r>
            <a:r>
              <a:rPr lang="en-US" sz="3500" dirty="0"/>
              <a:t> mind.</a:t>
            </a:r>
          </a:p>
          <a:p>
            <a:r>
              <a:rPr lang="zh-CN" altLang="en-US" sz="3000" dirty="0"/>
              <a:t>锻炼你的创造性思维。</a:t>
            </a:r>
            <a:endParaRPr lang="en-US" sz="3000" dirty="0"/>
          </a:p>
        </p:txBody>
      </p:sp>
      <p:sp>
        <p:nvSpPr>
          <p:cNvPr id="8" name="Slide Number Placeholder 7">
            <a:extLst>
              <a:ext uri="{FF2B5EF4-FFF2-40B4-BE49-F238E27FC236}">
                <a16:creationId xmlns:a16="http://schemas.microsoft.com/office/drawing/2014/main" id="{D4DECB93-E04C-4E60-AE4A-95F0522D785F}"/>
              </a:ext>
            </a:extLst>
          </p:cNvPr>
          <p:cNvSpPr>
            <a:spLocks noGrp="1"/>
          </p:cNvSpPr>
          <p:nvPr>
            <p:ph type="sldNum" sz="quarter" idx="12"/>
          </p:nvPr>
        </p:nvSpPr>
        <p:spPr/>
        <p:txBody>
          <a:bodyPr/>
          <a:lstStyle/>
          <a:p>
            <a:fld id="{E9E5E707-7C84-4B2C-B88A-2914ABC0F942}" type="slidenum">
              <a:rPr lang="en-US" smtClean="0"/>
              <a:t>6</a:t>
            </a:fld>
            <a:endParaRPr lang="en-US"/>
          </a:p>
        </p:txBody>
      </p:sp>
      <p:pic>
        <p:nvPicPr>
          <p:cNvPr id="9" name="6">
            <a:hlinkClick r:id="" action="ppaction://media"/>
            <a:extLst>
              <a:ext uri="{FF2B5EF4-FFF2-40B4-BE49-F238E27FC236}">
                <a16:creationId xmlns:a16="http://schemas.microsoft.com/office/drawing/2014/main" id="{D83A34CB-5583-4D61-A594-91664C7B7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2801" y="5711173"/>
            <a:ext cx="406400" cy="406400"/>
          </a:xfrm>
          <a:prstGeom prst="rect">
            <a:avLst/>
          </a:prstGeom>
        </p:spPr>
      </p:pic>
      <p:sp>
        <p:nvSpPr>
          <p:cNvPr id="10" name="TextBox 9">
            <a:extLst>
              <a:ext uri="{FF2B5EF4-FFF2-40B4-BE49-F238E27FC236}">
                <a16:creationId xmlns:a16="http://schemas.microsoft.com/office/drawing/2014/main" id="{F58A78A1-CB1A-4B7F-B9D6-EFD38B2CA324}"/>
              </a:ext>
            </a:extLst>
          </p:cNvPr>
          <p:cNvSpPr txBox="1"/>
          <p:nvPr/>
        </p:nvSpPr>
        <p:spPr>
          <a:xfrm>
            <a:off x="6955604" y="6117573"/>
            <a:ext cx="4756188" cy="646331"/>
          </a:xfrm>
          <a:prstGeom prst="rect">
            <a:avLst/>
          </a:prstGeom>
          <a:noFill/>
        </p:spPr>
        <p:txBody>
          <a:bodyPr wrap="square" rtlCol="0">
            <a:spAutoFit/>
          </a:bodyPr>
          <a:lstStyle/>
          <a:p>
            <a:r>
              <a:rPr lang="en-US" b="1" dirty="0"/>
              <a:t>Nurture</a:t>
            </a:r>
            <a:r>
              <a:rPr lang="en-US" dirty="0"/>
              <a:t> - </a:t>
            </a:r>
            <a:r>
              <a:rPr lang="zh-CN" altLang="en-US" dirty="0"/>
              <a:t>培养 </a:t>
            </a:r>
            <a:r>
              <a:rPr lang="en-US" altLang="zh-CN" dirty="0"/>
              <a:t>[</a:t>
            </a:r>
            <a:r>
              <a:rPr lang="en-US" dirty="0" err="1"/>
              <a:t>péi</a:t>
            </a:r>
            <a:r>
              <a:rPr lang="en-US" dirty="0"/>
              <a:t> </a:t>
            </a:r>
            <a:r>
              <a:rPr lang="en-US" dirty="0" err="1"/>
              <a:t>yǎng</a:t>
            </a:r>
            <a:r>
              <a:rPr lang="en-US" dirty="0"/>
              <a:t>] </a:t>
            </a:r>
          </a:p>
          <a:p>
            <a:endParaRPr lang="en-US" dirty="0"/>
          </a:p>
        </p:txBody>
      </p:sp>
    </p:spTree>
    <p:extLst>
      <p:ext uri="{BB962C8B-B14F-4D97-AF65-F5344CB8AC3E}">
        <p14:creationId xmlns:p14="http://schemas.microsoft.com/office/powerpoint/2010/main" val="21881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B877D5-1584-4B37-B99D-5D195C34CC9D}"/>
              </a:ext>
            </a:extLst>
          </p:cNvPr>
          <p:cNvSpPr>
            <a:spLocks noGrp="1"/>
          </p:cNvSpPr>
          <p:nvPr>
            <p:ph idx="1"/>
          </p:nvPr>
        </p:nvSpPr>
        <p:spPr>
          <a:xfrm>
            <a:off x="684087" y="263739"/>
            <a:ext cx="11141468" cy="2829688"/>
          </a:xfrm>
        </p:spPr>
        <p:txBody>
          <a:bodyPr/>
          <a:lstStyle/>
          <a:p>
            <a:pPr rtl="0"/>
            <a:r>
              <a:rPr lang="en-US" dirty="0"/>
              <a:t>What time is it? </a:t>
            </a:r>
            <a:r>
              <a:rPr lang="zh-CN" altLang="en-US" dirty="0"/>
              <a:t> </a:t>
            </a:r>
            <a:r>
              <a:rPr lang="zh-CN" altLang="en-US" dirty="0">
                <a:effectLst/>
              </a:rPr>
              <a:t>几点了？ </a:t>
            </a:r>
            <a:endParaRPr lang="en-US" altLang="zh-CN" dirty="0">
              <a:effectLst/>
            </a:endParaRPr>
          </a:p>
          <a:p>
            <a:pPr rtl="0"/>
            <a:r>
              <a:rPr lang="en-US" altLang="zh-CN" dirty="0"/>
              <a:t>Do you have time?  </a:t>
            </a:r>
            <a:r>
              <a:rPr lang="zh-CN" altLang="en-US" dirty="0">
                <a:effectLst/>
              </a:rPr>
              <a:t>你有时间吗？</a:t>
            </a:r>
            <a:endParaRPr lang="en-US" altLang="zh-CN" dirty="0">
              <a:effectLst/>
            </a:endParaRPr>
          </a:p>
          <a:p>
            <a:pPr rtl="0"/>
            <a:r>
              <a:rPr lang="en-US" altLang="zh-CN" dirty="0"/>
              <a:t>Fine = Great! </a:t>
            </a:r>
            <a:r>
              <a:rPr lang="zh-CN" altLang="en-US" dirty="0">
                <a:effectLst/>
              </a:rPr>
              <a:t> </a:t>
            </a:r>
            <a:r>
              <a:rPr lang="en-US" altLang="zh-CN" dirty="0">
                <a:effectLst/>
              </a:rPr>
              <a:t>= </a:t>
            </a:r>
            <a:r>
              <a:rPr lang="en-US" altLang="zh-CN" b="1" dirty="0">
                <a:effectLst/>
              </a:rPr>
              <a:t>Won</a:t>
            </a:r>
            <a:r>
              <a:rPr lang="en-US" altLang="zh-CN" dirty="0">
                <a:effectLst/>
              </a:rPr>
              <a:t>-der-</a:t>
            </a:r>
            <a:r>
              <a:rPr lang="en-US" altLang="zh-CN" dirty="0" err="1">
                <a:effectLst/>
              </a:rPr>
              <a:t>ful</a:t>
            </a:r>
            <a:r>
              <a:rPr lang="en-US" altLang="zh-CN" dirty="0">
                <a:effectLst/>
              </a:rPr>
              <a:t>! = Fan-</a:t>
            </a:r>
            <a:r>
              <a:rPr lang="en-US" altLang="zh-CN" b="1" dirty="0" err="1">
                <a:effectLst/>
              </a:rPr>
              <a:t>tas</a:t>
            </a:r>
            <a:r>
              <a:rPr lang="en-US" altLang="zh-CN" dirty="0">
                <a:effectLst/>
              </a:rPr>
              <a:t>-tic = </a:t>
            </a:r>
            <a:r>
              <a:rPr lang="en-US" altLang="zh-CN" b="1" dirty="0">
                <a:effectLst/>
              </a:rPr>
              <a:t>Ex</a:t>
            </a:r>
            <a:r>
              <a:rPr lang="en-US" altLang="zh-CN" dirty="0">
                <a:effectLst/>
              </a:rPr>
              <a:t>-</a:t>
            </a:r>
            <a:r>
              <a:rPr lang="en-US" altLang="zh-CN" dirty="0" err="1">
                <a:effectLst/>
              </a:rPr>
              <a:t>cel</a:t>
            </a:r>
            <a:r>
              <a:rPr lang="en-US" altLang="zh-CN" dirty="0">
                <a:effectLst/>
              </a:rPr>
              <a:t>-lent = Very very good!</a:t>
            </a:r>
          </a:p>
          <a:p>
            <a:pPr rtl="0"/>
            <a:r>
              <a:rPr lang="en-US" altLang="zh-CN" dirty="0"/>
              <a:t>Kind = Nice = </a:t>
            </a:r>
          </a:p>
          <a:p>
            <a:pPr lvl="1"/>
            <a:r>
              <a:rPr lang="en-US" altLang="zh-CN" dirty="0">
                <a:effectLst/>
              </a:rPr>
              <a:t>Yes she/he is.</a:t>
            </a:r>
          </a:p>
          <a:p>
            <a:pPr lvl="1"/>
            <a:r>
              <a:rPr lang="en-US" altLang="zh-CN" dirty="0"/>
              <a:t>No she/he isn’t.</a:t>
            </a:r>
          </a:p>
          <a:p>
            <a:pPr lvl="1"/>
            <a:endParaRPr lang="en-US" altLang="zh-CN" dirty="0">
              <a:effectLst/>
            </a:endParaRPr>
          </a:p>
          <a:p>
            <a:pPr rtl="0"/>
            <a:endParaRPr lang="en-US" altLang="zh-CN" dirty="0">
              <a:effectLst/>
            </a:endParaRPr>
          </a:p>
          <a:p>
            <a:pPr rtl="0"/>
            <a:endParaRPr lang="en-US" altLang="zh-CN" dirty="0">
              <a:effectLst/>
            </a:endParaRPr>
          </a:p>
          <a:p>
            <a:pPr rtl="0"/>
            <a:endParaRPr lang="en-US" altLang="zh-CN" dirty="0">
              <a:effectLst/>
            </a:endParaRPr>
          </a:p>
          <a:p>
            <a:pPr rtl="0"/>
            <a:endParaRPr lang="zh-CN" altLang="en-US" dirty="0">
              <a:effectLst/>
            </a:endParaRPr>
          </a:p>
          <a:p>
            <a:pPr rtl="0"/>
            <a:endParaRPr lang="zh-CN" altLang="en-US" dirty="0">
              <a:effectLst/>
            </a:endParaRPr>
          </a:p>
          <a:p>
            <a:endParaRPr lang="en-US" dirty="0"/>
          </a:p>
          <a:p>
            <a:endParaRPr lang="en-US" dirty="0"/>
          </a:p>
        </p:txBody>
      </p:sp>
      <p:sp>
        <p:nvSpPr>
          <p:cNvPr id="4" name="Slide Number Placeholder 3">
            <a:extLst>
              <a:ext uri="{FF2B5EF4-FFF2-40B4-BE49-F238E27FC236}">
                <a16:creationId xmlns:a16="http://schemas.microsoft.com/office/drawing/2014/main" id="{AD85184A-6D1B-4D09-AD26-143F77D442F9}"/>
              </a:ext>
            </a:extLst>
          </p:cNvPr>
          <p:cNvSpPr>
            <a:spLocks noGrp="1"/>
          </p:cNvSpPr>
          <p:nvPr>
            <p:ph type="sldNum" sz="quarter" idx="12"/>
          </p:nvPr>
        </p:nvSpPr>
        <p:spPr/>
        <p:txBody>
          <a:bodyPr/>
          <a:lstStyle/>
          <a:p>
            <a:fld id="{E9E5E707-7C84-4B2C-B88A-2914ABC0F942}" type="slidenum">
              <a:rPr lang="en-US" smtClean="0"/>
              <a:t>7</a:t>
            </a:fld>
            <a:endParaRPr lang="en-US"/>
          </a:p>
        </p:txBody>
      </p:sp>
      <p:sp>
        <p:nvSpPr>
          <p:cNvPr id="5" name="TextBox 4">
            <a:extLst>
              <a:ext uri="{FF2B5EF4-FFF2-40B4-BE49-F238E27FC236}">
                <a16:creationId xmlns:a16="http://schemas.microsoft.com/office/drawing/2014/main" id="{B5993D54-487D-4AC1-B3D1-996B9C30FCB2}"/>
              </a:ext>
            </a:extLst>
          </p:cNvPr>
          <p:cNvSpPr txBox="1"/>
          <p:nvPr/>
        </p:nvSpPr>
        <p:spPr>
          <a:xfrm>
            <a:off x="366445" y="3093426"/>
            <a:ext cx="11459110" cy="3693319"/>
          </a:xfrm>
          <a:prstGeom prst="rect">
            <a:avLst/>
          </a:prstGeom>
          <a:noFill/>
        </p:spPr>
        <p:txBody>
          <a:bodyPr wrap="square" rtlCol="0">
            <a:spAutoFit/>
          </a:bodyPr>
          <a:lstStyle/>
          <a:p>
            <a:r>
              <a:rPr lang="en-US" sz="3300" dirty="0"/>
              <a:t>Do you mind going to the store later?</a:t>
            </a:r>
          </a:p>
          <a:p>
            <a:r>
              <a:rPr lang="en-US" sz="3300" dirty="0"/>
              <a:t>I don't mind. = It's OK.  </a:t>
            </a:r>
          </a:p>
          <a:p>
            <a:r>
              <a:rPr lang="en-US" sz="3300" dirty="0"/>
              <a:t>Do you mind giving me all your money?</a:t>
            </a:r>
          </a:p>
          <a:p>
            <a:r>
              <a:rPr lang="en-US" sz="3300" dirty="0"/>
              <a:t>Yes, I do mind! I will not give you all my money!</a:t>
            </a:r>
          </a:p>
          <a:p>
            <a:pPr rtl="0"/>
            <a:r>
              <a:rPr lang="en-US" sz="3300" dirty="0"/>
              <a:t>Do you mind if I smoke?  </a:t>
            </a:r>
            <a:r>
              <a:rPr lang="zh-CN" altLang="en-US" sz="3600" dirty="0">
                <a:effectLst/>
              </a:rPr>
              <a:t>你介意我抽烟吗？ </a:t>
            </a:r>
            <a:endParaRPr lang="en-US" sz="3300" dirty="0"/>
          </a:p>
          <a:p>
            <a:r>
              <a:rPr lang="en-US" sz="3300" dirty="0"/>
              <a:t>Yes I do mind! It’s </a:t>
            </a:r>
            <a:r>
              <a:rPr lang="en-US" sz="3300" b="1" dirty="0"/>
              <a:t>illegal </a:t>
            </a:r>
            <a:r>
              <a:rPr lang="en-US" sz="3300" dirty="0"/>
              <a:t>to smoke in offices! </a:t>
            </a:r>
            <a:r>
              <a:rPr lang="zh-CN" altLang="en-US" sz="3300" dirty="0"/>
              <a:t>是的，我不介意！在办公室吸烟是违法的！</a:t>
            </a:r>
            <a:r>
              <a:rPr lang="en-US" sz="3300" dirty="0"/>
              <a:t> </a:t>
            </a:r>
          </a:p>
        </p:txBody>
      </p:sp>
    </p:spTree>
    <p:extLst>
      <p:ext uri="{BB962C8B-B14F-4D97-AF65-F5344CB8AC3E}">
        <p14:creationId xmlns:p14="http://schemas.microsoft.com/office/powerpoint/2010/main" val="123476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785F-622E-4E07-B3F9-13ED93DDE93A}"/>
              </a:ext>
            </a:extLst>
          </p:cNvPr>
          <p:cNvSpPr>
            <a:spLocks noGrp="1"/>
          </p:cNvSpPr>
          <p:nvPr>
            <p:ph type="title"/>
          </p:nvPr>
        </p:nvSpPr>
        <p:spPr>
          <a:xfrm>
            <a:off x="756007" y="94393"/>
            <a:ext cx="10515600" cy="1325563"/>
          </a:xfrm>
        </p:spPr>
        <p:txBody>
          <a:bodyPr/>
          <a:lstStyle/>
          <a:p>
            <a:r>
              <a:rPr lang="en-US" dirty="0"/>
              <a:t>You try it </a:t>
            </a:r>
            <a:r>
              <a:rPr lang="zh-CN" altLang="en-US" dirty="0"/>
              <a:t>你试试看：</a:t>
            </a:r>
            <a:r>
              <a:rPr lang="en-US" dirty="0"/>
              <a:t>:</a:t>
            </a:r>
          </a:p>
        </p:txBody>
      </p:sp>
      <p:sp>
        <p:nvSpPr>
          <p:cNvPr id="3" name="Content Placeholder 2">
            <a:extLst>
              <a:ext uri="{FF2B5EF4-FFF2-40B4-BE49-F238E27FC236}">
                <a16:creationId xmlns:a16="http://schemas.microsoft.com/office/drawing/2014/main" id="{848AD4DD-6A83-4F8E-942F-BC09C31CF735}"/>
              </a:ext>
            </a:extLst>
          </p:cNvPr>
          <p:cNvSpPr>
            <a:spLocks noGrp="1"/>
          </p:cNvSpPr>
          <p:nvPr>
            <p:ph idx="1"/>
          </p:nvPr>
        </p:nvSpPr>
        <p:spPr>
          <a:xfrm>
            <a:off x="756007" y="1305210"/>
            <a:ext cx="10515600" cy="3595563"/>
          </a:xfrm>
        </p:spPr>
        <p:txBody>
          <a:bodyPr/>
          <a:lstStyle/>
          <a:p>
            <a:r>
              <a:rPr lang="en-US" dirty="0"/>
              <a:t>What rhymes with </a:t>
            </a:r>
            <a:r>
              <a:rPr lang="zh-CN" altLang="en-US" dirty="0"/>
              <a:t>用什么押韵：</a:t>
            </a:r>
            <a:r>
              <a:rPr lang="en-US" dirty="0"/>
              <a:t>:</a:t>
            </a:r>
          </a:p>
          <a:p>
            <a:r>
              <a:rPr lang="en-US" dirty="0"/>
              <a:t>Fly? </a:t>
            </a:r>
            <a:r>
              <a:rPr lang="zh-CN" altLang="en-US" dirty="0"/>
              <a:t>飞 </a:t>
            </a:r>
            <a:r>
              <a:rPr lang="en-US" altLang="zh-CN" dirty="0"/>
              <a:t>My, buy, high (</a:t>
            </a:r>
            <a:r>
              <a:rPr lang="zh-CN" altLang="en-US" dirty="0"/>
              <a:t>高的</a:t>
            </a:r>
            <a:r>
              <a:rPr lang="en-US" altLang="zh-CN" dirty="0"/>
              <a:t>) , lie (</a:t>
            </a:r>
            <a:r>
              <a:rPr lang="zh-CN" altLang="en-US" dirty="0"/>
              <a:t>撒谎</a:t>
            </a:r>
            <a:r>
              <a:rPr lang="en-US" altLang="zh-CN" dirty="0"/>
              <a:t>), die </a:t>
            </a:r>
            <a:r>
              <a:rPr lang="zh-CN" altLang="en-US" dirty="0"/>
              <a:t>死亡</a:t>
            </a:r>
            <a:r>
              <a:rPr lang="en-US" altLang="zh-CN" dirty="0"/>
              <a:t>, guy = man</a:t>
            </a:r>
            <a:endParaRPr lang="en-US" dirty="0"/>
          </a:p>
          <a:p>
            <a:r>
              <a:rPr lang="en-US" dirty="0"/>
              <a:t>Hear? </a:t>
            </a:r>
            <a:r>
              <a:rPr lang="zh-CN" altLang="en-US" dirty="0"/>
              <a:t>听到了吗 </a:t>
            </a:r>
            <a:r>
              <a:rPr lang="en-US" altLang="zh-CN" dirty="0"/>
              <a:t>, deer, fear (=afraid, scared), near </a:t>
            </a:r>
            <a:r>
              <a:rPr lang="zh-CN" altLang="en-US" dirty="0"/>
              <a:t>近的</a:t>
            </a:r>
            <a:endParaRPr lang="en-US" dirty="0"/>
          </a:p>
          <a:p>
            <a:r>
              <a:rPr lang="en-US" dirty="0"/>
              <a:t>Do? </a:t>
            </a:r>
            <a:r>
              <a:rPr lang="zh-CN" altLang="en-US" dirty="0"/>
              <a:t>做 </a:t>
            </a:r>
            <a:r>
              <a:rPr lang="en-US" altLang="zh-CN" dirty="0"/>
              <a:t>Can you do it? </a:t>
            </a:r>
            <a:endParaRPr lang="en-US" dirty="0"/>
          </a:p>
          <a:p>
            <a:r>
              <a:rPr lang="en-US" dirty="0"/>
              <a:t>Me? </a:t>
            </a:r>
            <a:r>
              <a:rPr lang="zh-CN" altLang="en-US" dirty="0"/>
              <a:t>我</a:t>
            </a:r>
            <a:endParaRPr lang="en-US" dirty="0"/>
          </a:p>
          <a:p>
            <a:r>
              <a:rPr lang="en-US" dirty="0"/>
              <a:t>Great? </a:t>
            </a:r>
            <a:r>
              <a:rPr lang="zh-CN" altLang="en-US" dirty="0"/>
              <a:t>伟大的</a:t>
            </a:r>
            <a:endParaRPr lang="en-US" dirty="0"/>
          </a:p>
          <a:p>
            <a:endParaRPr lang="en-US" dirty="0"/>
          </a:p>
        </p:txBody>
      </p:sp>
      <p:sp>
        <p:nvSpPr>
          <p:cNvPr id="4" name="Slide Number Placeholder 3">
            <a:extLst>
              <a:ext uri="{FF2B5EF4-FFF2-40B4-BE49-F238E27FC236}">
                <a16:creationId xmlns:a16="http://schemas.microsoft.com/office/drawing/2014/main" id="{318D2E6B-89C2-4635-BA09-ADD29357C11A}"/>
              </a:ext>
            </a:extLst>
          </p:cNvPr>
          <p:cNvSpPr>
            <a:spLocks noGrp="1"/>
          </p:cNvSpPr>
          <p:nvPr>
            <p:ph type="sldNum" sz="quarter" idx="12"/>
          </p:nvPr>
        </p:nvSpPr>
        <p:spPr/>
        <p:txBody>
          <a:bodyPr/>
          <a:lstStyle/>
          <a:p>
            <a:fld id="{E9E5E707-7C84-4B2C-B88A-2914ABC0F942}" type="slidenum">
              <a:rPr lang="en-US" smtClean="0"/>
              <a:t>8</a:t>
            </a:fld>
            <a:endParaRPr lang="en-US"/>
          </a:p>
        </p:txBody>
      </p:sp>
      <p:sp>
        <p:nvSpPr>
          <p:cNvPr id="5" name="TextBox 4">
            <a:extLst>
              <a:ext uri="{FF2B5EF4-FFF2-40B4-BE49-F238E27FC236}">
                <a16:creationId xmlns:a16="http://schemas.microsoft.com/office/drawing/2014/main" id="{0F7D2F5B-BE4A-4423-B2E2-BD1345DD65CA}"/>
              </a:ext>
            </a:extLst>
          </p:cNvPr>
          <p:cNvSpPr txBox="1"/>
          <p:nvPr/>
        </p:nvSpPr>
        <p:spPr>
          <a:xfrm>
            <a:off x="838200" y="5167901"/>
            <a:ext cx="10515600" cy="477054"/>
          </a:xfrm>
          <a:prstGeom prst="rect">
            <a:avLst/>
          </a:prstGeom>
          <a:noFill/>
        </p:spPr>
        <p:txBody>
          <a:bodyPr wrap="square" rtlCol="0">
            <a:spAutoFit/>
          </a:bodyPr>
          <a:lstStyle/>
          <a:p>
            <a:r>
              <a:rPr lang="en-US" sz="2500" dirty="0"/>
              <a:t>Can you make sentence using these words? </a:t>
            </a:r>
            <a:r>
              <a:rPr lang="zh-CN" altLang="en-US" sz="2500" dirty="0"/>
              <a:t>你能用这些词造句吗？</a:t>
            </a:r>
            <a:endParaRPr lang="en-US" sz="2500" dirty="0"/>
          </a:p>
        </p:txBody>
      </p:sp>
    </p:spTree>
    <p:extLst>
      <p:ext uri="{BB962C8B-B14F-4D97-AF65-F5344CB8AC3E}">
        <p14:creationId xmlns:p14="http://schemas.microsoft.com/office/powerpoint/2010/main" val="75118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459261-1A71-4417-9282-EA7F6FEF2293}"/>
              </a:ext>
            </a:extLst>
          </p:cNvPr>
          <p:cNvSpPr>
            <a:spLocks noGrp="1"/>
          </p:cNvSpPr>
          <p:nvPr>
            <p:ph type="sldNum" sz="quarter" idx="12"/>
          </p:nvPr>
        </p:nvSpPr>
        <p:spPr/>
        <p:txBody>
          <a:bodyPr/>
          <a:lstStyle/>
          <a:p>
            <a:fld id="{E9E5E707-7C84-4B2C-B88A-2914ABC0F942}" type="slidenum">
              <a:rPr lang="en-US" smtClean="0"/>
              <a:t>9</a:t>
            </a:fld>
            <a:endParaRPr lang="en-US"/>
          </a:p>
        </p:txBody>
      </p:sp>
      <p:pic>
        <p:nvPicPr>
          <p:cNvPr id="6" name="Picture 5">
            <a:extLst>
              <a:ext uri="{FF2B5EF4-FFF2-40B4-BE49-F238E27FC236}">
                <a16:creationId xmlns:a16="http://schemas.microsoft.com/office/drawing/2014/main" id="{A1934EE8-6369-4712-ADB8-4EF87FAED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0" y="626724"/>
            <a:ext cx="9613475" cy="5394904"/>
          </a:xfrm>
          <a:prstGeom prst="rect">
            <a:avLst/>
          </a:prstGeom>
        </p:spPr>
      </p:pic>
    </p:spTree>
    <p:extLst>
      <p:ext uri="{BB962C8B-B14F-4D97-AF65-F5344CB8AC3E}">
        <p14:creationId xmlns:p14="http://schemas.microsoft.com/office/powerpoint/2010/main" val="2705541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1381</Words>
  <Application>Microsoft Office PowerPoint</Application>
  <PresentationFormat>Widescreen</PresentationFormat>
  <Paragraphs>163</Paragraphs>
  <Slides>24</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华文新魏</vt:lpstr>
      <vt:lpstr>Arial</vt:lpstr>
      <vt:lpstr>Book Antiqua</vt:lpstr>
      <vt:lpstr>Calibri</vt:lpstr>
      <vt:lpstr>Calibri Light</vt:lpstr>
      <vt:lpstr>Office Theme</vt:lpstr>
      <vt:lpstr>学习外语 Xuéxí wàiyǔ Learning a foreign Language</vt:lpstr>
      <vt:lpstr>Repeat 重复 Chóngfù </vt:lpstr>
      <vt:lpstr>PowerPoint Presentation</vt:lpstr>
      <vt:lpstr>请在家中一次又一次地查看PPT。 Please review the PPTs at home often</vt:lpstr>
      <vt:lpstr>请在我之后重复。 Qǐng zài wǒ zhīhòu chóngfù. Please repeat after me.</vt:lpstr>
      <vt:lpstr>The word 这个单词： : Rhyme (韵)</vt:lpstr>
      <vt:lpstr>PowerPoint Presentation</vt:lpstr>
      <vt:lpstr>You try it 你试试看：:</vt:lpstr>
      <vt:lpstr>PowerPoint Presentation</vt:lpstr>
      <vt:lpstr>PowerPoint Presentation</vt:lpstr>
      <vt:lpstr>Life w</vt:lpstr>
      <vt:lpstr>尝试用新词汇来造句 Try making sentences with new vocabulary</vt:lpstr>
      <vt:lpstr>两个或三个较短的学习时间 Two or three short learning sessions…</vt:lpstr>
      <vt:lpstr>Memory Consolidation 记忆   巩固 // 撤并</vt:lpstr>
      <vt:lpstr>重新发现玩的巨大价值 Rediscover the great value of play 玩</vt:lpstr>
      <vt:lpstr>PowerPoint Presentation</vt:lpstr>
      <vt:lpstr>组合的玩是通过与另一种心理渠道“玩”来打开一个心理渠道的行为。 Combinatory play is the act of opening up one mental channel by dabbling with another.</vt:lpstr>
      <vt:lpstr>说实话。Shuō shíhuà. Let’s be honest.</vt:lpstr>
      <vt:lpstr>哦! 顺便说说… Oh! By the way… </vt:lpstr>
      <vt:lpstr>TEST 考试</vt:lpstr>
      <vt:lpstr>问题1 Question 1</vt:lpstr>
      <vt:lpstr>问题2 Question 2</vt:lpstr>
      <vt:lpstr>问题3 Question 3</vt:lpstr>
      <vt:lpstr>恭喜你！ 您已完成考试1 Congratulations! You have finished Exam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学习外语 Xuéxí wàiyǔ Learning a foreign Language</dc:title>
  <dc:creator>Gregory Brundage</dc:creator>
  <cp:lastModifiedBy>Gregory Brundage</cp:lastModifiedBy>
  <cp:revision>44</cp:revision>
  <dcterms:created xsi:type="dcterms:W3CDTF">2020-09-15T06:51:51Z</dcterms:created>
  <dcterms:modified xsi:type="dcterms:W3CDTF">2020-10-15T05:07:13Z</dcterms:modified>
</cp:coreProperties>
</file>