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Brundage" initials="GB" lastIdx="1" clrIdx="0">
    <p:extLst>
      <p:ext uri="{19B8F6BF-5375-455C-9EA6-DF929625EA0E}">
        <p15:presenceInfo xmlns:p15="http://schemas.microsoft.com/office/powerpoint/2012/main" userId="6190f0982151264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54363-14AC-4742-9BD3-55E8892BB31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0D1D0-BE83-4783-A2AB-C381C28E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6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2BEE9-46B3-42C1-A316-411859BF7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FB7D5-613B-48FE-BFF8-DD2528E54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BFE62-5E77-4C4E-B588-6E164A63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C5A-78A0-4102-A815-DAA9E2243D0A}" type="datetime1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D1C08-DC23-4CAB-86EF-5C57C0309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F8D5F-EA76-4381-BA3B-7C3A1685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5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70D32-B914-4AA3-9F1C-E91C10AA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8B273-F8D6-493E-807C-A8A3AC23F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3292F-2762-4BAA-8BB3-B10A0BAC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9C-1F71-4CEE-B95C-433E66C05179}" type="datetime1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16683-7F17-4113-915C-5AE22C0E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53693-6721-4D2C-AC9F-F1DAAC94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8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17AB95-B9CF-43DB-85D5-FBFDCDCD3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9281E-1A9D-466D-906F-6A3C00E4F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EA92B-2087-4298-9890-73D49DA0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FC64-81CF-4A07-8643-841EC1643E6A}" type="datetime1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5106A-BC99-436E-9848-66611D4E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691DF-29CE-494D-AE5E-DA7545CF9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7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C3EA8-9CB9-48B4-9AC4-5B79DBD2E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0D078-3715-49D8-B53D-1B403E4AE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0941A-0340-4E43-880D-AE250AEBC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6886-04D6-467C-A4A0-50418D996660}" type="datetime1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30D92-E438-41E3-8158-52A8DD6AC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274C-C93D-4737-8FBA-46B3EBD3D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5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80D51-80C2-442D-AB91-0ABC508C3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CDE77-21F4-4E5F-A6FB-434E527CA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E6433-91A3-4FE3-9207-5E91E165B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3A91-63A1-464F-B428-098E92E14F11}" type="datetime1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E585F-17AF-459E-AF8D-72CDF22A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E8184-370F-4162-91C4-E635C722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3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83560-5BF9-40B2-8F6B-EA4E3D72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5C932-8E7A-4848-B959-B46E0F339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D4830-64B7-46CD-B9E5-9AEE2B3D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02B81-BFBB-4E04-A90D-E4F890FC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C688-3099-4654-8CF2-4819639DB197}" type="datetime1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AEA73-A045-4D51-88A3-50928429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F1076-CDD0-4B8B-9E81-3BD1F34F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0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2D06-D0CE-4E6B-A6EC-D820AEBD3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F38BC-05FC-4C62-A163-10B71EA4F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0052A-4786-464C-9D1A-90DFE7DEC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8BE9B-BDE7-4542-830B-4974605AB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D255C-2025-4735-AE2B-CA1C8010B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3ACB4F-EB33-46E5-92E2-7C917C860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49B-7945-40D7-B479-805155D21624}" type="datetime1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55F880-FD4B-4809-A9D6-E34DB30A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F50C0D-4144-48BE-BE0D-FDAB522E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1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A920-6578-4744-B953-DEE507DC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2C03F2-0E56-4BE8-A941-8D9BFA27A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12DF-D429-4BFC-8927-FAEF5B087DA4}" type="datetime1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F449D-5AF6-4922-BEEF-6CD326F9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58D7B-0117-4C55-A140-CB2A5D08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6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DFFFCB-D53E-478B-AC48-6F276157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66E7-9488-4B4A-80CA-8525B1721269}" type="datetime1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B86263-DB7A-4470-AE59-9851A5DD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D8D88-6C8A-45D4-B648-B1A836C9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5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BFF77-8C92-4588-A4F6-0E9A7FED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8C300-F16A-46C8-8329-08D2F8087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65B95-6F42-447A-9810-A6049813C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7916B-CCC7-4188-B193-029112A03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FF4-1A53-4E1E-A7E9-9DCCFC8207A2}" type="datetime1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662CD-74EC-4787-A036-17F19DCD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64D0F-1458-4E81-A8E8-32E4BC69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5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D313-4CCE-4489-9174-21A5B812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E79652-3619-46F0-BE3B-B7F4524CD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0F69-5226-4E3F-9CE8-1A92258C6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A0B9A-9972-4D03-A299-B02ADDAA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A71-D226-40F7-BEF2-350BEE8B0C85}" type="datetime1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55F33-F912-44C7-B6D6-3E6240AD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DA4C0-26BC-4F97-827C-A30D530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3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EAD5FC-D122-4A3A-A44D-7D9D261E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AB04C-E598-4AEC-966D-2C302919C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BE543-1D4D-45BC-97D2-A1E366E62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B2D9A-5392-499F-AF6A-18C48AE22A4E}" type="datetime1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B78AC-C8F8-4DE1-AD2F-173A75EC0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02583-9DC7-4336-B16F-16E041829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6675E-6409-4C9A-B365-0D6A99AB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2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8ABAC7-32DA-4AE0-873E-550886612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96" y="4133185"/>
            <a:ext cx="5031203" cy="2743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CC66BC-8F51-427D-B24C-EE619C049077}"/>
              </a:ext>
            </a:extLst>
          </p:cNvPr>
          <p:cNvSpPr/>
          <p:nvPr/>
        </p:nvSpPr>
        <p:spPr>
          <a:xfrm>
            <a:off x="-243478" y="2575479"/>
            <a:ext cx="742038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Greetings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A14AC2-75A1-434C-9DE6-903A2AFF0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8" y="4320950"/>
            <a:ext cx="4735339" cy="23676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86FDB96-B2D7-4A92-A46A-41297F515AE4}"/>
              </a:ext>
            </a:extLst>
          </p:cNvPr>
          <p:cNvSpPr txBox="1"/>
          <p:nvPr/>
        </p:nvSpPr>
        <p:spPr>
          <a:xfrm>
            <a:off x="6798364" y="2865932"/>
            <a:ext cx="52867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问候语</a:t>
            </a:r>
            <a:r>
              <a:rPr lang="en-US" altLang="zh-CN" sz="90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!</a:t>
            </a:r>
            <a:r>
              <a:rPr lang="zh-CN" altLang="en-US" dirty="0"/>
              <a:t> </a:t>
            </a:r>
            <a:r>
              <a:rPr lang="en-US" altLang="zh-CN" dirty="0"/>
              <a:t>[</a:t>
            </a:r>
            <a:r>
              <a:rPr lang="en-US" dirty="0" err="1"/>
              <a:t>wèn</a:t>
            </a:r>
            <a:r>
              <a:rPr lang="en-US" dirty="0"/>
              <a:t> </a:t>
            </a:r>
            <a:r>
              <a:rPr lang="en-US" dirty="0" err="1"/>
              <a:t>hòu</a:t>
            </a:r>
            <a:r>
              <a:rPr lang="en-US" dirty="0"/>
              <a:t> </a:t>
            </a:r>
            <a:r>
              <a:rPr lang="en-US" dirty="0" err="1"/>
              <a:t>yǔ</a:t>
            </a:r>
            <a:r>
              <a:rPr lang="en-US" dirty="0"/>
              <a:t>] 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0D0540-88F2-415E-98C9-EEC95D082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987" y="0"/>
            <a:ext cx="4295543" cy="28659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45BCD35-7C36-4C7D-AB06-02ED20B176C5}"/>
              </a:ext>
            </a:extLst>
          </p:cNvPr>
          <p:cNvSpPr txBox="1"/>
          <p:nvPr/>
        </p:nvSpPr>
        <p:spPr>
          <a:xfrm>
            <a:off x="5035826" y="4863548"/>
            <a:ext cx="1762538" cy="12464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And saying “Goodbye”</a:t>
            </a:r>
          </a:p>
          <a:p>
            <a:pPr algn="ctr"/>
            <a:r>
              <a:rPr lang="zh-CN" sz="2500" dirty="0"/>
              <a:t>并说“再见”</a:t>
            </a:r>
            <a:endParaRPr lang="en-US" sz="2500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12457AAC-CD27-4A95-8BB2-AE8830AEA0C0}"/>
              </a:ext>
            </a:extLst>
          </p:cNvPr>
          <p:cNvSpPr txBox="1"/>
          <p:nvPr/>
        </p:nvSpPr>
        <p:spPr>
          <a:xfrm>
            <a:off x="175448" y="165323"/>
            <a:ext cx="6686550" cy="19543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English-Chinese Handbook for Martial Art Coaches</a:t>
            </a:r>
            <a:endParaRPr lang="en-US" sz="18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00050" marR="0" algn="just"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zh-CN" altLang="en-US" sz="4500" dirty="0">
                <a:solidFill>
                  <a:schemeClr val="bg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pitchFamily="34" charset="0"/>
              </a:rPr>
              <a:t>武术教练中英文手册</a:t>
            </a:r>
            <a:endParaRPr lang="en-US" altLang="zh-CN" sz="45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Calibri" panose="020F0502020204030204" pitchFamily="34" charset="0"/>
            </a:endParaRP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zh-CN" altLang="en-US" sz="15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pitchFamily="34" charset="0"/>
              </a:rPr>
              <a:t>草案</a:t>
            </a:r>
            <a:r>
              <a:rPr lang="en-US" altLang="zh-CN" sz="15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pitchFamily="34" charset="0"/>
              </a:rPr>
              <a:t>2019</a:t>
            </a:r>
            <a:r>
              <a:rPr lang="zh-CN" altLang="en-US" sz="15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pitchFamily="34" charset="0"/>
              </a:rPr>
              <a:t>年</a:t>
            </a:r>
            <a:r>
              <a:rPr lang="en-US" altLang="zh-CN" sz="15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pitchFamily="34" charset="0"/>
              </a:rPr>
              <a:t>9</a:t>
            </a:r>
            <a:r>
              <a:rPr lang="zh-CN" altLang="en-US" sz="15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pitchFamily="34" charset="0"/>
              </a:rPr>
              <a:t>月</a:t>
            </a:r>
            <a:r>
              <a:rPr lang="en-US" altLang="zh-CN" sz="15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pitchFamily="34" charset="0"/>
              </a:rPr>
              <a:t>14</a:t>
            </a:r>
            <a:r>
              <a:rPr lang="zh-CN" altLang="en-US" sz="15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pitchFamily="34" charset="0"/>
              </a:rPr>
              <a:t>日 </a:t>
            </a:r>
            <a:r>
              <a:rPr lang="en-US" altLang="zh-CN" sz="15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pitchFamily="34" charset="0"/>
              </a:rPr>
              <a:t>		   </a:t>
            </a:r>
            <a:r>
              <a:rPr lang="en-US" sz="25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pitchFamily="34" charset="0"/>
              </a:rPr>
              <a:t>PPT 1 B</a:t>
            </a:r>
            <a:endParaRPr lang="en-US" sz="25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255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A05EB7-3AE1-49C9-8844-7D66E639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14391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CN" sz="6500" b="1" dirty="0"/>
              <a:t>说再见</a:t>
            </a:r>
            <a:r>
              <a:rPr lang="en-US" altLang="zh-CN" sz="6500" b="1" dirty="0"/>
              <a:t> </a:t>
            </a:r>
            <a:r>
              <a:rPr lang="en-US" sz="3300" dirty="0"/>
              <a:t>Saying: Goodbye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F6AF9-1DB3-4DF4-9110-721A40B5D156}"/>
              </a:ext>
            </a:extLst>
          </p:cNvPr>
          <p:cNvSpPr txBox="1"/>
          <p:nvPr/>
        </p:nvSpPr>
        <p:spPr>
          <a:xfrm>
            <a:off x="7832035" y="503583"/>
            <a:ext cx="3829878" cy="14465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</a:rPr>
              <a:t>非正式的</a:t>
            </a:r>
            <a:r>
              <a:rPr lang="en-US" altLang="zh-CN" sz="4400" dirty="0">
                <a:solidFill>
                  <a:schemeClr val="bg1"/>
                </a:solidFill>
              </a:rPr>
              <a:t>Inf</a:t>
            </a:r>
            <a:r>
              <a:rPr lang="en-US" sz="4400" dirty="0">
                <a:solidFill>
                  <a:schemeClr val="bg1"/>
                </a:solidFill>
              </a:rPr>
              <a:t>ormal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B10AE-7249-4CA1-AF70-9B46B57002D2}"/>
              </a:ext>
            </a:extLst>
          </p:cNvPr>
          <p:cNvSpPr txBox="1"/>
          <p:nvPr/>
        </p:nvSpPr>
        <p:spPr>
          <a:xfrm>
            <a:off x="984226" y="1712669"/>
            <a:ext cx="581439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/>
              <a:t>See ya later! </a:t>
            </a:r>
            <a:r>
              <a:rPr lang="zh-CN" altLang="en-US" sz="5000" dirty="0"/>
              <a:t>回头见！</a:t>
            </a:r>
            <a:r>
              <a:rPr lang="en-US" sz="2400" dirty="0" err="1"/>
              <a:t>Huítóu</a:t>
            </a:r>
            <a:r>
              <a:rPr lang="en-US" sz="2400" dirty="0"/>
              <a:t> </a:t>
            </a:r>
            <a:r>
              <a:rPr lang="en-US" sz="2400" dirty="0" err="1"/>
              <a:t>jiàn</a:t>
            </a:r>
            <a:r>
              <a:rPr lang="en-US" sz="2400" dirty="0"/>
              <a:t>!</a:t>
            </a:r>
            <a:endParaRPr lang="zh-CN" alt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33DA3C-0B5F-4F8A-B89D-285FF840E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21" y="1963742"/>
            <a:ext cx="5005379" cy="47840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E2D7A4-F23A-4EF5-A0DB-E7383385F903}"/>
              </a:ext>
            </a:extLst>
          </p:cNvPr>
          <p:cNvSpPr txBox="1"/>
          <p:nvPr/>
        </p:nvSpPr>
        <p:spPr>
          <a:xfrm>
            <a:off x="558499" y="3962399"/>
            <a:ext cx="6665844" cy="278537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solidFill>
                  <a:schemeClr val="bg1"/>
                </a:solidFill>
              </a:rPr>
              <a:t>我告诉朋友，“永远不要说再见。” 只需说：“一会儿见！” 为什么？ 世界是如此之小。 再见有时会有些难过。 “待会儿见”更加积极乐观。</a:t>
            </a:r>
            <a:endParaRPr lang="en-US" altLang="zh-CN" sz="2500" dirty="0">
              <a:solidFill>
                <a:schemeClr val="bg1"/>
              </a:solidFill>
            </a:endParaRPr>
          </a:p>
          <a:p>
            <a:r>
              <a:rPr lang="en-US" sz="2500" dirty="0">
                <a:solidFill>
                  <a:schemeClr val="bg1"/>
                </a:solidFill>
              </a:rPr>
              <a:t>I tell friends, “Never say goodbye.” Just say: “See you later!” Why? The world is so small. Goodbye is sometimes a bit sad. “See you later” is more positive and optimistic.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9DC5C3-E40D-42AC-8D00-DDF1317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3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1030B716-401E-440E-8214-377D93EE8C15}"/>
              </a:ext>
            </a:extLst>
          </p:cNvPr>
          <p:cNvSpPr/>
          <p:nvPr/>
        </p:nvSpPr>
        <p:spPr>
          <a:xfrm rot="13345467">
            <a:off x="5861044" y="5464004"/>
            <a:ext cx="1480112" cy="97304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EC6CC-390C-4FBA-A606-E9C77E62E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21" y="275569"/>
            <a:ext cx="6137849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CN" altLang="en-US" b="1" dirty="0"/>
              <a:t>如何练习会话技巧</a:t>
            </a:r>
            <a:br>
              <a:rPr lang="en-US" altLang="zh-CN" b="1" dirty="0"/>
            </a:br>
            <a:r>
              <a:rPr lang="en-US" sz="3300" b="1" dirty="0"/>
              <a:t>How to practice conversation skills</a:t>
            </a:r>
          </a:p>
        </p:txBody>
      </p:sp>
      <p:pic>
        <p:nvPicPr>
          <p:cNvPr id="5" name="Content Placeholder 4" descr="Social network">
            <a:extLst>
              <a:ext uri="{FF2B5EF4-FFF2-40B4-BE49-F238E27FC236}">
                <a16:creationId xmlns:a16="http://schemas.microsoft.com/office/drawing/2014/main" id="{D422CAEF-27AA-4337-8F4E-7AC99A44C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5424" y="3048000"/>
            <a:ext cx="3038476" cy="3038476"/>
          </a:xfrm>
        </p:spPr>
      </p:pic>
      <p:pic>
        <p:nvPicPr>
          <p:cNvPr id="7" name="Graphic 6" descr="Connections">
            <a:extLst>
              <a:ext uri="{FF2B5EF4-FFF2-40B4-BE49-F238E27FC236}">
                <a16:creationId xmlns:a16="http://schemas.microsoft.com/office/drawing/2014/main" id="{F1822B06-DA5C-4816-BAB7-4A771D044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3311" y="3318144"/>
            <a:ext cx="3181350" cy="3181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B0F5B0-1A9D-4983-8719-CA31DA291B69}"/>
              </a:ext>
            </a:extLst>
          </p:cNvPr>
          <p:cNvSpPr txBox="1"/>
          <p:nvPr/>
        </p:nvSpPr>
        <p:spPr>
          <a:xfrm>
            <a:off x="771525" y="2126437"/>
            <a:ext cx="532447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</a:rPr>
              <a:t>老式无聊的方式。</a:t>
            </a:r>
            <a:r>
              <a:rPr lang="zh-CN" altLang="en-US" sz="2500" dirty="0"/>
              <a:t>一切都要经过老师。 </a:t>
            </a:r>
            <a:endParaRPr lang="en-US" altLang="zh-CN" sz="2500" dirty="0"/>
          </a:p>
          <a:p>
            <a:r>
              <a:rPr lang="en-US" sz="2500" dirty="0"/>
              <a:t>Old fashioned boring way. Everything goes through the teacher.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70872C-02CC-4646-8FD5-125D57B612B8}"/>
              </a:ext>
            </a:extLst>
          </p:cNvPr>
          <p:cNvSpPr txBox="1"/>
          <p:nvPr/>
        </p:nvSpPr>
        <p:spPr>
          <a:xfrm>
            <a:off x="7543801" y="5657920"/>
            <a:ext cx="6000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A25F6E-F545-4503-A502-0ACA5E52904F}"/>
              </a:ext>
            </a:extLst>
          </p:cNvPr>
          <p:cNvSpPr txBox="1"/>
          <p:nvPr/>
        </p:nvSpPr>
        <p:spPr>
          <a:xfrm>
            <a:off x="7243763" y="4261169"/>
            <a:ext cx="6000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BEC636-E766-4A91-80BC-9F609DA994FA}"/>
              </a:ext>
            </a:extLst>
          </p:cNvPr>
          <p:cNvSpPr txBox="1"/>
          <p:nvPr/>
        </p:nvSpPr>
        <p:spPr>
          <a:xfrm>
            <a:off x="6848474" y="391907"/>
            <a:ext cx="501015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</a:rPr>
              <a:t>学生之间的互动更基于现实，更有趣。</a:t>
            </a:r>
            <a:r>
              <a:rPr lang="zh-CN" altLang="en-US" sz="2500" dirty="0"/>
              <a:t>学生们往往能比老师更好地互相解释。</a:t>
            </a:r>
            <a:r>
              <a:rPr lang="en-US" sz="2500" dirty="0"/>
              <a:t>Interaction between students is more reality based and fun. Students can often explain things to each other better than teachers.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61D9EC-B2DA-47D6-A760-C8FA86BD5B11}"/>
              </a:ext>
            </a:extLst>
          </p:cNvPr>
          <p:cNvSpPr txBox="1"/>
          <p:nvPr/>
        </p:nvSpPr>
        <p:spPr>
          <a:xfrm>
            <a:off x="8296275" y="3226248"/>
            <a:ext cx="6000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9C2D93-3259-445A-AAA3-4C9B2BCA1553}"/>
              </a:ext>
            </a:extLst>
          </p:cNvPr>
          <p:cNvSpPr txBox="1"/>
          <p:nvPr/>
        </p:nvSpPr>
        <p:spPr>
          <a:xfrm>
            <a:off x="10653716" y="3226248"/>
            <a:ext cx="6000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023C33-E898-4715-96D3-905C39D002F7}"/>
              </a:ext>
            </a:extLst>
          </p:cNvPr>
          <p:cNvSpPr txBox="1"/>
          <p:nvPr/>
        </p:nvSpPr>
        <p:spPr>
          <a:xfrm>
            <a:off x="11153778" y="4493579"/>
            <a:ext cx="6000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E</a:t>
            </a: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324F90EF-1294-4E93-8240-C705F9897C82}"/>
              </a:ext>
            </a:extLst>
          </p:cNvPr>
          <p:cNvSpPr/>
          <p:nvPr/>
        </p:nvSpPr>
        <p:spPr>
          <a:xfrm rot="3009282">
            <a:off x="7674423" y="3588680"/>
            <a:ext cx="180976" cy="6309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C097A8BE-59AA-430B-A79F-63690A726438}"/>
              </a:ext>
            </a:extLst>
          </p:cNvPr>
          <p:cNvSpPr/>
          <p:nvPr/>
        </p:nvSpPr>
        <p:spPr>
          <a:xfrm rot="20784412">
            <a:off x="7584369" y="5166947"/>
            <a:ext cx="180976" cy="6309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Up-Down 18">
            <a:extLst>
              <a:ext uri="{FF2B5EF4-FFF2-40B4-BE49-F238E27FC236}">
                <a16:creationId xmlns:a16="http://schemas.microsoft.com/office/drawing/2014/main" id="{A2737713-BEC9-4CDC-AC78-45FCABD1C023}"/>
              </a:ext>
            </a:extLst>
          </p:cNvPr>
          <p:cNvSpPr/>
          <p:nvPr/>
        </p:nvSpPr>
        <p:spPr>
          <a:xfrm rot="10105885">
            <a:off x="10905434" y="3945698"/>
            <a:ext cx="180976" cy="6309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-Down 20">
            <a:extLst>
              <a:ext uri="{FF2B5EF4-FFF2-40B4-BE49-F238E27FC236}">
                <a16:creationId xmlns:a16="http://schemas.microsoft.com/office/drawing/2014/main" id="{6D02A84C-7273-43B3-8465-6184EC8C52FB}"/>
              </a:ext>
            </a:extLst>
          </p:cNvPr>
          <p:cNvSpPr/>
          <p:nvPr/>
        </p:nvSpPr>
        <p:spPr>
          <a:xfrm rot="5631352">
            <a:off x="9666981" y="3110209"/>
            <a:ext cx="180976" cy="6309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p-Down 22">
            <a:extLst>
              <a:ext uri="{FF2B5EF4-FFF2-40B4-BE49-F238E27FC236}">
                <a16:creationId xmlns:a16="http://schemas.microsoft.com/office/drawing/2014/main" id="{2B1A30D4-2E94-4177-9CF3-41A68D2081DF}"/>
              </a:ext>
            </a:extLst>
          </p:cNvPr>
          <p:cNvSpPr/>
          <p:nvPr/>
        </p:nvSpPr>
        <p:spPr>
          <a:xfrm rot="14184533">
            <a:off x="10371320" y="5342448"/>
            <a:ext cx="180976" cy="6309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-Down 24">
            <a:extLst>
              <a:ext uri="{FF2B5EF4-FFF2-40B4-BE49-F238E27FC236}">
                <a16:creationId xmlns:a16="http://schemas.microsoft.com/office/drawing/2014/main" id="{C3B14D8D-695D-4FB7-AE1B-22AE5F74F758}"/>
              </a:ext>
            </a:extLst>
          </p:cNvPr>
          <p:cNvSpPr/>
          <p:nvPr/>
        </p:nvSpPr>
        <p:spPr>
          <a:xfrm rot="15388228">
            <a:off x="9122875" y="5959452"/>
            <a:ext cx="222995" cy="6416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09E3BCA6-E255-4CD9-A3CC-4F1058B5F4D8}"/>
              </a:ext>
            </a:extLst>
          </p:cNvPr>
          <p:cNvSpPr/>
          <p:nvPr/>
        </p:nvSpPr>
        <p:spPr>
          <a:xfrm rot="16200000">
            <a:off x="5509019" y="4016207"/>
            <a:ext cx="1480112" cy="97304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4D5C98E9-7615-4ABA-A6AC-914B84A62E67}"/>
              </a:ext>
            </a:extLst>
          </p:cNvPr>
          <p:cNvSpPr/>
          <p:nvPr/>
        </p:nvSpPr>
        <p:spPr>
          <a:xfrm rot="18075874">
            <a:off x="6620612" y="3410878"/>
            <a:ext cx="918921" cy="47812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93273A-2549-43C8-932E-ECAD0009916B}"/>
              </a:ext>
            </a:extLst>
          </p:cNvPr>
          <p:cNvSpPr txBox="1"/>
          <p:nvPr/>
        </p:nvSpPr>
        <p:spPr>
          <a:xfrm>
            <a:off x="6226150" y="5449840"/>
            <a:ext cx="749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</a:t>
            </a:r>
          </a:p>
          <a:p>
            <a:r>
              <a:rPr lang="en-US" dirty="0"/>
              <a:t>Are ya?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6A6CCB-65AE-4622-83FA-90D18D40B3D5}"/>
              </a:ext>
            </a:extLst>
          </p:cNvPr>
          <p:cNvSpPr txBox="1"/>
          <p:nvPr/>
        </p:nvSpPr>
        <p:spPr>
          <a:xfrm>
            <a:off x="5963919" y="3764062"/>
            <a:ext cx="8856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I’m </a:t>
            </a:r>
          </a:p>
          <a:p>
            <a:r>
              <a:rPr lang="en-US" dirty="0"/>
              <a:t>good. How ‘bout you?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EE8A42-8AA2-49D6-AF5A-687F11E7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8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FE9B3-2C67-4754-832A-3C3F3899E3C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CN" altLang="en-US" b="1" dirty="0"/>
              <a:t>如何练习互动对话</a:t>
            </a:r>
            <a:br>
              <a:rPr lang="en-US" altLang="zh-CN" b="1" dirty="0"/>
            </a:br>
            <a:r>
              <a:rPr lang="en-US" b="1" dirty="0"/>
              <a:t>How to practice interactive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40DF0-02DF-492D-9B7B-864261C56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57466"/>
            <a:ext cx="5924550" cy="435133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B How are you?</a:t>
            </a:r>
          </a:p>
          <a:p>
            <a:r>
              <a:rPr lang="en-US" dirty="0">
                <a:sym typeface="Wingdings" panose="05000000000000000000" pitchFamily="2" charset="2"/>
              </a:rPr>
              <a:t>B  A Very well thank you. And you?</a:t>
            </a:r>
          </a:p>
          <a:p>
            <a:r>
              <a:rPr lang="en-US" dirty="0">
                <a:sym typeface="Wingdings" panose="05000000000000000000" pitchFamily="2" charset="2"/>
              </a:rPr>
              <a:t>A  B Excellent thank you.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B  C How are you?</a:t>
            </a:r>
          </a:p>
          <a:p>
            <a:r>
              <a:rPr lang="en-US" dirty="0">
                <a:sym typeface="Wingdings" panose="05000000000000000000" pitchFamily="2" charset="2"/>
              </a:rPr>
              <a:t>C  B I’m tired today. </a:t>
            </a:r>
            <a:r>
              <a:rPr lang="zh-CN" altLang="en-US" dirty="0">
                <a:sym typeface="Wingdings" panose="05000000000000000000" pitchFamily="2" charset="2"/>
              </a:rPr>
              <a:t>我今天累了。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B  C Really? Why? </a:t>
            </a:r>
            <a:r>
              <a:rPr lang="zh-CN" altLang="en-US" dirty="0">
                <a:sym typeface="Wingdings" panose="05000000000000000000" pitchFamily="2" charset="2"/>
              </a:rPr>
              <a:t>真正地？为什么？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  B My mother is sick. </a:t>
            </a:r>
            <a:r>
              <a:rPr lang="zh-CN" altLang="en-US" dirty="0">
                <a:sym typeface="Wingdings" panose="05000000000000000000" pitchFamily="2" charset="2"/>
              </a:rPr>
              <a:t>我妈妈病了。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B  C I’m sorry to hear that. </a:t>
            </a:r>
            <a:r>
              <a:rPr lang="zh-CN" altLang="en-US" dirty="0">
                <a:sym typeface="Wingdings" panose="05000000000000000000" pitchFamily="2" charset="2"/>
              </a:rPr>
              <a:t>听到这个我很难过。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914256-FA7C-4620-AC5D-9C409FF30071}"/>
              </a:ext>
            </a:extLst>
          </p:cNvPr>
          <p:cNvSpPr txBox="1"/>
          <p:nvPr/>
        </p:nvSpPr>
        <p:spPr>
          <a:xfrm>
            <a:off x="7058025" y="1752704"/>
            <a:ext cx="4162425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 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 D How are you?</a:t>
            </a:r>
          </a:p>
          <a:p>
            <a:r>
              <a:rPr lang="en-US" sz="2800" dirty="0">
                <a:sym typeface="Wingdings" panose="05000000000000000000" pitchFamily="2" charset="2"/>
              </a:rPr>
              <a:t>D  C Very well, thank you.</a:t>
            </a:r>
          </a:p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D  E How are you?</a:t>
            </a:r>
          </a:p>
          <a:p>
            <a:r>
              <a:rPr lang="en-US" sz="2800" dirty="0">
                <a:sym typeface="Wingdings" panose="05000000000000000000" pitchFamily="2" charset="2"/>
              </a:rPr>
              <a:t>E  D Excellent, thank you and you?</a:t>
            </a:r>
          </a:p>
          <a:p>
            <a:r>
              <a:rPr lang="en-US" sz="2800" dirty="0">
                <a:sym typeface="Wingdings" panose="05000000000000000000" pitchFamily="2" charset="2"/>
              </a:rPr>
              <a:t>D  E Very well thank you.</a:t>
            </a:r>
          </a:p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E  Teacher </a:t>
            </a:r>
            <a:r>
              <a:rPr lang="en-US" sz="2800" dirty="0">
                <a:sym typeface="Wingdings" panose="05000000000000000000" pitchFamily="2" charset="2"/>
              </a:rPr>
              <a:t>How are you?</a:t>
            </a:r>
          </a:p>
          <a:p>
            <a:r>
              <a:rPr lang="en-US" sz="2800" dirty="0">
                <a:sym typeface="Wingdings" panose="05000000000000000000" pitchFamily="2" charset="2"/>
              </a:rPr>
              <a:t>Teacher  E Excellent, 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60999-FFAB-4AAB-8F0C-398C8923E733}"/>
              </a:ext>
            </a:extLst>
          </p:cNvPr>
          <p:cNvSpPr txBox="1"/>
          <p:nvPr/>
        </p:nvSpPr>
        <p:spPr>
          <a:xfrm>
            <a:off x="466725" y="6108804"/>
            <a:ext cx="1075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学生可以而且应该互相帮助。他们常常比老师解释得更好！</a:t>
            </a:r>
            <a:r>
              <a:rPr lang="en-US" dirty="0"/>
              <a:t>Students can and should help each other. They can often explain things better than teachers!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DF4D9-8929-4B98-9875-5788F0C9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26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B61F9-48A9-4795-862D-86ED459C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05E126-CEE8-43A2-9DCC-DC770ED31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87" y="275422"/>
            <a:ext cx="6559520" cy="53623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EB0558-2433-43FB-A78F-E4ABE0449135}"/>
              </a:ext>
            </a:extLst>
          </p:cNvPr>
          <p:cNvSpPr txBox="1"/>
          <p:nvPr/>
        </p:nvSpPr>
        <p:spPr>
          <a:xfrm>
            <a:off x="1866900" y="5915025"/>
            <a:ext cx="889634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That’s all folks! = </a:t>
            </a:r>
            <a:r>
              <a:rPr lang="zh-CN" altLang="en-US" dirty="0"/>
              <a:t>那都是做给当今的人们看的。  </a:t>
            </a:r>
            <a:r>
              <a:rPr lang="en-US" dirty="0"/>
              <a:t>That's all for today folks.  </a:t>
            </a:r>
          </a:p>
        </p:txBody>
      </p:sp>
      <p:pic>
        <p:nvPicPr>
          <p:cNvPr id="8" name="That’s All Folks - Bugs Bunny">
            <a:hlinkClick r:id="" action="ppaction://media"/>
            <a:extLst>
              <a:ext uri="{FF2B5EF4-FFF2-40B4-BE49-F238E27FC236}">
                <a16:creationId xmlns:a16="http://schemas.microsoft.com/office/drawing/2014/main" id="{AFA70E39-F8FE-4E2F-912E-555BCF3D43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3599" y="1129307"/>
            <a:ext cx="2276475" cy="128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7D60-A0A1-481C-9EC0-6AB3BF0D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69" y="391630"/>
            <a:ext cx="7961243" cy="1325563"/>
          </a:xfrm>
        </p:spPr>
        <p:txBody>
          <a:bodyPr/>
          <a:lstStyle/>
          <a:p>
            <a:r>
              <a:rPr lang="zh-CN" altLang="en-US" dirty="0"/>
              <a:t>开始之前  </a:t>
            </a:r>
            <a:r>
              <a:rPr lang="en-US" dirty="0"/>
              <a:t>Even before beginning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08271-DE37-490B-A541-2F6574B49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29" y="2305878"/>
            <a:ext cx="11391901" cy="4279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500" dirty="0"/>
              <a:t>让我们真诚，怀着一颗温暖的心。</a:t>
            </a:r>
            <a:endParaRPr lang="en-US" altLang="zh-CN" sz="5500" dirty="0"/>
          </a:p>
          <a:p>
            <a:pPr marL="0" indent="0">
              <a:buNone/>
            </a:pPr>
            <a:r>
              <a:rPr lang="en-US" dirty="0"/>
              <a:t>Let us be sincere, with a warm heart.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sz="4500" dirty="0"/>
              <a:t>如果我们像机器人一样说话，人们会认为我们是机器人。</a:t>
            </a:r>
            <a:endParaRPr lang="en-US" sz="4500" dirty="0"/>
          </a:p>
          <a:p>
            <a:pPr marL="0" indent="0">
              <a:buNone/>
            </a:pPr>
            <a:r>
              <a:rPr lang="en-US" dirty="0"/>
              <a:t>If we talk like a robot, people will think we are robots.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8969C5-4151-4B58-909B-E90FB9BC6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696" y="-26158"/>
            <a:ext cx="3379304" cy="22528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A477-4328-42ED-80C4-D35508229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7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404D4-5B0E-4E7C-9256-9E2E7C483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87" y="497094"/>
            <a:ext cx="5536096" cy="293190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zh-CN" sz="5500" dirty="0"/>
              <a:t>How are you?</a:t>
            </a:r>
          </a:p>
          <a:p>
            <a:pPr marL="0" indent="0">
              <a:buNone/>
            </a:pPr>
            <a:r>
              <a:rPr lang="en-US" sz="5500" dirty="0"/>
              <a:t>I’m fine thank you.</a:t>
            </a:r>
          </a:p>
          <a:p>
            <a:pPr marL="0" indent="0">
              <a:buNone/>
            </a:pPr>
            <a:r>
              <a:rPr lang="en-US" sz="5500" dirty="0"/>
              <a:t>And you?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6E356-F7E1-4881-880F-4DA571BEA0AE}"/>
              </a:ext>
            </a:extLst>
          </p:cNvPr>
          <p:cNvSpPr txBox="1"/>
          <p:nvPr/>
        </p:nvSpPr>
        <p:spPr>
          <a:xfrm>
            <a:off x="636105" y="3729416"/>
            <a:ext cx="4359965" cy="26314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500" dirty="0"/>
              <a:t>Is OK, but it’s a little boring. Like a robot.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D755D-8332-46B8-A363-517093F2519D}"/>
              </a:ext>
            </a:extLst>
          </p:cNvPr>
          <p:cNvSpPr txBox="1"/>
          <p:nvPr/>
        </p:nvSpPr>
        <p:spPr>
          <a:xfrm>
            <a:off x="5473147" y="4152609"/>
            <a:ext cx="6255026" cy="1785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5500" dirty="0"/>
              <a:t>可以，但是有点无聊。 像机器人一样。</a:t>
            </a:r>
            <a:endParaRPr lang="en-US" sz="5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A156D8-C9FB-4010-83F2-72232B5A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28" y="1032219"/>
            <a:ext cx="2143125" cy="21431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721392-2401-401D-8692-F87A8C6A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8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C4F162-9BD7-4D22-8573-CB54E9225893}"/>
              </a:ext>
            </a:extLst>
          </p:cNvPr>
          <p:cNvSpPr txBox="1"/>
          <p:nvPr/>
        </p:nvSpPr>
        <p:spPr>
          <a:xfrm>
            <a:off x="1007165" y="357167"/>
            <a:ext cx="4214192" cy="2446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/>
              <a:t>How are you?</a:t>
            </a:r>
          </a:p>
          <a:p>
            <a:r>
              <a:rPr lang="en-US" sz="4500" b="1" dirty="0"/>
              <a:t>Very well </a:t>
            </a:r>
            <a:r>
              <a:rPr lang="en-US" sz="4500" dirty="0"/>
              <a:t>thank you, and </a:t>
            </a:r>
            <a:r>
              <a:rPr lang="en-US" sz="4500" b="1" dirty="0"/>
              <a:t>you</a:t>
            </a:r>
            <a:r>
              <a:rPr lang="en-US" sz="4500" dirty="0"/>
              <a:t>?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4D238-A076-49DC-BDF6-6DFBF0267044}"/>
              </a:ext>
            </a:extLst>
          </p:cNvPr>
          <p:cNvSpPr txBox="1"/>
          <p:nvPr/>
        </p:nvSpPr>
        <p:spPr>
          <a:xfrm>
            <a:off x="7156174" y="372799"/>
            <a:ext cx="3498574" cy="26314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/>
              <a:t>Excellent</a:t>
            </a:r>
            <a:r>
              <a:rPr lang="en-US" sz="5500" dirty="0"/>
              <a:t> thank you, and </a:t>
            </a:r>
            <a:r>
              <a:rPr lang="en-US" sz="5500" b="1" dirty="0"/>
              <a:t>you</a:t>
            </a:r>
            <a:r>
              <a:rPr lang="en-US" sz="55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A79D0-E69E-4E17-9CCF-B0F7044E7468}"/>
              </a:ext>
            </a:extLst>
          </p:cNvPr>
          <p:cNvSpPr txBox="1"/>
          <p:nvPr/>
        </p:nvSpPr>
        <p:spPr>
          <a:xfrm>
            <a:off x="6679094" y="3090386"/>
            <a:ext cx="4452731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/>
              <a:t>Excellent -</a:t>
            </a:r>
            <a:r>
              <a:rPr lang="zh-CN" sz="4500" dirty="0"/>
              <a:t>优秀的</a:t>
            </a:r>
            <a:endParaRPr lang="en-US" sz="4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77DF8-276B-48CF-99C3-931F731DEB6A}"/>
              </a:ext>
            </a:extLst>
          </p:cNvPr>
          <p:cNvSpPr txBox="1"/>
          <p:nvPr/>
        </p:nvSpPr>
        <p:spPr>
          <a:xfrm>
            <a:off x="490330" y="3090386"/>
            <a:ext cx="63080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500" dirty="0"/>
              <a:t>这些问候也是正式的。</a:t>
            </a:r>
            <a:endParaRPr lang="en-US" sz="3500" dirty="0"/>
          </a:p>
          <a:p>
            <a:r>
              <a:rPr lang="en-US" sz="3500" dirty="0"/>
              <a:t>These greetings are also formal.</a:t>
            </a:r>
          </a:p>
          <a:p>
            <a:r>
              <a:rPr lang="zh-CN" altLang="en-US" sz="3500" dirty="0"/>
              <a:t>但是，略有不同。</a:t>
            </a:r>
            <a:endParaRPr lang="en-US" sz="3500" dirty="0"/>
          </a:p>
          <a:p>
            <a:r>
              <a:rPr lang="en-US" sz="3500" dirty="0"/>
              <a:t>But, slightly different.</a:t>
            </a:r>
          </a:p>
          <a:p>
            <a:r>
              <a:rPr lang="zh-CN" altLang="en-US" sz="3500" dirty="0"/>
              <a:t>他们更有趣。</a:t>
            </a:r>
            <a:endParaRPr lang="en-US" sz="3500" dirty="0"/>
          </a:p>
          <a:p>
            <a:r>
              <a:rPr lang="en-US" sz="3500" dirty="0"/>
              <a:t>And much more interesting.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7EE514-51F1-44BF-B737-E2DCBD0E4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27" y="4329186"/>
            <a:ext cx="1994694" cy="16312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33529F-4201-40B1-B785-6463A4F66E1C}"/>
              </a:ext>
            </a:extLst>
          </p:cNvPr>
          <p:cNvSpPr txBox="1"/>
          <p:nvPr/>
        </p:nvSpPr>
        <p:spPr>
          <a:xfrm>
            <a:off x="8269357" y="5592529"/>
            <a:ext cx="33724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Punch (put extra emphasis) on the words “Very well” “Excellent” and “</a:t>
            </a:r>
            <a:r>
              <a:rPr lang="en-US" sz="2200" b="1" dirty="0"/>
              <a:t>you</a:t>
            </a:r>
            <a:r>
              <a:rPr lang="en-US" dirty="0"/>
              <a:t>?” That gives your voice feeling.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24A54D-587D-4686-A9EC-EF3A6B1A6780}"/>
              </a:ext>
            </a:extLst>
          </p:cNvPr>
          <p:cNvSpPr txBox="1"/>
          <p:nvPr/>
        </p:nvSpPr>
        <p:spPr>
          <a:xfrm>
            <a:off x="8153522" y="3961313"/>
            <a:ext cx="36674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/>
              <a:t>对“非常好”或“优秀”一词进行打孔（特别强调）。 这增加了您的声音和方式的感觉。</a:t>
            </a:r>
            <a:endParaRPr lang="en-US" sz="25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9C1C6B-1D30-46AF-9AAD-2A2E63E6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72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01B7-F1D2-41C6-9937-B2B333CC1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192157"/>
            <a:ext cx="8319052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zh-CN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非正式问候</a:t>
            </a:r>
            <a:r>
              <a:rPr lang="en-US" altLang="zh-CN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1</a:t>
            </a:r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5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Informal Greeting 1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D7F86-8A52-49F3-BF0A-B484E57E8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2349086"/>
            <a:ext cx="11330609" cy="407821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marR="0" indent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700" b="1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Q:</a:t>
            </a:r>
            <a:r>
              <a:rPr lang="en-US" sz="47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7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How ya </a:t>
            </a:r>
            <a:r>
              <a:rPr lang="en-US" sz="47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doin</a:t>
            </a:r>
            <a:r>
              <a:rPr lang="en-US" sz="47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? </a:t>
            </a:r>
            <a:r>
              <a:rPr lang="en-US" sz="47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(Means: “How are you doing?”) </a:t>
            </a:r>
            <a:r>
              <a:rPr lang="zh-CN" sz="47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（意思是：</a:t>
            </a:r>
            <a:r>
              <a:rPr lang="en-US" sz="47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“</a:t>
            </a:r>
            <a:r>
              <a:rPr lang="zh-CN" sz="47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你好吗？</a:t>
            </a:r>
            <a:r>
              <a:rPr lang="en-US" sz="47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”)</a:t>
            </a:r>
            <a:endParaRPr lang="en-US" sz="47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700" b="1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A:</a:t>
            </a:r>
            <a:r>
              <a:rPr lang="en-US" sz="47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7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I’m good! How ‘bout you? </a:t>
            </a:r>
            <a:r>
              <a:rPr lang="en-US" sz="47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(Means: “How about you?”) </a:t>
            </a:r>
            <a:r>
              <a:rPr lang="zh-CN" sz="47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（意思是：</a:t>
            </a:r>
            <a:r>
              <a:rPr lang="en-US" sz="47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“</a:t>
            </a:r>
            <a:r>
              <a:rPr lang="zh-CN" sz="47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你呢？</a:t>
            </a:r>
            <a:r>
              <a:rPr lang="en-US" sz="47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“</a:t>
            </a:r>
            <a:r>
              <a:rPr lang="zh-CN" sz="47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）</a:t>
            </a:r>
            <a:endParaRPr lang="en-US" sz="47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BC81B-56C8-4874-8D5C-7DA970DA5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35" y="217557"/>
            <a:ext cx="2981326" cy="198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AC7EF-46AB-459C-9081-C6874B1F8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3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2D8E0-D4BA-4C6B-81CF-7A8883BFD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5500" b="1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A:</a:t>
            </a:r>
            <a:r>
              <a:rPr lang="en-US" sz="55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I’m ___________________. (Answer with an activity (</a:t>
            </a:r>
            <a:r>
              <a:rPr lang="zh-CN" sz="4400" dirty="0"/>
              <a:t>活动</a:t>
            </a:r>
            <a:r>
              <a:rPr lang="en-US" sz="55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), like “…</a:t>
            </a:r>
            <a:r>
              <a:rPr lang="en-US" sz="5500" i="1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on my way to the store,</a:t>
            </a:r>
            <a:r>
              <a:rPr lang="en-US" sz="55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” or emotion, like “R</a:t>
            </a:r>
            <a:r>
              <a:rPr lang="en-US" sz="5500" i="1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eally happy…” </a:t>
            </a:r>
            <a:endParaRPr lang="en-US" altLang="zh-CN" sz="5500" i="1" dirty="0">
              <a:effectLst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sz="5300" dirty="0"/>
              <a:t>（回答“活动”，例如“</a:t>
            </a:r>
            <a:r>
              <a:rPr lang="en-US" altLang="zh-CN" sz="5300" dirty="0"/>
              <a:t>……</a:t>
            </a:r>
            <a:r>
              <a:rPr lang="zh-CN" altLang="en-US" sz="5300" dirty="0"/>
              <a:t>去商店的路上”，或者情绪激动，例如“</a:t>
            </a:r>
            <a:r>
              <a:rPr lang="en-US" altLang="zh-CN" sz="5300" dirty="0"/>
              <a:t>……</a:t>
            </a:r>
            <a:r>
              <a:rPr lang="zh-CN" altLang="en-US" sz="5300" dirty="0"/>
              <a:t>真的很高兴”</a:t>
            </a:r>
            <a:endParaRPr lang="en-US" sz="53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D4304-BA6D-40AD-851D-BD20548F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1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47C52-51CD-475B-AAD6-C846A5A8A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" y="1518409"/>
            <a:ext cx="11085444" cy="5146743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500" b="1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Q:</a:t>
            </a:r>
            <a:r>
              <a:rPr lang="en-US" sz="45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Wassup</a:t>
            </a:r>
            <a:r>
              <a:rPr lang="en-US" sz="45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? </a:t>
            </a:r>
            <a:r>
              <a:rPr lang="en-US" sz="45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(Means: “What is new with you these days?” or “What are you doing now?”) </a:t>
            </a:r>
            <a:r>
              <a:rPr lang="zh-CN" sz="45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（意思是：</a:t>
            </a:r>
            <a:r>
              <a:rPr lang="en-US" sz="45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“</a:t>
            </a:r>
            <a:r>
              <a:rPr lang="zh-CN" sz="45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你最近有什么新鲜事吗？或者</a:t>
            </a:r>
            <a:r>
              <a:rPr lang="en-US" sz="45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“</a:t>
            </a:r>
            <a:r>
              <a:rPr lang="zh-CN" sz="45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你现在在干什么？</a:t>
            </a:r>
            <a:r>
              <a:rPr lang="en-US" sz="45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”</a:t>
            </a:r>
            <a:r>
              <a:rPr lang="zh-CN" sz="45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？</a:t>
            </a:r>
            <a:r>
              <a:rPr lang="en-US" sz="45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”)</a:t>
            </a:r>
            <a:endParaRPr lang="en-US" sz="45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500" b="1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A:</a:t>
            </a:r>
            <a:r>
              <a:rPr lang="en-US" sz="45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5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Not much. </a:t>
            </a:r>
            <a:r>
              <a:rPr lang="en-US" sz="45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Wassup</a:t>
            </a:r>
            <a:r>
              <a:rPr lang="en-US" sz="45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wit you? </a:t>
            </a:r>
          </a:p>
          <a:p>
            <a:pPr marL="0" marR="0" indent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sz="45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不多。和你在一起吗？</a:t>
            </a:r>
            <a:endParaRPr lang="en-US" sz="45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7E69A7-A41E-41BF-A53A-15C90E183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47"/>
            <a:ext cx="10515600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zh-CN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非正式问候</a:t>
            </a:r>
            <a:r>
              <a:rPr lang="en-US" altLang="zh-CN" sz="6000" b="1" dirty="0">
                <a:solidFill>
                  <a:schemeClr val="bg1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2</a:t>
            </a:r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5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Informal Greeting 2</a:t>
            </a:r>
            <a:endParaRPr lang="en-US" sz="35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AECD8C-3766-4F29-8BE7-447237F78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26" y="3922643"/>
            <a:ext cx="3964434" cy="25702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CDC9D5-E131-4896-B7DB-1C6064C7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CAF7C-6657-46E9-A0BF-BFCB8CD5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14391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CN" sz="6500" b="1" dirty="0"/>
              <a:t>说再见</a:t>
            </a:r>
            <a:r>
              <a:rPr lang="en-US" altLang="zh-CN" sz="6500" b="1" dirty="0"/>
              <a:t> </a:t>
            </a:r>
            <a:r>
              <a:rPr lang="en-US" sz="3300" dirty="0"/>
              <a:t>Saying: Goodbye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900B2-3D4B-4C77-A6B1-D9421FF8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1738"/>
            <a:ext cx="10515600" cy="32600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000" dirty="0"/>
              <a:t>It was a </a:t>
            </a:r>
            <a:r>
              <a:rPr lang="en-US" sz="5000" b="1" dirty="0"/>
              <a:t>pleasure</a:t>
            </a:r>
            <a:r>
              <a:rPr lang="en-US" sz="5000" dirty="0"/>
              <a:t> meeting you. </a:t>
            </a:r>
          </a:p>
          <a:p>
            <a:pPr marL="0" indent="0">
              <a:buNone/>
            </a:pPr>
            <a:r>
              <a:rPr lang="en-US" sz="5000" dirty="0"/>
              <a:t>I look </a:t>
            </a:r>
            <a:r>
              <a:rPr lang="en-US" sz="5000" b="1" dirty="0"/>
              <a:t>forward</a:t>
            </a:r>
            <a:r>
              <a:rPr lang="en-US" sz="5000" dirty="0"/>
              <a:t> to meeting you again!</a:t>
            </a:r>
          </a:p>
          <a:p>
            <a:pPr marL="0" indent="0">
              <a:buNone/>
            </a:pPr>
            <a:r>
              <a:rPr lang="zh-CN" altLang="en-US" sz="5000" dirty="0"/>
              <a:t>很高兴认识你。 我期待着与您再次见面！</a:t>
            </a:r>
            <a:endParaRPr lang="en-US" sz="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8CAAD-D6D1-4315-B243-EBAEF1F8F2BE}"/>
              </a:ext>
            </a:extLst>
          </p:cNvPr>
          <p:cNvSpPr txBox="1"/>
          <p:nvPr/>
        </p:nvSpPr>
        <p:spPr>
          <a:xfrm>
            <a:off x="7832035" y="503583"/>
            <a:ext cx="3829878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sz="4400" dirty="0">
                <a:solidFill>
                  <a:schemeClr val="bg1"/>
                </a:solidFill>
              </a:rPr>
              <a:t>正式</a:t>
            </a:r>
            <a:r>
              <a:rPr lang="en-US" altLang="zh-CN" sz="440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Formal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7E766-BD10-49AF-BADF-AA5703861E21}"/>
              </a:ext>
            </a:extLst>
          </p:cNvPr>
          <p:cNvSpPr txBox="1"/>
          <p:nvPr/>
        </p:nvSpPr>
        <p:spPr>
          <a:xfrm>
            <a:off x="838200" y="1690688"/>
            <a:ext cx="10293626" cy="11541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/>
              <a:t>(</a:t>
            </a:r>
            <a:r>
              <a:rPr lang="zh-CN" altLang="en-US" sz="4400" dirty="0"/>
              <a:t>如果这是您第一次遇到一个人</a:t>
            </a:r>
            <a:r>
              <a:rPr lang="en-US" altLang="zh-CN" sz="4400" dirty="0"/>
              <a:t>)</a:t>
            </a:r>
            <a:r>
              <a:rPr lang="zh-CN" altLang="en-US" sz="4400" dirty="0"/>
              <a:t> </a:t>
            </a:r>
            <a:endParaRPr lang="en-US" altLang="zh-CN" sz="4400" dirty="0"/>
          </a:p>
          <a:p>
            <a:pPr algn="ctr"/>
            <a:r>
              <a:rPr lang="en-US" sz="2500" dirty="0"/>
              <a:t>If it’s the first time you met a person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C095C8-754D-4E9B-9643-57071F50F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75" y="2598586"/>
            <a:ext cx="2298837" cy="115416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A629C-C97B-4AFA-8081-67BF3844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3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CAF7C-6657-46E9-A0BF-BFCB8CD5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14391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CN" sz="6500" b="1" dirty="0"/>
              <a:t>说再见</a:t>
            </a:r>
            <a:r>
              <a:rPr lang="en-US" altLang="zh-CN" sz="6500" b="1" dirty="0"/>
              <a:t> </a:t>
            </a:r>
            <a:r>
              <a:rPr lang="en-US" sz="3300" dirty="0"/>
              <a:t>Saying: Goodbye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900B2-3D4B-4C77-A6B1-D9421FF8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33" y="3785690"/>
            <a:ext cx="11088757" cy="245608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000" dirty="0"/>
              <a:t>It was a </a:t>
            </a:r>
            <a:r>
              <a:rPr lang="en-US" sz="5000" b="1" dirty="0"/>
              <a:t>pleasure</a:t>
            </a:r>
            <a:r>
              <a:rPr lang="en-US" sz="5000" dirty="0"/>
              <a:t> seeing you again. </a:t>
            </a:r>
          </a:p>
          <a:p>
            <a:pPr marL="0" indent="0">
              <a:buNone/>
            </a:pPr>
            <a:r>
              <a:rPr lang="zh-CN" altLang="en-US" sz="5000" dirty="0"/>
              <a:t>很高兴认识你。</a:t>
            </a:r>
            <a:endParaRPr lang="en-US" sz="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8CAAD-D6D1-4315-B243-EBAEF1F8F2BE}"/>
              </a:ext>
            </a:extLst>
          </p:cNvPr>
          <p:cNvSpPr txBox="1"/>
          <p:nvPr/>
        </p:nvSpPr>
        <p:spPr>
          <a:xfrm>
            <a:off x="7832035" y="503583"/>
            <a:ext cx="3829878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sz="4400" dirty="0">
                <a:solidFill>
                  <a:schemeClr val="bg1"/>
                </a:solidFill>
              </a:rPr>
              <a:t>正式</a:t>
            </a:r>
            <a:r>
              <a:rPr lang="en-US" altLang="zh-CN" sz="440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Formal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7E766-BD10-49AF-BADF-AA5703861E21}"/>
              </a:ext>
            </a:extLst>
          </p:cNvPr>
          <p:cNvSpPr txBox="1"/>
          <p:nvPr/>
        </p:nvSpPr>
        <p:spPr>
          <a:xfrm>
            <a:off x="838200" y="1690688"/>
            <a:ext cx="10293626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/>
              <a:t>如果你以前见过这个人</a:t>
            </a:r>
            <a:r>
              <a:rPr lang="en-US" sz="2500" dirty="0"/>
              <a:t>If you have met the person before.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C095C8-754D-4E9B-9643-57071F50F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94" y="2545829"/>
            <a:ext cx="2298837" cy="115416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14098-BB02-4951-B8D3-F7BD77BC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675E-6409-4C9A-B365-0D6A99AB35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25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905</Words>
  <Application>Microsoft Office PowerPoint</Application>
  <PresentationFormat>Widescreen</PresentationFormat>
  <Paragraphs>99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华文新魏</vt:lpstr>
      <vt:lpstr>华文行楷</vt:lpstr>
      <vt:lpstr>Arial</vt:lpstr>
      <vt:lpstr>Book Antiqua</vt:lpstr>
      <vt:lpstr>Calibri</vt:lpstr>
      <vt:lpstr>Calibri Light</vt:lpstr>
      <vt:lpstr>Office Theme</vt:lpstr>
      <vt:lpstr>PowerPoint Presentation</vt:lpstr>
      <vt:lpstr>开始之前  Even before beginning</vt:lpstr>
      <vt:lpstr>PowerPoint Presentation</vt:lpstr>
      <vt:lpstr>PowerPoint Presentation</vt:lpstr>
      <vt:lpstr>非正式问候1 Informal Greeting 1</vt:lpstr>
      <vt:lpstr>PowerPoint Presentation</vt:lpstr>
      <vt:lpstr>非正式问候2 Informal Greeting 2</vt:lpstr>
      <vt:lpstr>说再见 Saying: Goodbye </vt:lpstr>
      <vt:lpstr>说再见 Saying: Goodbye </vt:lpstr>
      <vt:lpstr>说再见 Saying: Goodbye </vt:lpstr>
      <vt:lpstr>如何练习会话技巧 How to practice conversation skills</vt:lpstr>
      <vt:lpstr>如何练习互动对话 How to practice interactive conversation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Greetings!</dc:title>
  <dc:creator>Gregory Brundage</dc:creator>
  <cp:lastModifiedBy>Gregory Brundage</cp:lastModifiedBy>
  <cp:revision>34</cp:revision>
  <dcterms:created xsi:type="dcterms:W3CDTF">2020-09-07T21:00:55Z</dcterms:created>
  <dcterms:modified xsi:type="dcterms:W3CDTF">2020-09-20T08:19:21Z</dcterms:modified>
</cp:coreProperties>
</file>