
<file path=[Content_Types].xml><?xml version="1.0" encoding="utf-8"?>
<Types xmlns="http://schemas.openxmlformats.org/package/2006/content-types">
  <Default Extension="jpe" ContentType="image/jpeg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63" r:id="rId4"/>
    <p:sldId id="257" r:id="rId5"/>
    <p:sldId id="275" r:id="rId6"/>
    <p:sldId id="266" r:id="rId7"/>
    <p:sldId id="267" r:id="rId8"/>
    <p:sldId id="268" r:id="rId9"/>
    <p:sldId id="264" r:id="rId10"/>
    <p:sldId id="265" r:id="rId11"/>
    <p:sldId id="260" r:id="rId12"/>
    <p:sldId id="269" r:id="rId13"/>
    <p:sldId id="271" r:id="rId14"/>
    <p:sldId id="270" r:id="rId15"/>
    <p:sldId id="261" r:id="rId16"/>
    <p:sldId id="262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6" y="-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CDDE6-2B85-4802-AB95-C3691F99CBEE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491E1-F494-493F-ADCD-AE8014E32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5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387C-4581-4F71-9B65-D5DB3BFDE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A03AE-0438-4D0B-95BC-F895F9B09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77042-59C9-441D-AF78-7C490F5F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3AC8-D2AF-4171-8110-68D95B9DB610}" type="datetime1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E2D16-B51B-448F-A2BB-95B5566C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F1BAB-C094-448E-85A0-CBD69DE0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1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B64ED-E326-4EE8-AB88-4484E320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60BD2-9F20-4225-AD4C-8E084FD68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3FCC2-E82C-4B24-8101-ABEFFE22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EB67-BE3F-41C7-847A-12BDE259D58A}" type="datetime1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B9B1-56AC-4FB2-BAD3-136219C0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1F3DF-6770-4026-9DE3-C0E8B495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93A85-B0BF-4479-B59E-BCA26CDA7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AB7FA-0C57-47A2-A9DC-E5AE433F8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16BD2-05A7-4406-B4B5-83D4C2FB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7F61-A2C3-4C36-896F-CDF4D5FEFCA5}" type="datetime1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E1938-0787-4A55-9A1E-AB2604F49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A499C-8C64-4907-82BE-32833B00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8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5411-99A0-4EC5-A41C-A81DE180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C511B-CD6B-4FE0-AACF-8665D471F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8CB02-DFBF-4C82-A783-0DFA4741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6A921-52F8-4391-8D66-8280A4015495}" type="datetime1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8E019-FE0D-44B2-AC25-2005D4A1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2EE60-A06F-4922-9708-92173DB1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0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B049B-A896-40D7-A3DF-81B8ABB06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F175A-6F15-49C4-A0CD-46BA5F143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DA9A4-C316-47C7-8100-05A0D833F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D6A50-C331-4ADE-A7AB-A4689A04E643}" type="datetime1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B0731-DB19-430D-915A-9BAFCA177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12574-06EC-4271-B5A2-CECE2238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0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DE1C-A91F-42D9-B0ED-A85C4DC1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45582-0423-4CC5-9F95-62DC568FC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C5232-484E-4DCB-9C7D-D2476EAC1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5D5E4-D9C7-4C95-92CB-A1559309B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7AB1-E423-43E7-86FB-33C91F97F4FB}" type="datetime1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29D0E-09D0-4788-8C1F-B34704476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E2443-34A2-466B-A7D6-E0BA68B2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3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51AE-7903-4C77-8E21-041C49B9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53424-4DB8-4334-9F4F-6A51B66C9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7FC5E-DA03-4039-B9AF-5911AF82C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5F199E-10C3-4778-B7AD-1C2FEEF3B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B94DB-D24B-4B91-A6A8-2ADFC3F75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31B6E5-00CA-4CB8-A018-8807B59C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A66F-ABFA-4E00-BBF4-3F7A31FE287F}" type="datetime1">
              <a:rPr lang="en-US" smtClean="0"/>
              <a:t>10/9/2020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3DFF6-BE21-4025-82F6-DC6956D7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08662-E250-4874-900A-DAF5AEB21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2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DBC1-193B-418D-AC1D-1E63CB5E6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FB2BD-65CB-40CC-90B5-80F224C34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3A0F-BA43-44FF-844D-FD8A441BC00F}" type="datetime1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B702F-0D74-469F-BEB9-73E9FB71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FE851-2E2D-47B8-B5BB-9E95BBC8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8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C0D2D-9F90-4236-B584-E595BB95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1C37-876C-41EC-ABC1-1B0655894BF3}" type="datetime1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2CD6A-C824-4AF3-8C34-542095A1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9AC5E-5D83-4697-A3C1-066F422D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66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58C2-5916-4428-A6EB-EB1AF337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1BB53-3E28-44EC-9439-0C14D63C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68177-6D8F-48F3-9B93-8BD4784ED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1A576-7C9C-4B97-A921-165ED04A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415E-539A-4D6E-8238-2CB81190F684}" type="datetime1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D14DE-B6AE-4296-A042-156CD9712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9E201-F476-48B9-B537-BF0D89DA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2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D9EFF-719B-4996-ABD0-63B94004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9CA31D-C910-497B-B491-072E35D3B4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AC03B-2A8B-4B61-860A-958326637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739E7-4721-4A42-B8E7-1BAFC6A9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644E-EDB7-44F6-99E1-5E40C74FC604}" type="datetime1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1A30F-FD58-4F38-A63B-1102E1149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F80FC-2138-4E5D-B96E-3BC6D8BFD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6276FF-93D2-461F-A74D-06C94AA6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AE6A-8802-452E-B342-DA4648CBB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88A4B-39B8-4FC5-AC05-6C223E5E2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007BE-1C7C-4C82-AD2E-7F2F8718A73E}" type="datetime1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0AB7B-7C1A-4B53-A6FC-05C389176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BF69D-27FA-47C9-B504-F86558AFF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4C303-112A-43DB-B8F8-94449F0B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0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jpe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7.m4a"/><Relationship Id="rId7" Type="http://schemas.openxmlformats.org/officeDocument/2006/relationships/hyperlink" Target="http://www.chinadaily.com.cn/a/201903/28/WS5c9c0b4aa3104842260b2f8d.html" TargetMode="Externa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e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3C588A-AD6D-476E-B6AE-DAFD9F8A1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"/>
            <a:ext cx="12192000" cy="6857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3B08B-9A01-491C-82AD-D4A9683E5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90" y="2492476"/>
            <a:ext cx="5114911" cy="3374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6DB873-E2E1-49AA-A866-2169AC05C207}"/>
              </a:ext>
            </a:extLst>
          </p:cNvPr>
          <p:cNvSpPr txBox="1"/>
          <p:nvPr/>
        </p:nvSpPr>
        <p:spPr>
          <a:xfrm>
            <a:off x="6200775" y="6239559"/>
            <a:ext cx="472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For a lot of big numbers to practice with see: https://usdebtclock.org/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68937-2F45-4585-ACE1-302C29B46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49" y="884238"/>
            <a:ext cx="12001499" cy="1716087"/>
          </a:xfrm>
        </p:spPr>
        <p:txBody>
          <a:bodyPr>
            <a:noAutofit/>
          </a:bodyPr>
          <a:lstStyle/>
          <a:p>
            <a:pPr algn="l"/>
            <a:r>
              <a:rPr lang="en-US" sz="7500" b="1" dirty="0">
                <a:solidFill>
                  <a:srgbClr val="FF0000"/>
                </a:solidFill>
              </a:rPr>
              <a:t>Numbers and paying for things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04569-CF1D-4CE1-9D6C-473E3FE0CDCF}"/>
              </a:ext>
            </a:extLst>
          </p:cNvPr>
          <p:cNvSpPr/>
          <p:nvPr/>
        </p:nvSpPr>
        <p:spPr>
          <a:xfrm>
            <a:off x="1190625" y="126454"/>
            <a:ext cx="9372600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99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数字和付款 </a:t>
            </a:r>
            <a:endParaRPr lang="en-US" sz="99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D2F1B1D-C1CC-4467-8961-6DE2C257D95E}"/>
              </a:ext>
            </a:extLst>
          </p:cNvPr>
          <p:cNvSpPr txBox="1"/>
          <p:nvPr/>
        </p:nvSpPr>
        <p:spPr>
          <a:xfrm>
            <a:off x="106814" y="3585285"/>
            <a:ext cx="6867527" cy="22621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English-Chinese Handbook for Martial Art Coaches</a:t>
            </a:r>
            <a:endParaRPr lang="en-US" sz="18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00050" marR="0" algn="just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zh-CN" altLang="en-US" sz="4500" dirty="0">
                <a:solidFill>
                  <a:schemeClr val="bg1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武术教练中英文手册</a:t>
            </a:r>
            <a:endParaRPr lang="en-US" altLang="zh-CN" sz="45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endParaRPr lang="en-US" altLang="zh-CN" sz="15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草案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2019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年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9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月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10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日 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		   </a:t>
            </a:r>
            <a:r>
              <a:rPr lang="en-US" sz="2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PPT 2</a:t>
            </a:r>
            <a:endParaRPr lang="en-US" sz="25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B97BD636-C82B-4884-A0CB-934CF768D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3445" y="23264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3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47DD4-D416-4FDA-BF83-32EB80BB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22" y="1362812"/>
            <a:ext cx="8606425" cy="2795829"/>
          </a:xfrm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75,000 + 75,000 = ______________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100,000 + 100,000 = ______________</a:t>
            </a:r>
            <a:endParaRPr lang="en-US" sz="2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25,000,000 + 25,000,000 = _____________</a:t>
            </a:r>
            <a:endParaRPr lang="en-US" sz="2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150,000,000 + 150,000,000 = _____________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150,000,000 – 49,000,000 = _______________</a:t>
            </a:r>
            <a:endParaRPr lang="en-US" sz="2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D6F56-5A9D-4ED3-9CC9-2B4616E1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说或写答案  </a:t>
            </a:r>
            <a:r>
              <a:rPr lang="en-US" b="1" dirty="0">
                <a:solidFill>
                  <a:schemeClr val="bg1"/>
                </a:solidFill>
              </a:rPr>
              <a:t>Speak or write the 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A078A-E8B0-4C65-A646-4D4AEE6A88B9}"/>
              </a:ext>
            </a:extLst>
          </p:cNvPr>
          <p:cNvSpPr txBox="1"/>
          <p:nvPr/>
        </p:nvSpPr>
        <p:spPr>
          <a:xfrm>
            <a:off x="838200" y="5674290"/>
            <a:ext cx="10760901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/>
              <a:t>If you can answer all the above questions, you can read English numbers well.  Congratulations! If not, just a little practice will help. Practice makes perfect.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C2B199-1A37-4B65-9D89-70360DE7E0F3}"/>
              </a:ext>
            </a:extLst>
          </p:cNvPr>
          <p:cNvSpPr txBox="1"/>
          <p:nvPr/>
        </p:nvSpPr>
        <p:spPr>
          <a:xfrm>
            <a:off x="413360" y="4289295"/>
            <a:ext cx="11373632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500" b="1" dirty="0"/>
              <a:t>如果您能回答上述所有问题，则可以很好地阅读英文数字。 恭喜你！如果没有，只需一点练习即可。 实践使完美。</a:t>
            </a:r>
            <a:endParaRPr lang="en-US" sz="35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F5554-D641-443F-A5FF-0027C0E3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10</a:t>
            </a:fld>
            <a:endParaRPr lang="en-US"/>
          </a:p>
        </p:txBody>
      </p:sp>
      <p:pic>
        <p:nvPicPr>
          <p:cNvPr id="7" name="9">
            <a:hlinkClick r:id="" action="ppaction://media"/>
            <a:extLst>
              <a:ext uri="{FF2B5EF4-FFF2-40B4-BE49-F238E27FC236}">
                <a16:creationId xmlns:a16="http://schemas.microsoft.com/office/drawing/2014/main" id="{47C9255D-7208-42FF-9B75-03EF8F9A9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16194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8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41D4-8CE4-446D-9907-1921A4043B0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zh-CN" sz="5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买东西和付钱</a:t>
            </a:r>
            <a:r>
              <a:rPr lang="en-US" sz="5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 </a:t>
            </a:r>
            <a:b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</a:br>
            <a:r>
              <a:rPr lang="en-US" sz="3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Buying  and paying for things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6B007-D8EB-44D1-B301-FEFBA1E93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63" y="1825625"/>
            <a:ext cx="11373633" cy="46672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购物</a:t>
            </a:r>
            <a:r>
              <a:rPr lang="en-US" sz="3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Shopping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How much? 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多少？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Hello. How much does this cost? 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你好。这个要多少钱？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Discount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优惠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That is too expensive. Can you give me a discount? </a:t>
            </a: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sz="3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那太贵了。你能给我打折吗？</a:t>
            </a:r>
            <a:endParaRPr lang="en-US" altLang="zh-CN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Never mind. I’ll look elsewhere. </a:t>
            </a:r>
            <a:r>
              <a:rPr lang="zh-CN" altLang="en-US" sz="3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没关系。 我会去别的地方。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FA0E9-A155-4A5F-8A3F-BE6A6216D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002" y="365125"/>
            <a:ext cx="2431094" cy="24310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3FC06-70C7-4E03-9B78-1B1A0E05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11</a:t>
            </a:fld>
            <a:endParaRPr lang="en-US"/>
          </a:p>
        </p:txBody>
      </p:sp>
      <p:pic>
        <p:nvPicPr>
          <p:cNvPr id="6" name="10">
            <a:hlinkClick r:id="" action="ppaction://media"/>
            <a:extLst>
              <a:ext uri="{FF2B5EF4-FFF2-40B4-BE49-F238E27FC236}">
                <a16:creationId xmlns:a16="http://schemas.microsoft.com/office/drawing/2014/main" id="{AD4DDE17-296A-437D-AE98-6C7257736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357" y="19258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2DBA-4784-473B-BB69-74E7E59A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07" y="0"/>
            <a:ext cx="12199307" cy="146521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sz="6600" b="1" dirty="0">
                <a:solidFill>
                  <a:schemeClr val="bg1"/>
                </a:solidFill>
              </a:rPr>
              <a:t>乘出租车前</a:t>
            </a:r>
            <a:r>
              <a:rPr lang="en-US" altLang="zh-CN" sz="6600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Before getting in a taxi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8CACE-F82B-41EC-BCA7-AE9DC9E74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5" y="1465219"/>
            <a:ext cx="11361107" cy="471174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zh-CN" altLang="en-US" sz="4500" dirty="0"/>
              <a:t>大多数国家</a:t>
            </a:r>
            <a:r>
              <a:rPr lang="en-US" altLang="zh-CN" sz="4500" dirty="0"/>
              <a:t>/</a:t>
            </a:r>
            <a:r>
              <a:rPr lang="zh-CN" altLang="en-US" sz="4500" dirty="0"/>
              <a:t>地区都有可以下载的出租车</a:t>
            </a:r>
            <a:r>
              <a:rPr lang="en-US" altLang="zh-CN" sz="4500" dirty="0"/>
              <a:t>APP</a:t>
            </a:r>
            <a:r>
              <a:rPr lang="zh-CN" altLang="en-US" sz="4500" dirty="0"/>
              <a:t>。 这些应用大多数都只能从</a:t>
            </a:r>
            <a:r>
              <a:rPr lang="en-US" altLang="zh-CN" sz="4500" dirty="0"/>
              <a:t>google.com</a:t>
            </a:r>
            <a:r>
              <a:rPr lang="zh-CN" altLang="en-US" sz="4500" dirty="0"/>
              <a:t>或</a:t>
            </a:r>
            <a:r>
              <a:rPr lang="en-US" altLang="zh-CN" sz="4500" dirty="0"/>
              <a:t>apple.com</a:t>
            </a:r>
            <a:r>
              <a:rPr lang="zh-CN" altLang="en-US" sz="4500" dirty="0"/>
              <a:t>下载</a:t>
            </a:r>
            <a:endParaRPr lang="en-US" altLang="zh-CN" sz="4500" dirty="0"/>
          </a:p>
          <a:p>
            <a:pPr marL="0" indent="0">
              <a:buNone/>
            </a:pPr>
            <a:r>
              <a:rPr lang="en-US" sz="1500" dirty="0"/>
              <a:t>Most countries have taxi APPs you can download. Most of those APPs can only be downloaded from google.com or apple.com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4500" dirty="0"/>
              <a:t>有时（例如在高峰时段），您将无法获得其中之一，而必须使用常规的商业街出租车。</a:t>
            </a:r>
            <a:endParaRPr lang="en-US" sz="4500" dirty="0"/>
          </a:p>
          <a:p>
            <a:pPr marL="0" indent="0">
              <a:buNone/>
            </a:pPr>
            <a:r>
              <a:rPr lang="en-US" sz="1500" dirty="0"/>
              <a:t>Sometimes (like during rush hour) you can’t get one of them and must use a regular commercial street taxi.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5DB57-2D98-4D09-9091-41F9DC7D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12</a:t>
            </a:fld>
            <a:endParaRPr lang="en-US"/>
          </a:p>
        </p:txBody>
      </p:sp>
      <p:pic>
        <p:nvPicPr>
          <p:cNvPr id="5" name="11">
            <a:hlinkClick r:id="" action="ppaction://media"/>
            <a:extLst>
              <a:ext uri="{FF2B5EF4-FFF2-40B4-BE49-F238E27FC236}">
                <a16:creationId xmlns:a16="http://schemas.microsoft.com/office/drawing/2014/main" id="{BC8BDAE3-A978-4043-8B5A-7E0426210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070" y="2524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6F9FD-2E07-437F-9CED-6797A373D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3500" b="1" dirty="0"/>
              <a:t>大多数都很好。但是，有些人</a:t>
            </a:r>
            <a:r>
              <a:rPr lang="en-US" altLang="zh-CN" sz="3500" b="1" dirty="0"/>
              <a:t>——</a:t>
            </a:r>
            <a:r>
              <a:rPr lang="zh-CN" altLang="en-US" sz="3500" b="1" dirty="0"/>
              <a:t>甚至那些有电表的人</a:t>
            </a:r>
            <a:r>
              <a:rPr lang="en-US" altLang="zh-CN" sz="3500" b="1" dirty="0"/>
              <a:t>——</a:t>
            </a:r>
            <a:r>
              <a:rPr lang="zh-CN" altLang="en-US" sz="3500" b="1" dirty="0"/>
              <a:t>已经“操纵”了电表。怎么办？</a:t>
            </a:r>
            <a:endParaRPr lang="en-US" altLang="zh-CN" sz="3500" b="1" dirty="0"/>
          </a:p>
          <a:p>
            <a:pPr marL="0" indent="0">
              <a:buNone/>
            </a:pPr>
            <a:r>
              <a:rPr lang="en-US" sz="1500" dirty="0"/>
              <a:t>Most are fine. But, some – even those with meters - have “rigged” meters. What to do?</a:t>
            </a:r>
          </a:p>
          <a:p>
            <a:pPr marL="0" indent="0">
              <a:buNone/>
            </a:pPr>
            <a:r>
              <a:rPr lang="zh-CN" altLang="en-US" sz="3500" b="1" dirty="0"/>
              <a:t>在打车之前，让当地人用当地语言写下你的目的地。</a:t>
            </a:r>
            <a:endParaRPr lang="en-US" altLang="zh-CN" sz="3500" b="1" dirty="0"/>
          </a:p>
          <a:p>
            <a:pPr marL="0" indent="0">
              <a:buNone/>
            </a:pPr>
            <a:r>
              <a:rPr lang="en-US" sz="1500" dirty="0"/>
              <a:t>Get a local person to write your destination in the local language before getting your taxi. </a:t>
            </a:r>
          </a:p>
          <a:p>
            <a:pPr marL="0" indent="0">
              <a:buNone/>
            </a:pPr>
            <a:r>
              <a:rPr lang="zh-CN" altLang="en-US" sz="3500" b="1" dirty="0"/>
              <a:t>上车前，向司机展示目的地并询问“请多少钱？”</a:t>
            </a:r>
            <a:endParaRPr lang="en-US" altLang="zh-CN" sz="3500" b="1" dirty="0"/>
          </a:p>
          <a:p>
            <a:pPr marL="0" indent="0">
              <a:buNone/>
            </a:pPr>
            <a:r>
              <a:rPr lang="en-US" sz="3500" dirty="0"/>
              <a:t>Before getting in the taxi, show the destination to the driver and ask “</a:t>
            </a:r>
            <a:r>
              <a:rPr lang="en-US" sz="3500" b="1" dirty="0">
                <a:solidFill>
                  <a:srgbClr val="FF0000"/>
                </a:solidFill>
              </a:rPr>
              <a:t>How much please?</a:t>
            </a:r>
            <a:r>
              <a:rPr lang="en-US" sz="3500" dirty="0"/>
              <a:t>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41D393-F435-4DD2-A394-4644E63D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07" y="0"/>
            <a:ext cx="12199307" cy="146521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sz="6600" b="1" dirty="0">
                <a:solidFill>
                  <a:schemeClr val="bg1"/>
                </a:solidFill>
              </a:rPr>
              <a:t>乘出租车前</a:t>
            </a:r>
            <a:r>
              <a:rPr lang="en-US" altLang="zh-CN" sz="6600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Before getting in a taxi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97D17-312B-4990-A7BF-278CA618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13</a:t>
            </a:fld>
            <a:endParaRPr lang="en-US"/>
          </a:p>
        </p:txBody>
      </p:sp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id="{C34E1146-E3EE-4DA5-87EA-F05AEA89F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2135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B4BC-9FB2-4FEC-86A6-10A2AE6A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447" y="1366988"/>
            <a:ext cx="4822521" cy="795403"/>
          </a:xfrm>
        </p:spPr>
        <p:txBody>
          <a:bodyPr>
            <a:normAutofit/>
          </a:bodyPr>
          <a:lstStyle/>
          <a:p>
            <a:pPr algn="ctr"/>
            <a:r>
              <a:rPr lang="en-US" sz="2500" b="1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Paying</a:t>
            </a:r>
            <a:r>
              <a:rPr lang="en-US" sz="2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the bill at a restaurant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11C0-8461-4A49-8D36-964D309D8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2019836"/>
            <a:ext cx="11311003" cy="451740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6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Bill</a:t>
            </a:r>
            <a:r>
              <a:rPr lang="en-US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买单 </a:t>
            </a:r>
            <a:r>
              <a:rPr lang="en-US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/ </a:t>
            </a:r>
            <a:r>
              <a:rPr lang="zh-CN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埋单</a:t>
            </a:r>
            <a:endParaRPr lang="en-US" altLang="zh-CN" sz="65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How much please? </a:t>
            </a: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zh-CN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请问多少钱？（或）</a:t>
            </a:r>
            <a:endParaRPr lang="en-US" altLang="zh-CN" sz="65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May I get the bill please?  </a:t>
            </a: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CN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请把帐单给我好吗？（或）</a:t>
            </a:r>
            <a:endParaRPr lang="en-US" sz="6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How much do I owe you? </a:t>
            </a:r>
            <a:r>
              <a:rPr lang="zh-CN" sz="6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我欠你多少钱？</a:t>
            </a:r>
            <a:endParaRPr lang="en-US" sz="6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A9EE3-189C-4D03-BE5E-48C138211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536" y="263047"/>
            <a:ext cx="3181611" cy="4247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3DF8A-CD17-4C35-8ED1-E83F0F7A769B}"/>
              </a:ext>
            </a:extLst>
          </p:cNvPr>
          <p:cNvSpPr txBox="1"/>
          <p:nvPr/>
        </p:nvSpPr>
        <p:spPr>
          <a:xfrm>
            <a:off x="8780745" y="4510661"/>
            <a:ext cx="2860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Trip advisor.com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D1611D-40C9-4690-BB36-689C8A53B66E}"/>
              </a:ext>
            </a:extLst>
          </p:cNvPr>
          <p:cNvSpPr/>
          <p:nvPr/>
        </p:nvSpPr>
        <p:spPr>
          <a:xfrm>
            <a:off x="1855866" y="263047"/>
            <a:ext cx="5211684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sz="7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在餐馆付账</a:t>
            </a:r>
            <a:r>
              <a:rPr lang="en-US" sz="7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endParaRPr lang="en-US" sz="7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9FB4B-F366-4324-95B7-2339E7A6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14</a:t>
            </a:fld>
            <a:endParaRPr lang="en-US"/>
          </a:p>
        </p:txBody>
      </p:sp>
      <p:pic>
        <p:nvPicPr>
          <p:cNvPr id="8" name="13">
            <a:hlinkClick r:id="" action="ppaction://media"/>
            <a:extLst>
              <a:ext uri="{FF2B5EF4-FFF2-40B4-BE49-F238E27FC236}">
                <a16:creationId xmlns:a16="http://schemas.microsoft.com/office/drawing/2014/main" id="{E7A1BBB4-2402-4389-8D90-B4247F1C4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4455" y="45106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5D241-BFCD-4028-8CBE-3F4BEBB0B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990" y="50291"/>
            <a:ext cx="6769274" cy="1325563"/>
          </a:xfrm>
        </p:spPr>
        <p:txBody>
          <a:bodyPr>
            <a:normAutofit/>
          </a:bodyPr>
          <a:lstStyle/>
          <a:p>
            <a:r>
              <a:rPr lang="en-US" altLang="zh-CN" sz="5500" b="1" dirty="0"/>
              <a:t> </a:t>
            </a:r>
            <a:r>
              <a:rPr lang="en-US" dirty="0"/>
              <a:t>When leaving a restaurant…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E781A-D3CF-421D-B519-4DCEE6120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28" y="1721963"/>
            <a:ext cx="11260899" cy="3507288"/>
          </a:xfrm>
        </p:spPr>
        <p:txBody>
          <a:bodyPr/>
          <a:lstStyle/>
          <a:p>
            <a:pPr marL="0" indent="0">
              <a:buNone/>
            </a:pPr>
            <a:r>
              <a:rPr lang="zh-CN" sz="3500" b="1" dirty="0"/>
              <a:t>我通常会称赞食物和/或厨师。</a:t>
            </a:r>
            <a:endParaRPr lang="en-US" altLang="zh-CN" sz="3500" b="1" dirty="0"/>
          </a:p>
          <a:p>
            <a:pPr marL="0" indent="0">
              <a:buNone/>
            </a:pPr>
            <a:r>
              <a:rPr lang="en-US" dirty="0"/>
              <a:t>I usually compliment the food and/or the cook.</a:t>
            </a:r>
          </a:p>
          <a:p>
            <a:pPr marL="0" indent="0">
              <a:buNone/>
            </a:pPr>
            <a:r>
              <a:rPr lang="zh-CN" altLang="en-US" sz="3500" b="1" dirty="0"/>
              <a:t>总的来说，这给他们留下了很好的外国人印象。</a:t>
            </a:r>
            <a:endParaRPr lang="en-US" altLang="zh-CN" sz="3500" b="1" dirty="0"/>
          </a:p>
          <a:p>
            <a:pPr marL="0" indent="0">
              <a:buNone/>
            </a:pPr>
            <a:r>
              <a:rPr lang="en-US" dirty="0"/>
              <a:t>This gives them a nice impression of foreigners in general.</a:t>
            </a:r>
          </a:p>
          <a:p>
            <a:pPr marL="0" indent="0">
              <a:buNone/>
            </a:pPr>
            <a:r>
              <a:rPr lang="zh-CN" altLang="en-US" sz="3500" b="1" dirty="0"/>
              <a:t>特别是对我的好感。 </a:t>
            </a:r>
            <a:r>
              <a:rPr lang="en-US" dirty="0"/>
              <a:t>And a good impression of me in particular. </a:t>
            </a:r>
          </a:p>
          <a:p>
            <a:pPr marL="0" indent="0">
              <a:buNone/>
            </a:pPr>
            <a:r>
              <a:rPr lang="zh-CN" altLang="en-US" sz="3500" b="1" dirty="0"/>
              <a:t>这种外交姿态是明智的。 </a:t>
            </a:r>
            <a:r>
              <a:rPr lang="en-US" dirty="0"/>
              <a:t>This kind of diplomatic gesture is wise.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0A890-029F-4ECC-B245-226B524D6239}"/>
              </a:ext>
            </a:extLst>
          </p:cNvPr>
          <p:cNvSpPr txBox="1"/>
          <p:nvPr/>
        </p:nvSpPr>
        <p:spPr>
          <a:xfrm>
            <a:off x="258784" y="5122081"/>
            <a:ext cx="11536588" cy="140038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5000" dirty="0"/>
              <a:t>食物很好吃！ 我对厨师的赞美！</a:t>
            </a:r>
            <a:endParaRPr lang="en-US" altLang="zh-CN" sz="5000" dirty="0"/>
          </a:p>
          <a:p>
            <a:pPr algn="ctr"/>
            <a:r>
              <a:rPr lang="en-US" sz="3500" b="1" dirty="0">
                <a:solidFill>
                  <a:schemeClr val="tx1"/>
                </a:solidFill>
              </a:rPr>
              <a:t>“The food was very delicious! My compliments to the cook!”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C80863-31D4-4CC6-93DE-9CA247F2231D}"/>
              </a:ext>
            </a:extLst>
          </p:cNvPr>
          <p:cNvSpPr/>
          <p:nvPr/>
        </p:nvSpPr>
        <p:spPr>
          <a:xfrm>
            <a:off x="553261" y="335536"/>
            <a:ext cx="4296369" cy="92333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离开餐厅时…</a:t>
            </a:r>
            <a:r>
              <a:rPr lang="en-US" altLang="zh-C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D39B9-EB9C-4643-868B-EE126A22FA71}"/>
              </a:ext>
            </a:extLst>
          </p:cNvPr>
          <p:cNvSpPr txBox="1"/>
          <p:nvPr/>
        </p:nvSpPr>
        <p:spPr>
          <a:xfrm>
            <a:off x="7465512" y="1145298"/>
            <a:ext cx="432986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餐馆的工作是辛苦的，汗流浃背的工作。工人的工资很少高。对他们好是基本的礼貌。</a:t>
            </a:r>
            <a:r>
              <a:rPr lang="en-US" dirty="0"/>
              <a:t>Restaurant work is hard, sweaty work. The workers are rarely paid much. Being nice to them is basic good manners.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5BF86-9C44-4BA6-B7CD-FEB01F35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15</a:t>
            </a:fld>
            <a:endParaRPr lang="en-US"/>
          </a:p>
        </p:txBody>
      </p:sp>
      <p:pic>
        <p:nvPicPr>
          <p:cNvPr id="8" name="14">
            <a:hlinkClick r:id="" action="ppaction://media"/>
            <a:extLst>
              <a:ext uri="{FF2B5EF4-FFF2-40B4-BE49-F238E27FC236}">
                <a16:creationId xmlns:a16="http://schemas.microsoft.com/office/drawing/2014/main" id="{8C189CB6-2934-489C-9093-E1938B803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6850" y="2958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1CCD2-D2FE-4F88-8C0D-8D4FF3ABE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123"/>
            <a:ext cx="10515600" cy="467384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用当地语言学习数字。 许多或大多数公共服务人员可能会说一些英语，但有些或许多不会。</a:t>
            </a:r>
            <a:r>
              <a:rPr lang="en-US" dirty="0"/>
              <a:t>Learn numbers in the local language. Many or most public service workers may speak some English, but some or many will not. </a:t>
            </a:r>
          </a:p>
          <a:p>
            <a:pPr marL="0" indent="0">
              <a:buNone/>
            </a:pPr>
            <a:r>
              <a:rPr lang="zh-CN" altLang="en-US" dirty="0"/>
              <a:t>在您的新国家下飞机后，请立即获得一本当地的小语种手册，并开始记住数字。</a:t>
            </a:r>
            <a:r>
              <a:rPr lang="en-US" dirty="0"/>
              <a:t>As soon as you get off the airplane in your new country, get a small local language phrase book and start to memorize the numbers.</a:t>
            </a:r>
          </a:p>
          <a:p>
            <a:pPr marL="0" indent="0">
              <a:buNone/>
            </a:pPr>
            <a:r>
              <a:rPr lang="zh-CN" altLang="en-US" dirty="0"/>
              <a:t>土著人民会尊重您的。</a:t>
            </a:r>
            <a:r>
              <a:rPr lang="en-US" dirty="0"/>
              <a:t>The native people will respect you for it.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97BF6C-25D0-4B99-B7ED-D57A549593F6}"/>
              </a:ext>
            </a:extLst>
          </p:cNvPr>
          <p:cNvSpPr/>
          <p:nvPr/>
        </p:nvSpPr>
        <p:spPr>
          <a:xfrm>
            <a:off x="379595" y="311817"/>
            <a:ext cx="11432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对智者说一句话</a:t>
            </a:r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…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 word to the wise…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AD2DCE-EE8B-4486-951F-A7ACF883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16</a:t>
            </a:fld>
            <a:endParaRPr lang="en-US"/>
          </a:p>
        </p:txBody>
      </p:sp>
      <p:pic>
        <p:nvPicPr>
          <p:cNvPr id="5" name="15">
            <a:hlinkClick r:id="" action="ppaction://media"/>
            <a:extLst>
              <a:ext uri="{FF2B5EF4-FFF2-40B4-BE49-F238E27FC236}">
                <a16:creationId xmlns:a16="http://schemas.microsoft.com/office/drawing/2014/main" id="{0EDA6DD7-3140-4524-91E9-8C92C43E9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5137" y="4948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1967F3-BC64-410C-842C-9D75126C0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6" y="0"/>
            <a:ext cx="5715000" cy="612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39165-F289-456D-8948-D6F12439B062}"/>
              </a:ext>
            </a:extLst>
          </p:cNvPr>
          <p:cNvSpPr txBox="1"/>
          <p:nvPr/>
        </p:nvSpPr>
        <p:spPr>
          <a:xfrm>
            <a:off x="6989088" y="496266"/>
            <a:ext cx="4874974" cy="26314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5500" dirty="0"/>
              <a:t>和睦相处</a:t>
            </a:r>
            <a:endParaRPr lang="en-US" altLang="zh-CN" sz="5500" dirty="0"/>
          </a:p>
          <a:p>
            <a:pPr algn="ctr"/>
            <a:r>
              <a:rPr lang="en-US" sz="5500" dirty="0"/>
              <a:t>Living in harmony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64CA5-265E-42A5-8C49-7B2624B138EB}"/>
              </a:ext>
            </a:extLst>
          </p:cNvPr>
          <p:cNvSpPr txBox="1"/>
          <p:nvPr/>
        </p:nvSpPr>
        <p:spPr>
          <a:xfrm>
            <a:off x="6096000" y="3802278"/>
            <a:ext cx="4246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http://www.chinadaily.com.cn/a/201903/28/WS5c9c0b4aa3104842260b2f8d.html</a:t>
            </a:r>
            <a:r>
              <a:rPr lang="en-US" dirty="0"/>
              <a:t> </a:t>
            </a:r>
          </a:p>
        </p:txBody>
      </p:sp>
      <p:pic>
        <p:nvPicPr>
          <p:cNvPr id="8" name="2 Beauty In The World - Macy Gray">
            <a:hlinkClick r:id="" action="ppaction://media"/>
            <a:extLst>
              <a:ext uri="{FF2B5EF4-FFF2-40B4-BE49-F238E27FC236}">
                <a16:creationId xmlns:a16="http://schemas.microsoft.com/office/drawing/2014/main" id="{C89B1A6E-D2A1-4C00-A66F-876400208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9983" y="61245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17FA84-DBE5-48D1-BC67-CBF9F5034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25" y="4576779"/>
            <a:ext cx="2901037" cy="21757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758A7-54B9-4DA5-ADDC-B75EE8DB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17</a:t>
            </a:fld>
            <a:endParaRPr lang="en-US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8C72E5F8-BB5B-4BE0-9EE2-6987EA35FC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0600" y="26558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2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9892C-2784-4EFE-B6FA-4558441E7DB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b="1" dirty="0">
                <a:solidFill>
                  <a:schemeClr val="bg1"/>
                </a:solidFill>
              </a:rPr>
              <a:t>什么？！？ 您真的想要更多数字练习吗？ 好！</a:t>
            </a:r>
            <a:r>
              <a:rPr lang="en-US" sz="2400" b="1" dirty="0">
                <a:solidFill>
                  <a:schemeClr val="bg1"/>
                </a:solidFill>
              </a:rPr>
              <a:t>What?!? You really want more numbers practice? OK!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6824-9A36-4F14-9948-2D75276CA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What are the following numbers?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14 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21 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33 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105 ____________________.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222 ____________________.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3,333 _______________________________.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33,333 _________________________________________.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333,333 ______________________________________________.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3,333,333 __________________________________________________.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33,333,333 __________________________________________________.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555,555,555 _________________________________________________.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123,456,789 ________________________________________________.</a:t>
            </a:r>
            <a:endParaRPr lang="en-US" sz="18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4DC3F-6803-4F3B-ADCD-6576DAB88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50" y="2724150"/>
            <a:ext cx="1581150" cy="15811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390CF-1555-4789-A96E-E2365D2D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9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A8F6-6963-4DCA-84A8-70EFBA42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60C02-26CB-4230-8A8D-9E8157740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45285" cy="2641600"/>
          </a:xfrm>
        </p:spPr>
        <p:txBody>
          <a:bodyPr/>
          <a:lstStyle/>
          <a:p>
            <a:r>
              <a:rPr lang="en-US" dirty="0"/>
              <a:t>1 - One </a:t>
            </a:r>
          </a:p>
          <a:p>
            <a:r>
              <a:rPr lang="en-US" dirty="0"/>
              <a:t>2 - Two</a:t>
            </a:r>
          </a:p>
          <a:p>
            <a:r>
              <a:rPr lang="en-US" dirty="0"/>
              <a:t>3 - Three</a:t>
            </a:r>
          </a:p>
          <a:p>
            <a:r>
              <a:rPr lang="en-US" dirty="0"/>
              <a:t>4 - Four</a:t>
            </a:r>
          </a:p>
          <a:p>
            <a:r>
              <a:rPr lang="en-US" dirty="0"/>
              <a:t>5 - Five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A491D-3673-4665-8FD3-C94BDCF309AA}"/>
              </a:ext>
            </a:extLst>
          </p:cNvPr>
          <p:cNvSpPr txBox="1"/>
          <p:nvPr/>
        </p:nvSpPr>
        <p:spPr>
          <a:xfrm>
            <a:off x="5267325" y="1900238"/>
            <a:ext cx="4095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6 - Six</a:t>
            </a:r>
          </a:p>
          <a:p>
            <a:r>
              <a:rPr lang="en-US" sz="3000" dirty="0"/>
              <a:t>7 - Seven</a:t>
            </a:r>
          </a:p>
          <a:p>
            <a:r>
              <a:rPr lang="en-US" sz="3000" dirty="0"/>
              <a:t>8 - Eight</a:t>
            </a:r>
          </a:p>
          <a:p>
            <a:r>
              <a:rPr lang="en-US" sz="3000" dirty="0"/>
              <a:t>9 - Nine</a:t>
            </a:r>
          </a:p>
          <a:p>
            <a:r>
              <a:rPr lang="en-US" sz="3000" dirty="0"/>
              <a:t>10 - Ten</a:t>
            </a:r>
          </a:p>
          <a:p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70279-6DA0-4486-873B-6687DBC9F1BB}"/>
              </a:ext>
            </a:extLst>
          </p:cNvPr>
          <p:cNvSpPr txBox="1"/>
          <p:nvPr/>
        </p:nvSpPr>
        <p:spPr>
          <a:xfrm>
            <a:off x="3876675" y="295275"/>
            <a:ext cx="61912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900" dirty="0"/>
              <a:t>在我之后重复</a:t>
            </a:r>
            <a:r>
              <a:rPr lang="zh-CN" sz="4000" dirty="0"/>
              <a:t>请</a:t>
            </a:r>
            <a:r>
              <a:rPr lang="en-US" dirty="0" err="1"/>
              <a:t>Zài</a:t>
            </a:r>
            <a:r>
              <a:rPr lang="en-US" dirty="0"/>
              <a:t> wǒ </a:t>
            </a:r>
            <a:r>
              <a:rPr lang="en-US" dirty="0" err="1"/>
              <a:t>zhīhòu</a:t>
            </a:r>
            <a:r>
              <a:rPr lang="en-US" dirty="0"/>
              <a:t> </a:t>
            </a:r>
            <a:r>
              <a:rPr lang="en-US" dirty="0" err="1"/>
              <a:t>chóngfù</a:t>
            </a:r>
            <a:endParaRPr lang="en-US" dirty="0"/>
          </a:p>
          <a:p>
            <a:r>
              <a:rPr lang="en-US" dirty="0"/>
              <a:t>Please repeat after 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914DA-0432-418A-87B4-BBAC9225EC18}"/>
              </a:ext>
            </a:extLst>
          </p:cNvPr>
          <p:cNvSpPr txBox="1"/>
          <p:nvPr/>
        </p:nvSpPr>
        <p:spPr>
          <a:xfrm>
            <a:off x="1000125" y="4600575"/>
            <a:ext cx="65341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how much?</a:t>
            </a:r>
            <a:r>
              <a:rPr lang="zh-CN" sz="3000" dirty="0"/>
              <a:t>多少</a:t>
            </a:r>
            <a:r>
              <a:rPr lang="en-US" altLang="zh-CN" sz="3000" dirty="0"/>
              <a:t>?</a:t>
            </a:r>
          </a:p>
          <a:p>
            <a:r>
              <a:rPr lang="en-US" sz="3000" dirty="0"/>
              <a:t>How much does it cost?</a:t>
            </a:r>
            <a:r>
              <a:rPr lang="zh-CN" sz="3200" dirty="0"/>
              <a:t>它要多少钱？</a:t>
            </a: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F6F31-CD05-426F-903D-1387796A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2</a:t>
            </a:fld>
            <a:endParaRPr lang="en-US"/>
          </a:p>
        </p:txBody>
      </p:sp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A66B9626-12F0-4C91-A8AC-83FC5690C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200" y="1389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0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859CD5-B1A0-48E1-8F93-85BE9F2CA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3" y="0"/>
            <a:ext cx="484954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2FDFD-1E2A-4D05-981C-252D33CA902E}"/>
              </a:ext>
            </a:extLst>
          </p:cNvPr>
          <p:cNvSpPr txBox="1"/>
          <p:nvPr/>
        </p:nvSpPr>
        <p:spPr>
          <a:xfrm>
            <a:off x="5273458" y="237995"/>
            <a:ext cx="632564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 dirty="0"/>
              <a:t>只是回顾一下。有时人们会忘记数字</a:t>
            </a:r>
            <a:r>
              <a:rPr lang="en-US" altLang="zh-CN" sz="2500" dirty="0"/>
              <a:t>11-20</a:t>
            </a:r>
            <a:r>
              <a:rPr lang="zh-CN" altLang="en-US" dirty="0"/>
              <a:t>！</a:t>
            </a:r>
            <a:endParaRPr lang="en-US" dirty="0"/>
          </a:p>
          <a:p>
            <a:r>
              <a:rPr lang="en-US" dirty="0"/>
              <a:t>Just a little review. Sometimes people forget 11 – 20!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28FB76-B785-42EF-89B8-4ACFB6970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35" y="992048"/>
            <a:ext cx="3944607" cy="55803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F24804-B75A-47C7-9F7A-C2FC42F8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3</a:t>
            </a:fld>
            <a:endParaRPr lang="en-US"/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2C1E9AA1-AB50-4CC2-B2C9-FEBF79F5A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4271" y="6601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9AB7-A615-4B40-A9B6-8CD5724F5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0" y="225468"/>
            <a:ext cx="11736888" cy="5824603"/>
          </a:xfrm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indent="0" algn="just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zh-CN" sz="4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阅读大数字</a:t>
            </a:r>
            <a:r>
              <a:rPr lang="en-US" sz="4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Reading big numbers</a:t>
            </a:r>
            <a:endParaRPr lang="en-US" sz="4500" b="1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    		</a:t>
            </a: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zh-CN" sz="4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十</a:t>
            </a:r>
            <a:r>
              <a:rPr lang="zh-CN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亿</a:t>
            </a: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	    </a:t>
            </a:r>
            <a:r>
              <a:rPr lang="zh-CN" sz="4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百</a:t>
            </a:r>
            <a:r>
              <a:rPr lang="zh-CN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万</a:t>
            </a: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		</a:t>
            </a:r>
            <a:r>
              <a:rPr lang="zh-CN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千</a:t>
            </a:r>
            <a:r>
              <a:rPr lang="en-US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	  	 </a:t>
            </a:r>
            <a:r>
              <a:rPr lang="zh-CN" sz="4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百</a:t>
            </a:r>
            <a:endParaRPr lang="en-US" sz="4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billions,    millions, thousands, hundreds</a:t>
            </a: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9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</a:t>
            </a:r>
            <a:r>
              <a:rPr lang="en-US" sz="95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</a:t>
            </a:r>
            <a:r>
              <a:rPr lang="en-US" sz="9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</a:t>
            </a:r>
            <a:r>
              <a:rPr lang="en-US" sz="95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</a:t>
            </a:r>
            <a:r>
              <a:rPr lang="en-US" sz="9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</a:t>
            </a:r>
            <a:r>
              <a:rPr lang="en-US" sz="95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</a:t>
            </a:r>
            <a:r>
              <a:rPr lang="en-US" sz="9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</a:t>
            </a:r>
            <a:endParaRPr lang="en-US" sz="95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That number is: nine hundred ninety-nine billion, nine hundred ninety-nine million, nine hundred ninety-nine thousand, nine hundred and ninety-nine! </a:t>
            </a:r>
            <a:endParaRPr lang="en-US" sz="32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dirty="0"/>
              <a:t>（翻译软件似乎无法正确翻译以上内容。）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(Translation software does not seem to translate the above correctly.)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CB4419-6E7E-4B58-80D6-9EFBC93B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4</a:t>
            </a:fld>
            <a:endParaRPr lang="en-US"/>
          </a:p>
        </p:txBody>
      </p:sp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187904BA-56C7-4C22-B642-B0BD0933D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4574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569EF-6DD9-4DF2-AD23-89DEFC940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12" y="326008"/>
            <a:ext cx="10515600" cy="5946776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</a:t>
            </a:r>
            <a:r>
              <a:rPr lang="en-US" sz="28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 + 1 = One million</a:t>
            </a:r>
          </a:p>
          <a:p>
            <a:r>
              <a:rPr lang="en-US" sz="28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</a:t>
            </a:r>
            <a:r>
              <a:rPr lang="en-US" sz="28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 + 2 = One million and one</a:t>
            </a:r>
          </a:p>
          <a:p>
            <a:r>
              <a:rPr lang="en-US" sz="28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</a:t>
            </a:r>
            <a:r>
              <a:rPr lang="en-US" sz="28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 + 10 = One million and nine.</a:t>
            </a:r>
          </a:p>
          <a:p>
            <a:r>
              <a:rPr lang="en-US" sz="28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</a:t>
            </a:r>
            <a:r>
              <a:rPr lang="en-US" sz="28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999 + 100 = One million and ninety nine.</a:t>
            </a:r>
          </a:p>
          <a:p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1,000,000 = one million </a:t>
            </a:r>
            <a:r>
              <a:rPr lang="zh-CN" altLang="en-US" b="1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一百万</a:t>
            </a:r>
            <a:endParaRPr lang="en-US" b="1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1,000,000 + 120 = One million one hundred twenty.</a:t>
            </a:r>
          </a:p>
          <a:p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1,000,000 + 1,000 = One million one thousand.</a:t>
            </a:r>
          </a:p>
          <a:p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1,000,000 + 1,000,000 = two million</a:t>
            </a:r>
          </a:p>
          <a:p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100,000,000 = One hundred million </a:t>
            </a:r>
            <a:r>
              <a:rPr lang="zh-CN" altLang="en-US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一亿</a:t>
            </a:r>
            <a:endParaRPr lang="en-US" altLang="zh-CN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100,000,000 + 250 = 100,000,250 </a:t>
            </a:r>
          </a:p>
          <a:p>
            <a:endParaRPr lang="en-US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5DA98-49AC-481B-85E1-427E4B69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8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1AAA1A-70A7-4E71-BCF5-DB3DEB905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052" y="1531040"/>
            <a:ext cx="2121074" cy="1202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17548-A41A-4CBF-B547-15CFB68D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891"/>
            <a:ext cx="10515600" cy="113986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zh-CN" altLang="en-US" sz="6000" b="1" dirty="0"/>
              <a:t>您可能想知道</a:t>
            </a:r>
            <a:r>
              <a:rPr lang="en-US" altLang="zh-CN" sz="6000" b="1" dirty="0"/>
              <a:t>... </a:t>
            </a:r>
            <a:r>
              <a:rPr lang="en-US" dirty="0"/>
              <a:t>You may wonder…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CA6F-104D-4B94-918E-B6BBB5E9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63" y="1341441"/>
            <a:ext cx="10515600" cy="13238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4500" b="1" dirty="0"/>
              <a:t>为什么我们需要学习这么大的数字？</a:t>
            </a:r>
            <a:endParaRPr lang="en-US" altLang="zh-CN" sz="4500" b="1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900" dirty="0"/>
              <a:t>Why do we need to learn such big numbers?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67168-E804-4222-BA43-BD354964F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2899"/>
            <a:ext cx="12192000" cy="2977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300996-85E8-45F6-B048-EDBD1263950B}"/>
              </a:ext>
            </a:extLst>
          </p:cNvPr>
          <p:cNvSpPr txBox="1"/>
          <p:nvPr/>
        </p:nvSpPr>
        <p:spPr>
          <a:xfrm>
            <a:off x="475989" y="2570754"/>
            <a:ext cx="98423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/>
              <a:t>以下是在印度尼西亚雅加达租公寓的月租金</a:t>
            </a:r>
            <a:r>
              <a:rPr lang="zh-CN" altLang="en-US" dirty="0"/>
              <a:t>。</a:t>
            </a:r>
            <a:endParaRPr lang="en-US" altLang="zh-CN" dirty="0"/>
          </a:p>
          <a:p>
            <a:pPr algn="ctr"/>
            <a:r>
              <a:rPr lang="en-US" dirty="0"/>
              <a:t>Below are monthly rates to rent an apartment in Jakarta, Indonesia.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BE939-A417-41C8-8A5E-5AECB85F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6</a:t>
            </a:fld>
            <a:endParaRPr lang="en-US"/>
          </a:p>
        </p:txBody>
      </p:sp>
      <p:pic>
        <p:nvPicPr>
          <p:cNvPr id="6" name="5">
            <a:hlinkClick r:id="" action="ppaction://media"/>
            <a:extLst>
              <a:ext uri="{FF2B5EF4-FFF2-40B4-BE49-F238E27FC236}">
                <a16:creationId xmlns:a16="http://schemas.microsoft.com/office/drawing/2014/main" id="{EA9ABAE8-1915-4FF6-838B-A3493463D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2863" y="2479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D54B1D-7583-484C-AC52-BD774BC19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16" y="0"/>
            <a:ext cx="10036412" cy="5649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2B40F-42B6-462C-9ED7-6134FE7C2194}"/>
              </a:ext>
            </a:extLst>
          </p:cNvPr>
          <p:cNvSpPr txBox="1"/>
          <p:nvPr/>
        </p:nvSpPr>
        <p:spPr>
          <a:xfrm>
            <a:off x="523775" y="5649238"/>
            <a:ext cx="11498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/>
              <a:t>你能用英语阅读这些数字吗？</a:t>
            </a:r>
            <a:r>
              <a:rPr lang="en-US" altLang="zh-CN" sz="4400" b="1" dirty="0"/>
              <a:t> </a:t>
            </a:r>
            <a:r>
              <a:rPr lang="en-US" dirty="0"/>
              <a:t>Can you read those numbers in English?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31D227-963C-47DA-8AC2-D15CD37CC7FD}"/>
              </a:ext>
            </a:extLst>
          </p:cNvPr>
          <p:cNvSpPr txBox="1"/>
          <p:nvPr/>
        </p:nvSpPr>
        <p:spPr>
          <a:xfrm>
            <a:off x="8768220" y="4960307"/>
            <a:ext cx="2768252" cy="6001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3300" b="1" dirty="0">
                <a:solidFill>
                  <a:schemeClr val="bg1"/>
                </a:solidFill>
              </a:rPr>
              <a:t>印尼盾的价格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E928E8-8B72-41C1-AEC2-EC30B090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7</a:t>
            </a:fld>
            <a:endParaRPr lang="en-US"/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A4313765-E42A-4877-9CB3-29CE83E36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0648" y="13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32E9-AC75-4837-841F-BC4DC6F5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34" y="271852"/>
            <a:ext cx="10515600" cy="13255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zh-CN" sz="6500" b="1" dirty="0">
                <a:solidFill>
                  <a:schemeClr val="bg1"/>
                </a:solidFill>
              </a:rPr>
              <a:t>这些价格贵吗？</a:t>
            </a:r>
            <a:r>
              <a:rPr lang="en-US" sz="2500" dirty="0">
                <a:solidFill>
                  <a:schemeClr val="bg1"/>
                </a:solidFill>
              </a:rPr>
              <a:t>Are those prices expensive?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1EF-8D5B-4728-9E51-07C721724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3" y="1597415"/>
            <a:ext cx="11365282" cy="51729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8A730A-893F-4180-BB6E-7B45E077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8</a:t>
            </a:fld>
            <a:endParaRPr lang="en-US"/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9C96B750-8532-4598-91B5-49BD71FAD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5648" y="486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DAFB-92DD-433E-9BE9-6DC013E5C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说或写答案  </a:t>
            </a:r>
            <a:r>
              <a:rPr lang="en-US" b="1" dirty="0">
                <a:solidFill>
                  <a:schemeClr val="bg1"/>
                </a:solidFill>
              </a:rPr>
              <a:t>Speak or write the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4381-A949-44F0-9ABD-5EACD4BF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97" y="1588619"/>
            <a:ext cx="4836090" cy="488678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 +(plus) 1 + 9 = </a:t>
            </a:r>
            <a:r>
              <a:rPr lang="en-US" sz="3000" dirty="0">
                <a:effectLst/>
                <a:latin typeface="Comic Sans MS" panose="030F0702030302020204" pitchFamily="66" charset="0"/>
                <a:ea typeface="等线" panose="02010600030101010101" pitchFamily="2" charset="-122"/>
                <a:cs typeface="Calibri" panose="020F0502020204030204" pitchFamily="34" charset="0"/>
              </a:rPr>
              <a:t>Thirteen</a:t>
            </a:r>
            <a:endParaRPr lang="en-US" sz="3000" dirty="0">
              <a:effectLst/>
              <a:latin typeface="Comic Sans MS" panose="030F0702030302020204" pitchFamily="66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 X(“times”)4=(equals) 12</a:t>
            </a: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2 X 7 = ______</a:t>
            </a: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4 X 9 = _______</a:t>
            </a: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24/(divided by) 2 = ____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500/2 = ______</a:t>
            </a: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8BAE8-7008-4634-B99D-ACB2ADBD4677}"/>
              </a:ext>
            </a:extLst>
          </p:cNvPr>
          <p:cNvSpPr txBox="1"/>
          <p:nvPr/>
        </p:nvSpPr>
        <p:spPr>
          <a:xfrm>
            <a:off x="5128886" y="1598959"/>
            <a:ext cx="6886329" cy="2477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14 – (minus) 1 = ____</a:t>
            </a:r>
          </a:p>
          <a:p>
            <a:r>
              <a:rPr lang="en-US" sz="4000" dirty="0"/>
              <a:t>33 X 3 = _______</a:t>
            </a:r>
          </a:p>
          <a:p>
            <a:r>
              <a:rPr lang="en-US" sz="4000" dirty="0"/>
              <a:t>106 + 106 = _______ </a:t>
            </a:r>
          </a:p>
          <a:p>
            <a:r>
              <a:rPr lang="en-US" sz="3500" dirty="0"/>
              <a:t>100 X .05 (point zero five) = 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C5454-5EED-4154-B3C5-15460677628B}"/>
              </a:ext>
            </a:extLst>
          </p:cNvPr>
          <p:cNvSpPr txBox="1"/>
          <p:nvPr/>
        </p:nvSpPr>
        <p:spPr>
          <a:xfrm>
            <a:off x="5128887" y="4143164"/>
            <a:ext cx="69638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300" b="1" dirty="0"/>
              <a:t>州销售税。 在某些州为0.05％。 因此，当您购买东西时，请记住价格高于广告价格</a:t>
            </a:r>
            <a:r>
              <a:rPr lang="zh-CN" sz="2200" b="1" dirty="0"/>
              <a:t>。</a:t>
            </a:r>
            <a:r>
              <a:rPr lang="en-US" dirty="0"/>
              <a:t>In the USA there is a state sales tax on things you buy. In some states it’s .05%. So when you buy things, remember the price is higher than advertised.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AEF8F-E78A-4B4B-BA6B-47C8EB02A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32" y="1588619"/>
            <a:ext cx="2259825" cy="14312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C0542-6B26-4552-A1D2-A8624ADA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303-112A-43DB-B8F8-94449F0BCB4D}" type="slidenum">
              <a:rPr lang="en-US" smtClean="0"/>
              <a:t>9</a:t>
            </a:fld>
            <a:endParaRPr lang="en-US"/>
          </a:p>
        </p:txBody>
      </p:sp>
      <p:pic>
        <p:nvPicPr>
          <p:cNvPr id="8" name="8">
            <a:hlinkClick r:id="" action="ppaction://media"/>
            <a:extLst>
              <a:ext uri="{FF2B5EF4-FFF2-40B4-BE49-F238E27FC236}">
                <a16:creationId xmlns:a16="http://schemas.microsoft.com/office/drawing/2014/main" id="{3CBF90F4-36C5-4104-939E-07F5336F9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9644" y="8566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438</TotalTime>
  <Words>1336</Words>
  <Application>Microsoft Office PowerPoint</Application>
  <PresentationFormat>Widescreen</PresentationFormat>
  <Paragraphs>151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华文新魏</vt:lpstr>
      <vt:lpstr>宋体</vt:lpstr>
      <vt:lpstr>Arial</vt:lpstr>
      <vt:lpstr>Book Antiqua</vt:lpstr>
      <vt:lpstr>Calibri</vt:lpstr>
      <vt:lpstr>Calibri Light</vt:lpstr>
      <vt:lpstr>Comic Sans MS</vt:lpstr>
      <vt:lpstr>Office Theme</vt:lpstr>
      <vt:lpstr>Numbers and paying for things</vt:lpstr>
      <vt:lpstr>Counting</vt:lpstr>
      <vt:lpstr>PowerPoint Presentation</vt:lpstr>
      <vt:lpstr>PowerPoint Presentation</vt:lpstr>
      <vt:lpstr>PowerPoint Presentation</vt:lpstr>
      <vt:lpstr>您可能想知道... You may wonder…</vt:lpstr>
      <vt:lpstr>PowerPoint Presentation</vt:lpstr>
      <vt:lpstr>这些价格贵吗？Are those prices expensive? </vt:lpstr>
      <vt:lpstr>说或写答案  Speak or write the answers</vt:lpstr>
      <vt:lpstr>说或写答案  Speak or write the answers</vt:lpstr>
      <vt:lpstr>买东西和付钱   Buying  and paying for things</vt:lpstr>
      <vt:lpstr>乘出租车前 Before getting in a taxi</vt:lpstr>
      <vt:lpstr>乘出租车前 Before getting in a taxi</vt:lpstr>
      <vt:lpstr>Paying the bill at a restaurant </vt:lpstr>
      <vt:lpstr> When leaving a restaurant…</vt:lpstr>
      <vt:lpstr>PowerPoint Presentation</vt:lpstr>
      <vt:lpstr>PowerPoint Presentation</vt:lpstr>
      <vt:lpstr>什么？！？ 您真的想要更多数字练习吗？ 好！What?!? You really want more numbers practice? OK!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Numbers and paying for things</dc:title>
  <dc:creator>Gregory Brundage</dc:creator>
  <cp:lastModifiedBy>Gregory Brundage</cp:lastModifiedBy>
  <cp:revision>46</cp:revision>
  <dcterms:created xsi:type="dcterms:W3CDTF">2020-09-08T01:13:53Z</dcterms:created>
  <dcterms:modified xsi:type="dcterms:W3CDTF">2020-10-09T03:41:37Z</dcterms:modified>
</cp:coreProperties>
</file>