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48" r:id="rId1"/>
  </p:sldMasterIdLst>
  <p:notesMasterIdLst>
    <p:notesMasterId r:id="rId27"/>
  </p:notesMasterIdLst>
  <p:sldIdLst>
    <p:sldId id="256" r:id="rId2"/>
    <p:sldId id="268" r:id="rId3"/>
    <p:sldId id="284" r:id="rId4"/>
    <p:sldId id="285" r:id="rId5"/>
    <p:sldId id="286" r:id="rId6"/>
    <p:sldId id="289" r:id="rId7"/>
    <p:sldId id="287" r:id="rId8"/>
    <p:sldId id="292" r:id="rId9"/>
    <p:sldId id="288" r:id="rId10"/>
    <p:sldId id="290" r:id="rId11"/>
    <p:sldId id="291" r:id="rId12"/>
    <p:sldId id="309" r:id="rId13"/>
    <p:sldId id="306" r:id="rId14"/>
    <p:sldId id="307" r:id="rId15"/>
    <p:sldId id="293" r:id="rId16"/>
    <p:sldId id="310" r:id="rId17"/>
    <p:sldId id="294" r:id="rId18"/>
    <p:sldId id="295" r:id="rId19"/>
    <p:sldId id="296" r:id="rId20"/>
    <p:sldId id="308" r:id="rId21"/>
    <p:sldId id="297" r:id="rId22"/>
    <p:sldId id="298" r:id="rId23"/>
    <p:sldId id="299" r:id="rId24"/>
    <p:sldId id="300" r:id="rId25"/>
    <p:sldId id="31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DD8E0-1CA0-4F06-9FD3-9171D3101D39}" type="datetimeFigureOut">
              <a:rPr lang="en-US" smtClean="0"/>
              <a:t>9/21/2020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B776A-E3DA-4755-B77F-05DACB341194}" type="slidenum">
              <a:rPr lang="en-US" smtClean="0"/>
              <a:t>‹#›</a:t>
            </a:fld>
            <a:endParaRPr lang="en-US"/>
          </a:p>
        </p:txBody>
      </p:sp>
    </p:spTree>
    <p:extLst>
      <p:ext uri="{BB962C8B-B14F-4D97-AF65-F5344CB8AC3E}">
        <p14:creationId xmlns:p14="http://schemas.microsoft.com/office/powerpoint/2010/main" val="35442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6523A-6F9C-4135-B4B4-A063051B3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07342B-EBDC-4CE2-8B16-717168380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86E894-9921-4B5E-AFAB-38D6AF239CB3}"/>
              </a:ext>
            </a:extLst>
          </p:cNvPr>
          <p:cNvSpPr>
            <a:spLocks noGrp="1"/>
          </p:cNvSpPr>
          <p:nvPr>
            <p:ph type="dt" sz="half" idx="10"/>
          </p:nvPr>
        </p:nvSpPr>
        <p:spPr/>
        <p:txBody>
          <a:bodyPr/>
          <a:lstStyle/>
          <a:p>
            <a:fld id="{43491CB9-17C8-4179-A851-43B1A4128229}" type="datetime1">
              <a:rPr lang="en-US" smtClean="0"/>
              <a:t>9/21/2020</a:t>
            </a:fld>
            <a:endParaRPr lang="en-US"/>
          </a:p>
        </p:txBody>
      </p:sp>
      <p:sp>
        <p:nvSpPr>
          <p:cNvPr id="5" name="Footer Placeholder 4">
            <a:extLst>
              <a:ext uri="{FF2B5EF4-FFF2-40B4-BE49-F238E27FC236}">
                <a16:creationId xmlns:a16="http://schemas.microsoft.com/office/drawing/2014/main" id="{C907FE3C-50AC-467C-9763-05717928F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B2524-56F6-44D0-B21B-71E22FCA2DCE}"/>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19705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1D65-D407-4FFC-9C37-9B40DEE336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49FAA0-3590-4EDC-A8D0-ED6BC0A2A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452AE-D04E-4719-8E4C-5EB096CB1E6C}"/>
              </a:ext>
            </a:extLst>
          </p:cNvPr>
          <p:cNvSpPr>
            <a:spLocks noGrp="1"/>
          </p:cNvSpPr>
          <p:nvPr>
            <p:ph type="dt" sz="half" idx="10"/>
          </p:nvPr>
        </p:nvSpPr>
        <p:spPr/>
        <p:txBody>
          <a:bodyPr/>
          <a:lstStyle/>
          <a:p>
            <a:fld id="{13B34789-1CB6-4321-9AA7-C29356AA4031}" type="datetime1">
              <a:rPr lang="en-US" smtClean="0"/>
              <a:t>9/21/2020</a:t>
            </a:fld>
            <a:endParaRPr lang="en-US"/>
          </a:p>
        </p:txBody>
      </p:sp>
      <p:sp>
        <p:nvSpPr>
          <p:cNvPr id="5" name="Footer Placeholder 4">
            <a:extLst>
              <a:ext uri="{FF2B5EF4-FFF2-40B4-BE49-F238E27FC236}">
                <a16:creationId xmlns:a16="http://schemas.microsoft.com/office/drawing/2014/main" id="{5BC8A471-8A82-4BFA-9416-93049CFB6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0C0F2-0090-4269-A528-64F4FB76A13C}"/>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60813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4DB02-5C30-4445-B29A-3971705920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5944E0-CDB6-4CFD-82F1-D290C20EC5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64D60-29BA-441C-80F9-0563039F5CB3}"/>
              </a:ext>
            </a:extLst>
          </p:cNvPr>
          <p:cNvSpPr>
            <a:spLocks noGrp="1"/>
          </p:cNvSpPr>
          <p:nvPr>
            <p:ph type="dt" sz="half" idx="10"/>
          </p:nvPr>
        </p:nvSpPr>
        <p:spPr/>
        <p:txBody>
          <a:bodyPr/>
          <a:lstStyle/>
          <a:p>
            <a:fld id="{01AF63F7-D3AF-47EE-B326-872944B81950}" type="datetime1">
              <a:rPr lang="en-US" smtClean="0"/>
              <a:t>9/21/2020</a:t>
            </a:fld>
            <a:endParaRPr lang="en-US"/>
          </a:p>
        </p:txBody>
      </p:sp>
      <p:sp>
        <p:nvSpPr>
          <p:cNvPr id="5" name="Footer Placeholder 4">
            <a:extLst>
              <a:ext uri="{FF2B5EF4-FFF2-40B4-BE49-F238E27FC236}">
                <a16:creationId xmlns:a16="http://schemas.microsoft.com/office/drawing/2014/main" id="{325E8661-32B4-4DE5-8ED8-814838B03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85FFC-F604-40B6-BD68-151D619ED5A4}"/>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42063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DE51-BAD6-4C59-A115-5FB882816A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27303-6A84-4DA8-B7F1-E070F4462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8C55D-40AD-4821-B3DA-00E3514EF31C}"/>
              </a:ext>
            </a:extLst>
          </p:cNvPr>
          <p:cNvSpPr>
            <a:spLocks noGrp="1"/>
          </p:cNvSpPr>
          <p:nvPr>
            <p:ph type="dt" sz="half" idx="10"/>
          </p:nvPr>
        </p:nvSpPr>
        <p:spPr/>
        <p:txBody>
          <a:bodyPr/>
          <a:lstStyle/>
          <a:p>
            <a:fld id="{C0E2E756-EEEA-439F-8120-E8A235AE2C6D}" type="datetime1">
              <a:rPr lang="en-US" smtClean="0"/>
              <a:t>9/21/2020</a:t>
            </a:fld>
            <a:endParaRPr lang="en-US"/>
          </a:p>
        </p:txBody>
      </p:sp>
      <p:sp>
        <p:nvSpPr>
          <p:cNvPr id="5" name="Footer Placeholder 4">
            <a:extLst>
              <a:ext uri="{FF2B5EF4-FFF2-40B4-BE49-F238E27FC236}">
                <a16:creationId xmlns:a16="http://schemas.microsoft.com/office/drawing/2014/main" id="{A79A569F-13C3-4810-876C-13EF14D80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A86F3-1FA0-4C08-938D-32741082786E}"/>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71262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1B1F-50D9-42C5-8406-5E8932582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11CDA-B124-4135-B525-131C18075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9946A-106F-4D4F-9CB8-CA2D61999AF2}"/>
              </a:ext>
            </a:extLst>
          </p:cNvPr>
          <p:cNvSpPr>
            <a:spLocks noGrp="1"/>
          </p:cNvSpPr>
          <p:nvPr>
            <p:ph type="dt" sz="half" idx="10"/>
          </p:nvPr>
        </p:nvSpPr>
        <p:spPr/>
        <p:txBody>
          <a:bodyPr/>
          <a:lstStyle/>
          <a:p>
            <a:fld id="{8A90F74D-7989-45CE-9DF4-F5AB756A826A}" type="datetime1">
              <a:rPr lang="en-US" smtClean="0"/>
              <a:t>9/21/2020</a:t>
            </a:fld>
            <a:endParaRPr lang="en-US"/>
          </a:p>
        </p:txBody>
      </p:sp>
      <p:sp>
        <p:nvSpPr>
          <p:cNvPr id="5" name="Footer Placeholder 4">
            <a:extLst>
              <a:ext uri="{FF2B5EF4-FFF2-40B4-BE49-F238E27FC236}">
                <a16:creationId xmlns:a16="http://schemas.microsoft.com/office/drawing/2014/main" id="{D2AB27BA-ED7C-4EA8-917B-EDE574CB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15DB-BBE6-41E6-97F3-C95FA97520F5}"/>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400400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547A-D357-45F3-8519-FF3DB4F26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927F7-F431-4F6E-8016-075B2676DE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5E811-E0E3-42A5-A09C-E673E8DE0B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F2F03E-488F-410C-B99A-56F54A8A414C}"/>
              </a:ext>
            </a:extLst>
          </p:cNvPr>
          <p:cNvSpPr>
            <a:spLocks noGrp="1"/>
          </p:cNvSpPr>
          <p:nvPr>
            <p:ph type="dt" sz="half" idx="10"/>
          </p:nvPr>
        </p:nvSpPr>
        <p:spPr/>
        <p:txBody>
          <a:bodyPr/>
          <a:lstStyle/>
          <a:p>
            <a:fld id="{6FA950F7-8812-4A03-8234-E4A91A9B440E}" type="datetime1">
              <a:rPr lang="en-US" smtClean="0"/>
              <a:t>9/21/2020</a:t>
            </a:fld>
            <a:endParaRPr lang="en-US"/>
          </a:p>
        </p:txBody>
      </p:sp>
      <p:sp>
        <p:nvSpPr>
          <p:cNvPr id="6" name="Footer Placeholder 5">
            <a:extLst>
              <a:ext uri="{FF2B5EF4-FFF2-40B4-BE49-F238E27FC236}">
                <a16:creationId xmlns:a16="http://schemas.microsoft.com/office/drawing/2014/main" id="{CB944F75-3A30-4AA7-934E-13AFBE9D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D8236-7616-41BA-804D-7E904262E6CC}"/>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176726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826F-4289-4966-97E8-7C6ADA2FD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2C284B-E1C4-4F1D-91F0-DA2E77B64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1B7892-E0A5-4890-9F5C-34FE6519F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F75F3C-3080-42B6-833D-EDD6F44A6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BF9CF3-06F7-44D6-818A-C15E46E2EB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D21A7C-1566-49C1-B60B-6F9802CDC9D5}"/>
              </a:ext>
            </a:extLst>
          </p:cNvPr>
          <p:cNvSpPr>
            <a:spLocks noGrp="1"/>
          </p:cNvSpPr>
          <p:nvPr>
            <p:ph type="dt" sz="half" idx="10"/>
          </p:nvPr>
        </p:nvSpPr>
        <p:spPr/>
        <p:txBody>
          <a:bodyPr/>
          <a:lstStyle/>
          <a:p>
            <a:fld id="{D356091E-B391-48D5-8500-B719A1914516}" type="datetime1">
              <a:rPr lang="en-US" smtClean="0"/>
              <a:t>9/21/2020</a:t>
            </a:fld>
            <a:endParaRPr lang="en-US"/>
          </a:p>
        </p:txBody>
      </p:sp>
      <p:sp>
        <p:nvSpPr>
          <p:cNvPr id="8" name="Footer Placeholder 7">
            <a:extLst>
              <a:ext uri="{FF2B5EF4-FFF2-40B4-BE49-F238E27FC236}">
                <a16:creationId xmlns:a16="http://schemas.microsoft.com/office/drawing/2014/main" id="{73B383A3-BB94-4EE1-B503-6D9E267E19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EA7E2-6CB6-449E-B6C5-BCD33711919A}"/>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126672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8CCD-26FF-4CA2-832C-7A65DBCFD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BB38F-A40E-4258-A6EB-329A64CC4F17}"/>
              </a:ext>
            </a:extLst>
          </p:cNvPr>
          <p:cNvSpPr>
            <a:spLocks noGrp="1"/>
          </p:cNvSpPr>
          <p:nvPr>
            <p:ph type="dt" sz="half" idx="10"/>
          </p:nvPr>
        </p:nvSpPr>
        <p:spPr/>
        <p:txBody>
          <a:bodyPr/>
          <a:lstStyle/>
          <a:p>
            <a:fld id="{AF20CB1F-F72A-4C4B-BC5E-0AA767C8CAA6}" type="datetime1">
              <a:rPr lang="en-US" smtClean="0"/>
              <a:t>9/21/2020</a:t>
            </a:fld>
            <a:endParaRPr lang="en-US"/>
          </a:p>
        </p:txBody>
      </p:sp>
      <p:sp>
        <p:nvSpPr>
          <p:cNvPr id="4" name="Footer Placeholder 3">
            <a:extLst>
              <a:ext uri="{FF2B5EF4-FFF2-40B4-BE49-F238E27FC236}">
                <a16:creationId xmlns:a16="http://schemas.microsoft.com/office/drawing/2014/main" id="{362BF141-02C1-4219-B4F9-04AF4FA955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539A29-323B-48DC-9F05-F55B102D1077}"/>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57506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4CC7B-14B0-4874-B044-B6338B0357AE}"/>
              </a:ext>
            </a:extLst>
          </p:cNvPr>
          <p:cNvSpPr>
            <a:spLocks noGrp="1"/>
          </p:cNvSpPr>
          <p:nvPr>
            <p:ph type="dt" sz="half" idx="10"/>
          </p:nvPr>
        </p:nvSpPr>
        <p:spPr/>
        <p:txBody>
          <a:bodyPr/>
          <a:lstStyle/>
          <a:p>
            <a:fld id="{4A8864AC-8680-40BE-A8CE-A2AF1160B3EF}" type="datetime1">
              <a:rPr lang="en-US" smtClean="0"/>
              <a:t>9/21/2020</a:t>
            </a:fld>
            <a:endParaRPr lang="en-US"/>
          </a:p>
        </p:txBody>
      </p:sp>
      <p:sp>
        <p:nvSpPr>
          <p:cNvPr id="3" name="Footer Placeholder 2">
            <a:extLst>
              <a:ext uri="{FF2B5EF4-FFF2-40B4-BE49-F238E27FC236}">
                <a16:creationId xmlns:a16="http://schemas.microsoft.com/office/drawing/2014/main" id="{A18F4ADD-D31D-4F25-A5C1-C3B247A131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B9498F-CD86-4996-A8F6-30C30F3C02D6}"/>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710864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0B20-9644-4412-A05F-638CE1560B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29091F-1D6B-4D4F-A9C6-1A3060921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ECF1E8-BCD6-465E-9996-FDF984BC8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40B2FC-5717-4E25-B6A7-AD48523C36E9}"/>
              </a:ext>
            </a:extLst>
          </p:cNvPr>
          <p:cNvSpPr>
            <a:spLocks noGrp="1"/>
          </p:cNvSpPr>
          <p:nvPr>
            <p:ph type="dt" sz="half" idx="10"/>
          </p:nvPr>
        </p:nvSpPr>
        <p:spPr/>
        <p:txBody>
          <a:bodyPr/>
          <a:lstStyle/>
          <a:p>
            <a:fld id="{BF1E6ED7-7B58-4C70-A2CA-AD933FC8924E}" type="datetime1">
              <a:rPr lang="en-US" smtClean="0"/>
              <a:t>9/21/2020</a:t>
            </a:fld>
            <a:endParaRPr lang="en-US"/>
          </a:p>
        </p:txBody>
      </p:sp>
      <p:sp>
        <p:nvSpPr>
          <p:cNvPr id="6" name="Footer Placeholder 5">
            <a:extLst>
              <a:ext uri="{FF2B5EF4-FFF2-40B4-BE49-F238E27FC236}">
                <a16:creationId xmlns:a16="http://schemas.microsoft.com/office/drawing/2014/main" id="{2A8437EA-FDE2-4E18-84C0-78745AF91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0A581-6A4D-46FF-9E19-240D11784E7A}"/>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308793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67BA-83C6-4C67-861B-AC1C1FBDC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AE1150-F848-433B-A239-EA02CBFE5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E63344-A515-4657-9977-FE3E755A2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0C668-07A8-430D-99E7-E1C1A6A916B6}"/>
              </a:ext>
            </a:extLst>
          </p:cNvPr>
          <p:cNvSpPr>
            <a:spLocks noGrp="1"/>
          </p:cNvSpPr>
          <p:nvPr>
            <p:ph type="dt" sz="half" idx="10"/>
          </p:nvPr>
        </p:nvSpPr>
        <p:spPr/>
        <p:txBody>
          <a:bodyPr/>
          <a:lstStyle/>
          <a:p>
            <a:fld id="{2BDFE9E4-1684-4452-B41F-7CFF32CD8884}" type="datetime1">
              <a:rPr lang="en-US" smtClean="0"/>
              <a:t>9/21/2020</a:t>
            </a:fld>
            <a:endParaRPr lang="en-US"/>
          </a:p>
        </p:txBody>
      </p:sp>
      <p:sp>
        <p:nvSpPr>
          <p:cNvPr id="6" name="Footer Placeholder 5">
            <a:extLst>
              <a:ext uri="{FF2B5EF4-FFF2-40B4-BE49-F238E27FC236}">
                <a16:creationId xmlns:a16="http://schemas.microsoft.com/office/drawing/2014/main" id="{58F7BD6E-1831-40C5-BC4E-43C7A7EE2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76FD9-58DE-4290-A96E-FF8489000CE0}"/>
              </a:ext>
            </a:extLst>
          </p:cNvPr>
          <p:cNvSpPr>
            <a:spLocks noGrp="1"/>
          </p:cNvSpPr>
          <p:nvPr>
            <p:ph type="sldNum" sz="quarter" idx="12"/>
          </p:nvPr>
        </p:nvSpPr>
        <p:spPr/>
        <p:txBody>
          <a:bodyPr/>
          <a:lstStyle/>
          <a:p>
            <a:fld id="{F0E9E830-8965-4426-8964-9FFC624FCDF9}" type="slidenum">
              <a:rPr lang="en-US" smtClean="0"/>
              <a:t>‹#›</a:t>
            </a:fld>
            <a:endParaRPr lang="en-US"/>
          </a:p>
        </p:txBody>
      </p:sp>
    </p:spTree>
    <p:extLst>
      <p:ext uri="{BB962C8B-B14F-4D97-AF65-F5344CB8AC3E}">
        <p14:creationId xmlns:p14="http://schemas.microsoft.com/office/powerpoint/2010/main" val="336024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F52C3-EF3C-432C-8A10-58CC5F61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B64F2-5599-411C-8AEC-76731B3EC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1DD7-3130-4D9B-8850-4EBC642D2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7058B-C3AA-4E33-8C62-ADA883E1E295}" type="datetime1">
              <a:rPr lang="en-US" smtClean="0"/>
              <a:t>9/21/2020</a:t>
            </a:fld>
            <a:endParaRPr lang="en-US"/>
          </a:p>
        </p:txBody>
      </p:sp>
      <p:sp>
        <p:nvSpPr>
          <p:cNvPr id="5" name="Footer Placeholder 4">
            <a:extLst>
              <a:ext uri="{FF2B5EF4-FFF2-40B4-BE49-F238E27FC236}">
                <a16:creationId xmlns:a16="http://schemas.microsoft.com/office/drawing/2014/main" id="{DAFCC455-80EB-4561-AB8D-2ADF61146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49A67E-68B2-4161-8AB7-071777D1D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9E830-8965-4426-8964-9FFC624FCDF9}" type="slidenum">
              <a:rPr lang="en-US" smtClean="0"/>
              <a:t>‹#›</a:t>
            </a:fld>
            <a:endParaRPr lang="en-US"/>
          </a:p>
        </p:txBody>
      </p:sp>
    </p:spTree>
    <p:extLst>
      <p:ext uri="{BB962C8B-B14F-4D97-AF65-F5344CB8AC3E}">
        <p14:creationId xmlns:p14="http://schemas.microsoft.com/office/powerpoint/2010/main" val="358391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https://www.ringsport.com.au/blogs/ringsport-blog/24-punching-combinations-that-work"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71B8-C5FD-4148-BD9C-A76F8AF33EC0}"/>
              </a:ext>
            </a:extLst>
          </p:cNvPr>
          <p:cNvSpPr>
            <a:spLocks noGrp="1"/>
          </p:cNvSpPr>
          <p:nvPr>
            <p:ph type="ctrTitle"/>
          </p:nvPr>
        </p:nvSpPr>
        <p:spPr>
          <a:xfrm>
            <a:off x="161925" y="2135356"/>
            <a:ext cx="11246810" cy="1273646"/>
          </a:xfrm>
          <a:solidFill>
            <a:srgbClr val="92D050"/>
          </a:solidFill>
        </p:spPr>
        <p:txBody>
          <a:bodyPr/>
          <a:lstStyle/>
          <a:p>
            <a:r>
              <a:rPr lang="zh-CN" altLang="en-US" b="1" dirty="0"/>
              <a:t>散打词汇 </a:t>
            </a:r>
            <a:r>
              <a:rPr lang="en-US" b="1" dirty="0"/>
              <a:t>Sanda Vocabulary</a:t>
            </a:r>
          </a:p>
        </p:txBody>
      </p:sp>
      <p:sp>
        <p:nvSpPr>
          <p:cNvPr id="8" name="TextBox 7">
            <a:extLst>
              <a:ext uri="{FF2B5EF4-FFF2-40B4-BE49-F238E27FC236}">
                <a16:creationId xmlns:a16="http://schemas.microsoft.com/office/drawing/2014/main" id="{2B518636-C16A-46A9-B5D6-D2B5EDABC249}"/>
              </a:ext>
            </a:extLst>
          </p:cNvPr>
          <p:cNvSpPr txBox="1"/>
          <p:nvPr/>
        </p:nvSpPr>
        <p:spPr>
          <a:xfrm>
            <a:off x="7277100" y="353215"/>
            <a:ext cx="4131635" cy="1631216"/>
          </a:xfrm>
          <a:prstGeom prst="rect">
            <a:avLst/>
          </a:prstGeom>
          <a:noFill/>
        </p:spPr>
        <p:txBody>
          <a:bodyPr wrap="square" rtlCol="0">
            <a:spAutoFit/>
          </a:bodyPr>
          <a:lstStyle/>
          <a:p>
            <a:r>
              <a:rPr lang="zh-CN" altLang="en-US" sz="10000" dirty="0">
                <a:latin typeface="华文行楷" panose="02010800040101010101" pitchFamily="2" charset="-122"/>
                <a:ea typeface="华文行楷" panose="02010800040101010101" pitchFamily="2" charset="-122"/>
              </a:rPr>
              <a:t>散打 </a:t>
            </a:r>
            <a:r>
              <a:rPr lang="en-US" altLang="zh-CN" sz="10000" dirty="0">
                <a:latin typeface="Algerian" panose="04020705040A02060702" pitchFamily="82" charset="0"/>
                <a:ea typeface="华文行楷" panose="02010800040101010101" pitchFamily="2" charset="-122"/>
              </a:rPr>
              <a:t>B</a:t>
            </a:r>
            <a:endParaRPr lang="en-US" sz="10000" dirty="0">
              <a:latin typeface="Algerian" panose="04020705040A02060702" pitchFamily="82" charset="0"/>
              <a:ea typeface="华文行楷" panose="02010800040101010101" pitchFamily="2" charset="-122"/>
            </a:endParaRPr>
          </a:p>
        </p:txBody>
      </p:sp>
      <p:pic>
        <p:nvPicPr>
          <p:cNvPr id="10" name="Picture 9">
            <a:extLst>
              <a:ext uri="{FF2B5EF4-FFF2-40B4-BE49-F238E27FC236}">
                <a16:creationId xmlns:a16="http://schemas.microsoft.com/office/drawing/2014/main" id="{B3A27F20-CBC3-4501-9F20-F1E4908B0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916" y="3429000"/>
            <a:ext cx="2950819" cy="3076180"/>
          </a:xfrm>
          <a:prstGeom prst="rect">
            <a:avLst/>
          </a:prstGeom>
        </p:spPr>
      </p:pic>
      <p:pic>
        <p:nvPicPr>
          <p:cNvPr id="12" name="Picture 11">
            <a:extLst>
              <a:ext uri="{FF2B5EF4-FFF2-40B4-BE49-F238E27FC236}">
                <a16:creationId xmlns:a16="http://schemas.microsoft.com/office/drawing/2014/main" id="{131113FD-DC16-401B-B9E7-AC6353BE7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671" y="3409002"/>
            <a:ext cx="2950818" cy="3096178"/>
          </a:xfrm>
          <a:prstGeom prst="rect">
            <a:avLst/>
          </a:prstGeom>
        </p:spPr>
      </p:pic>
      <p:pic>
        <p:nvPicPr>
          <p:cNvPr id="14" name="Picture 13">
            <a:extLst>
              <a:ext uri="{FF2B5EF4-FFF2-40B4-BE49-F238E27FC236}">
                <a16:creationId xmlns:a16="http://schemas.microsoft.com/office/drawing/2014/main" id="{7782470B-A9C2-4DA8-8361-31EBA37848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9" y="3429000"/>
            <a:ext cx="3539836" cy="3076180"/>
          </a:xfrm>
          <a:prstGeom prst="rect">
            <a:avLst/>
          </a:prstGeom>
        </p:spPr>
      </p:pic>
      <p:sp>
        <p:nvSpPr>
          <p:cNvPr id="3" name="TextBox 4">
            <a:extLst>
              <a:ext uri="{FF2B5EF4-FFF2-40B4-BE49-F238E27FC236}">
                <a16:creationId xmlns:a16="http://schemas.microsoft.com/office/drawing/2014/main" id="{59FBFDE9-C419-4155-A53A-1A22AF867593}"/>
              </a:ext>
            </a:extLst>
          </p:cNvPr>
          <p:cNvSpPr txBox="1"/>
          <p:nvPr/>
        </p:nvSpPr>
        <p:spPr>
          <a:xfrm>
            <a:off x="161925" y="103021"/>
            <a:ext cx="6686550" cy="1954381"/>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English-Chinese Handbook for Martial Art Coaches</a:t>
            </a:r>
            <a:endParaRPr lang="en-US" sz="1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400050" marR="0" algn="just">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 </a:t>
            </a:r>
            <a:endParaRPr lang="en-US" sz="1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0" marR="0" algn="ctr">
              <a:spcBef>
                <a:spcPts val="600"/>
              </a:spcBef>
              <a:spcAft>
                <a:spcPts val="0"/>
              </a:spcAft>
            </a:pPr>
            <a:r>
              <a:rPr lang="zh-CN" altLang="en-US" sz="4500" dirty="0">
                <a:solidFill>
                  <a:schemeClr val="bg1"/>
                </a:solidFill>
                <a:effectLst/>
                <a:latin typeface="华文新魏" panose="02010800040101010101" pitchFamily="2" charset="-122"/>
                <a:ea typeface="华文新魏" panose="02010800040101010101" pitchFamily="2" charset="-122"/>
                <a:cs typeface="Calibri" panose="020F0502020204030204" pitchFamily="34" charset="0"/>
              </a:rPr>
              <a:t>武术教练中英文手册</a:t>
            </a:r>
            <a:endParaRPr lang="en-US" altLang="zh-CN" sz="4500" dirty="0">
              <a:solidFill>
                <a:schemeClr val="bg1"/>
              </a:solidFill>
              <a:latin typeface="华文新魏" panose="02010800040101010101" pitchFamily="2" charset="-122"/>
              <a:ea typeface="华文新魏" panose="02010800040101010101" pitchFamily="2" charset="-122"/>
              <a:cs typeface="Calibri" panose="020F0502020204030204" pitchFamily="34" charset="0"/>
            </a:endParaRPr>
          </a:p>
          <a:p>
            <a:pPr marL="0" marR="0">
              <a:spcBef>
                <a:spcPts val="600"/>
              </a:spcBef>
              <a:spcAft>
                <a:spcPts val="0"/>
              </a:spcAft>
            </a:pP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草案</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2019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年</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月</a:t>
            </a:r>
            <a:r>
              <a:rPr lang="en-US" altLang="zh-CN" sz="1500">
                <a:solidFill>
                  <a:schemeClr val="bg1"/>
                </a:solidFill>
                <a:latin typeface="华文新魏" panose="02010800040101010101" pitchFamily="2" charset="-122"/>
                <a:ea typeface="华文新魏" panose="02010800040101010101" pitchFamily="2" charset="-122"/>
                <a:cs typeface="Calibri" panose="020F0502020204030204" pitchFamily="34" charset="0"/>
              </a:rPr>
              <a:t>14</a:t>
            </a:r>
            <a:r>
              <a:rPr lang="zh-CN" altLang="en-US" sz="1500">
                <a:solidFill>
                  <a:schemeClr val="bg1"/>
                </a:solidFill>
                <a:latin typeface="华文新魏" panose="02010800040101010101" pitchFamily="2" charset="-122"/>
                <a:ea typeface="华文新魏" panose="02010800040101010101" pitchFamily="2" charset="-122"/>
                <a:cs typeface="Calibri" panose="020F0502020204030204" pitchFamily="34" charset="0"/>
              </a:rPr>
              <a:t>日 </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		   </a:t>
            </a:r>
            <a:r>
              <a:rPr lang="en-US" sz="2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PPT 7 B</a:t>
            </a:r>
            <a:endParaRPr lang="en-US" sz="2500" dirty="0">
              <a:solidFill>
                <a:schemeClr val="bg1"/>
              </a:solidFill>
              <a:latin typeface="华文新魏" panose="02010800040101010101" pitchFamily="2" charset="-122"/>
              <a:ea typeface="华文新魏" panose="02010800040101010101" pitchFamily="2" charset="-122"/>
            </a:endParaRPr>
          </a:p>
        </p:txBody>
      </p:sp>
      <p:pic>
        <p:nvPicPr>
          <p:cNvPr id="4" name="1">
            <a:hlinkClick r:id="" action="ppaction://media"/>
            <a:extLst>
              <a:ext uri="{FF2B5EF4-FFF2-40B4-BE49-F238E27FC236}">
                <a16:creationId xmlns:a16="http://schemas.microsoft.com/office/drawing/2014/main" id="{31678F93-A27C-4AC9-BE0C-32ACFF9C64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960" y="1080211"/>
            <a:ext cx="406400" cy="406400"/>
          </a:xfrm>
          <a:prstGeom prst="rect">
            <a:avLst/>
          </a:prstGeom>
        </p:spPr>
      </p:pic>
    </p:spTree>
    <p:extLst>
      <p:ext uri="{BB962C8B-B14F-4D97-AF65-F5344CB8AC3E}">
        <p14:creationId xmlns:p14="http://schemas.microsoft.com/office/powerpoint/2010/main" val="118363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27A357-4F8F-48C3-8BAE-66F25790188A}"/>
              </a:ext>
            </a:extLst>
          </p:cNvPr>
          <p:cNvSpPr>
            <a:spLocks noGrp="1"/>
          </p:cNvSpPr>
          <p:nvPr>
            <p:ph idx="1"/>
          </p:nvPr>
        </p:nvSpPr>
        <p:spPr>
          <a:xfrm>
            <a:off x="391632" y="1400322"/>
            <a:ext cx="11378610" cy="4755929"/>
          </a:xfrm>
        </p:spPr>
        <p:txBody>
          <a:bodyPr>
            <a:normAutofit fontScale="92500"/>
          </a:bodyPr>
          <a:lstStyle/>
          <a:p>
            <a:pPr marL="0" marR="0" lvl="0" indent="0">
              <a:lnSpc>
                <a:spcPct val="120000"/>
              </a:lnSpc>
              <a:spcBef>
                <a:spcPts val="600"/>
              </a:spcBef>
              <a:spcAft>
                <a:spcPts val="0"/>
              </a:spcAft>
              <a:buNone/>
            </a:pPr>
            <a:r>
              <a:rPr lang="en-US" sz="3000" dirty="0">
                <a:effectLst/>
                <a:latin typeface="宋体" panose="02010600030101010101" pitchFamily="2" charset="-122"/>
                <a:ea typeface="宋体" panose="02010600030101010101" pitchFamily="2" charset="-122"/>
                <a:cs typeface="Calibri" panose="020F0502020204030204" pitchFamily="34" charset="0"/>
              </a:rPr>
              <a:t>5. </a:t>
            </a:r>
            <a:r>
              <a:rPr lang="en-US" sz="3000" dirty="0" err="1">
                <a:effectLst/>
                <a:latin typeface="宋体" panose="02010600030101010101" pitchFamily="2" charset="-122"/>
                <a:ea typeface="宋体" panose="02010600030101010101" pitchFamily="2" charset="-122"/>
                <a:cs typeface="Calibri" panose="020F0502020204030204" pitchFamily="34" charset="0"/>
              </a:rPr>
              <a:t>要表演</a:t>
            </a:r>
            <a:r>
              <a:rPr lang="en-US" sz="3000" dirty="0" err="1">
                <a:effectLst/>
                <a:latin typeface="Calibri" panose="020F0502020204030204" pitchFamily="34" charset="0"/>
                <a:ea typeface="宋体" panose="02010600030101010101" pitchFamily="2" charset="-122"/>
                <a:cs typeface="Times New Roman" panose="02020603050405020304" pitchFamily="18" charset="0"/>
              </a:rPr>
              <a:t>O</a:t>
            </a:r>
            <a:r>
              <a:rPr lang="en-US" sz="3000" dirty="0">
                <a:effectLst/>
                <a:latin typeface="Calibri" panose="020F0502020204030204" pitchFamily="34" charset="0"/>
                <a:ea typeface="宋体" panose="02010600030101010101" pitchFamily="2" charset="-122"/>
                <a:cs typeface="Times New Roman" panose="02020603050405020304" pitchFamily="18" charset="0"/>
              </a:rPr>
              <a:t> </a:t>
            </a:r>
            <a:r>
              <a:rPr lang="en-US" sz="3000" dirty="0" err="1">
                <a:effectLst/>
                <a:latin typeface="Calibri" panose="020F0502020204030204" pitchFamily="34" charset="0"/>
                <a:ea typeface="宋体" panose="02010600030101010101" pitchFamily="2" charset="-122"/>
                <a:cs typeface="Times New Roman" panose="02020603050405020304" pitchFamily="18" charset="0"/>
              </a:rPr>
              <a:t>soto</a:t>
            </a:r>
            <a:r>
              <a:rPr lang="en-US" sz="3000" dirty="0">
                <a:effectLst/>
                <a:latin typeface="Calibri" panose="020F0502020204030204" pitchFamily="34" charset="0"/>
                <a:ea typeface="宋体" panose="02010600030101010101" pitchFamily="2" charset="-122"/>
                <a:cs typeface="Times New Roman" panose="02020603050405020304" pitchFamily="18" charset="0"/>
              </a:rPr>
              <a:t> </a:t>
            </a:r>
            <a:r>
              <a:rPr lang="en-US" sz="3000" dirty="0" err="1">
                <a:effectLst/>
                <a:latin typeface="Calibri" panose="020F0502020204030204" pitchFamily="34" charset="0"/>
                <a:ea typeface="宋体" panose="02010600030101010101" pitchFamily="2" charset="-122"/>
                <a:cs typeface="Times New Roman" panose="02020603050405020304" pitchFamily="18" charset="0"/>
              </a:rPr>
              <a:t>gari</a:t>
            </a:r>
            <a:r>
              <a:rPr lang="en-US" sz="3000" dirty="0" err="1">
                <a:effectLst/>
                <a:latin typeface="宋体" panose="02010600030101010101" pitchFamily="2" charset="-122"/>
                <a:ea typeface="宋体" panose="02010600030101010101" pitchFamily="2" charset="-122"/>
                <a:cs typeface="Calibri" panose="020F0502020204030204" pitchFamily="34" charset="0"/>
              </a:rPr>
              <a:t>，你的身体必须</a:t>
            </a:r>
            <a:r>
              <a:rPr lang="en-US" sz="3000" dirty="0">
                <a:effectLst/>
                <a:latin typeface="Calibri" panose="020F0502020204030204" pitchFamily="34" charset="0"/>
                <a:ea typeface="宋体" panose="02010600030101010101" pitchFamily="2" charset="-122"/>
                <a:cs typeface="Times New Roman" panose="02020603050405020304" pitchFamily="18" charset="0"/>
              </a:rPr>
              <a:t> _________ </a:t>
            </a:r>
            <a:r>
              <a:rPr lang="en-US" sz="3000" dirty="0" err="1">
                <a:effectLst/>
                <a:latin typeface="宋体" panose="02010600030101010101" pitchFamily="2" charset="-122"/>
                <a:ea typeface="宋体" panose="02010600030101010101" pitchFamily="2" charset="-122"/>
                <a:cs typeface="Calibri" panose="020F0502020204030204" pitchFamily="34" charset="0"/>
              </a:rPr>
              <a:t>他至少一个短的瞬间</a:t>
            </a:r>
            <a:r>
              <a:rPr lang="en-US" sz="3000" dirty="0">
                <a:effectLst/>
                <a:latin typeface="宋体" panose="02010600030101010101" pitchFamily="2" charset="-122"/>
                <a:ea typeface="宋体" panose="02010600030101010101" pitchFamily="2" charset="-122"/>
                <a:cs typeface="Calibri" panose="020F0502020204030204" pitchFamily="34" charset="0"/>
              </a:rPr>
              <a:t>。</a:t>
            </a:r>
          </a:p>
          <a:p>
            <a:pPr>
              <a:lnSpc>
                <a:spcPct val="120000"/>
              </a:lnSpc>
              <a:spcBef>
                <a:spcPts val="600"/>
              </a:spcBef>
            </a:pPr>
            <a:r>
              <a:rPr lang="en-US" sz="3000" dirty="0">
                <a:effectLst/>
                <a:latin typeface="Calibri" panose="020F0502020204030204" pitchFamily="34" charset="0"/>
                <a:ea typeface="宋体" panose="02010600030101010101" pitchFamily="2" charset="-122"/>
                <a:cs typeface="Times New Roman" panose="02020603050405020304" pitchFamily="18" charset="0"/>
              </a:rPr>
              <a:t>To perform O </a:t>
            </a:r>
            <a:r>
              <a:rPr lang="en-US" sz="3000" dirty="0" err="1">
                <a:effectLst/>
                <a:latin typeface="Calibri" panose="020F0502020204030204" pitchFamily="34" charset="0"/>
                <a:ea typeface="宋体" panose="02010600030101010101" pitchFamily="2" charset="-122"/>
                <a:cs typeface="Times New Roman" panose="02020603050405020304" pitchFamily="18" charset="0"/>
              </a:rPr>
              <a:t>soto</a:t>
            </a:r>
            <a:r>
              <a:rPr lang="en-US" sz="3000" dirty="0">
                <a:effectLst/>
                <a:latin typeface="Calibri" panose="020F0502020204030204" pitchFamily="34" charset="0"/>
                <a:ea typeface="宋体" panose="02010600030101010101" pitchFamily="2" charset="-122"/>
                <a:cs typeface="Times New Roman" panose="02020603050405020304" pitchFamily="18" charset="0"/>
              </a:rPr>
              <a:t> gari your body must be ____________ his for at least one short instant. </a:t>
            </a:r>
            <a:endParaRPr lang="en-US" sz="3000" dirty="0">
              <a:effectLst/>
              <a:latin typeface="Book Antiqua" panose="02040602050305030304" pitchFamily="18" charset="0"/>
              <a:ea typeface="宋体" panose="02010600030101010101" pitchFamily="2" charset="-122"/>
              <a:cs typeface="Times New Roman" panose="02020603050405020304" pitchFamily="18" charset="0"/>
            </a:endParaRPr>
          </a:p>
          <a:p>
            <a:pPr marL="0" indent="0">
              <a:lnSpc>
                <a:spcPct val="120000"/>
              </a:lnSpc>
              <a:buNone/>
            </a:pPr>
            <a:r>
              <a:rPr lang="en-US" altLang="zh-CN" sz="3000" dirty="0">
                <a:effectLst/>
                <a:latin typeface="Calibri" panose="020F0502020204030204" pitchFamily="34" charset="0"/>
                <a:ea typeface="宋体" panose="02010600030101010101" pitchFamily="2" charset="-122"/>
                <a:cs typeface="Calibri" panose="020F0502020204030204" pitchFamily="34" charset="0"/>
              </a:rPr>
              <a:t>6. </a:t>
            </a:r>
            <a:r>
              <a:rPr lang="zh-CN" sz="3000" dirty="0">
                <a:effectLst/>
                <a:latin typeface="Calibri" panose="020F0502020204030204" pitchFamily="34" charset="0"/>
                <a:ea typeface="宋体" panose="02010600030101010101" pitchFamily="2" charset="-122"/>
                <a:cs typeface="Calibri" panose="020F0502020204030204" pitchFamily="34" charset="0"/>
              </a:rPr>
              <a:t>要做柔道投掷称为</a:t>
            </a:r>
            <a:r>
              <a:rPr lang="en-US" sz="3000" dirty="0">
                <a:effectLst/>
                <a:latin typeface="Calibri" panose="020F0502020204030204" pitchFamily="34" charset="0"/>
                <a:ea typeface="宋体" panose="02010600030101010101" pitchFamily="2" charset="-122"/>
              </a:rPr>
              <a:t>“</a:t>
            </a:r>
            <a:r>
              <a:rPr lang="en-US" sz="3000" dirty="0" err="1">
                <a:effectLst/>
                <a:latin typeface="Calibri" panose="020F0502020204030204" pitchFamily="34" charset="0"/>
                <a:ea typeface="宋体" panose="02010600030101010101" pitchFamily="2" charset="-122"/>
              </a:rPr>
              <a:t>Uchi</a:t>
            </a:r>
            <a:r>
              <a:rPr lang="en-US" sz="3000" dirty="0">
                <a:effectLst/>
                <a:latin typeface="Calibri" panose="020F0502020204030204" pitchFamily="34" charset="0"/>
                <a:ea typeface="宋体" panose="02010600030101010101" pitchFamily="2" charset="-122"/>
              </a:rPr>
              <a:t> </a:t>
            </a:r>
            <a:r>
              <a:rPr lang="en-US" sz="3000" dirty="0" err="1">
                <a:effectLst/>
                <a:latin typeface="Calibri" panose="020F0502020204030204" pitchFamily="34" charset="0"/>
                <a:ea typeface="宋体" panose="02010600030101010101" pitchFamily="2" charset="-122"/>
              </a:rPr>
              <a:t>mata</a:t>
            </a:r>
            <a:r>
              <a:rPr lang="en-US" sz="3000" dirty="0">
                <a:effectLst/>
                <a:latin typeface="Calibri" panose="020F0502020204030204" pitchFamily="34" charset="0"/>
                <a:ea typeface="宋体" panose="02010600030101010101" pitchFamily="2" charset="-122"/>
              </a:rPr>
              <a:t>”</a:t>
            </a:r>
            <a:r>
              <a:rPr lang="zh-CN" sz="3000" dirty="0">
                <a:effectLst/>
                <a:latin typeface="Calibri" panose="020F0502020204030204" pitchFamily="34" charset="0"/>
                <a:ea typeface="宋体" panose="02010600030101010101" pitchFamily="2" charset="-122"/>
                <a:cs typeface="Calibri" panose="020F0502020204030204" pitchFamily="34" charset="0"/>
              </a:rPr>
              <a:t>，你必须让一条腿</a:t>
            </a:r>
            <a:r>
              <a:rPr lang="en-US" sz="3000" dirty="0">
                <a:effectLst/>
                <a:latin typeface="Calibri" panose="020F0502020204030204" pitchFamily="34" charset="0"/>
                <a:ea typeface="宋体" panose="02010600030101010101" pitchFamily="2" charset="-122"/>
              </a:rPr>
              <a:t>“__________” </a:t>
            </a:r>
            <a:r>
              <a:rPr lang="zh-CN" sz="3000" dirty="0">
                <a:effectLst/>
                <a:latin typeface="Calibri" panose="020F0502020204030204" pitchFamily="34" charset="0"/>
                <a:ea typeface="宋体" panose="02010600030101010101" pitchFamily="2" charset="-122"/>
                <a:cs typeface="Calibri" panose="020F0502020204030204" pitchFamily="34" charset="0"/>
              </a:rPr>
              <a:t>对手的两腿之间（把他拉紧，抬起并迅速转身）</a:t>
            </a:r>
            <a:endParaRPr lang="en-US" altLang="zh-CN" sz="3000" dirty="0">
              <a:effectLst/>
              <a:latin typeface="Calibri" panose="020F0502020204030204" pitchFamily="34" charset="0"/>
              <a:ea typeface="宋体" panose="02010600030101010101" pitchFamily="2" charset="-122"/>
              <a:cs typeface="Calibri" panose="020F0502020204030204" pitchFamily="34" charset="0"/>
            </a:endParaRPr>
          </a:p>
          <a:p>
            <a:pPr>
              <a:lnSpc>
                <a:spcPct val="120000"/>
              </a:lnSpc>
            </a:pPr>
            <a:r>
              <a:rPr lang="en-US" sz="3000" dirty="0">
                <a:effectLst/>
                <a:latin typeface="Calibri" panose="020F0502020204030204" pitchFamily="34" charset="0"/>
                <a:ea typeface="宋体" panose="02010600030101010101" pitchFamily="2" charset="-122"/>
              </a:rPr>
              <a:t>To perform the Judo throw </a:t>
            </a:r>
            <a:r>
              <a:rPr lang="en-US" sz="3000" dirty="0" err="1">
                <a:effectLst/>
                <a:latin typeface="Calibri" panose="020F0502020204030204" pitchFamily="34" charset="0"/>
                <a:ea typeface="宋体" panose="02010600030101010101" pitchFamily="2" charset="-122"/>
              </a:rPr>
              <a:t>Uchi</a:t>
            </a:r>
            <a:r>
              <a:rPr lang="en-US" sz="3000" dirty="0">
                <a:effectLst/>
                <a:latin typeface="Calibri" panose="020F0502020204030204" pitchFamily="34" charset="0"/>
                <a:ea typeface="宋体" panose="02010600030101010101" pitchFamily="2" charset="-122"/>
              </a:rPr>
              <a:t> </a:t>
            </a:r>
            <a:r>
              <a:rPr lang="en-US" sz="3000" dirty="0" err="1">
                <a:effectLst/>
                <a:latin typeface="Calibri" panose="020F0502020204030204" pitchFamily="34" charset="0"/>
                <a:ea typeface="宋体" panose="02010600030101010101" pitchFamily="2" charset="-122"/>
              </a:rPr>
              <a:t>mata</a:t>
            </a:r>
            <a:r>
              <a:rPr lang="en-US" sz="3000" dirty="0">
                <a:effectLst/>
                <a:latin typeface="Calibri" panose="020F0502020204030204" pitchFamily="34" charset="0"/>
                <a:ea typeface="宋体" panose="02010600030101010101" pitchFamily="2" charset="-122"/>
              </a:rPr>
              <a:t>, you must get one </a:t>
            </a:r>
          </a:p>
          <a:p>
            <a:pPr marL="0" indent="0">
              <a:lnSpc>
                <a:spcPct val="120000"/>
              </a:lnSpc>
              <a:buNone/>
            </a:pPr>
            <a:r>
              <a:rPr lang="en-US" sz="3000" dirty="0">
                <a:effectLst/>
                <a:latin typeface="Calibri" panose="020F0502020204030204" pitchFamily="34" charset="0"/>
                <a:ea typeface="宋体" panose="02010600030101010101" pitchFamily="2" charset="-122"/>
              </a:rPr>
              <a:t>leg ____________ your opponent’s legs (pull him tight, lift </a:t>
            </a:r>
          </a:p>
          <a:p>
            <a:pPr marL="0" indent="0">
              <a:lnSpc>
                <a:spcPct val="120000"/>
              </a:lnSpc>
              <a:buNone/>
            </a:pPr>
            <a:r>
              <a:rPr lang="en-US" sz="3000" dirty="0">
                <a:effectLst/>
                <a:latin typeface="Calibri" panose="020F0502020204030204" pitchFamily="34" charset="0"/>
                <a:ea typeface="宋体" panose="02010600030101010101" pitchFamily="2" charset="-122"/>
              </a:rPr>
              <a:t>and turn very quickly)</a:t>
            </a:r>
            <a:endParaRPr lang="en-US" sz="3000" dirty="0"/>
          </a:p>
        </p:txBody>
      </p:sp>
      <p:sp>
        <p:nvSpPr>
          <p:cNvPr id="4" name="Title 1">
            <a:extLst>
              <a:ext uri="{FF2B5EF4-FFF2-40B4-BE49-F238E27FC236}">
                <a16:creationId xmlns:a16="http://schemas.microsoft.com/office/drawing/2014/main" id="{BF2441F3-BB34-4060-B02A-649EEE62F8A3}"/>
              </a:ext>
            </a:extLst>
          </p:cNvPr>
          <p:cNvSpPr>
            <a:spLocks noGrp="1"/>
          </p:cNvSpPr>
          <p:nvPr>
            <p:ph type="title"/>
          </p:nvPr>
        </p:nvSpPr>
        <p:spPr>
          <a:xfrm>
            <a:off x="212651" y="163107"/>
            <a:ext cx="11727711" cy="1049006"/>
          </a:xfrm>
          <a:solidFill>
            <a:schemeClr val="tx1"/>
          </a:solidFill>
        </p:spPr>
        <p:txBody>
          <a:bodyPr>
            <a:normAutofit/>
          </a:bodyPr>
          <a:lstStyle/>
          <a:p>
            <a:pPr algn="ctr"/>
            <a:r>
              <a:rPr lang="zh-CN" alt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介词 </a:t>
            </a:r>
            <a:r>
              <a:rPr lang="en-US" alt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Prepositions - </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练习</a:t>
            </a:r>
            <a:r>
              <a:rPr lang="zh-CN" sz="4400" b="1" dirty="0">
                <a:solidFill>
                  <a:schemeClr val="bg1"/>
                </a:solidFill>
                <a:effectLst/>
                <a:latin typeface="Calibri" panose="020F0502020204030204" pitchFamily="34" charset="0"/>
                <a:ea typeface="宋体" panose="02010600030101010101" pitchFamily="2" charset="-122"/>
                <a:cs typeface="Calibri" panose="020F0502020204030204" pitchFamily="34" charset="0"/>
              </a:rPr>
              <a:t>题</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 </a:t>
            </a:r>
            <a:r>
              <a:rPr 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Practice Questions</a:t>
            </a:r>
            <a:endParaRPr lang="en-US" dirty="0">
              <a:solidFill>
                <a:schemeClr val="bg1"/>
              </a:solidFill>
            </a:endParaRPr>
          </a:p>
        </p:txBody>
      </p:sp>
      <p:pic>
        <p:nvPicPr>
          <p:cNvPr id="15363" name="图片 16">
            <a:extLst>
              <a:ext uri="{FF2B5EF4-FFF2-40B4-BE49-F238E27FC236}">
                <a16:creationId xmlns:a16="http://schemas.microsoft.com/office/drawing/2014/main" id="{BFFA1BD5-0610-45FB-B1E8-A2D6B5B3D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223" y="3859146"/>
            <a:ext cx="2760591" cy="285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9F3A85-1249-47A7-A9B9-28BABA6DF5C2}"/>
              </a:ext>
            </a:extLst>
          </p:cNvPr>
          <p:cNvSpPr txBox="1"/>
          <p:nvPr/>
        </p:nvSpPr>
        <p:spPr>
          <a:xfrm>
            <a:off x="499730" y="6283842"/>
            <a:ext cx="8580475" cy="369332"/>
          </a:xfrm>
          <a:prstGeom prst="rect">
            <a:avLst/>
          </a:prstGeom>
          <a:solidFill>
            <a:schemeClr val="tx1"/>
          </a:solidFill>
        </p:spPr>
        <p:txBody>
          <a:bodyPr wrap="square" rtlCol="0">
            <a:spAutoFit/>
          </a:bodyPr>
          <a:lstStyle/>
          <a:p>
            <a:r>
              <a:rPr lang="en-US" sz="1800" dirty="0">
                <a:effectLst/>
                <a:latin typeface="Calibri" panose="020F0502020204030204" pitchFamily="34" charset="0"/>
                <a:ea typeface="宋体" panose="02010600030101010101" pitchFamily="2" charset="-122"/>
                <a:cs typeface="Times New Roman" panose="02020603050405020304" pitchFamily="18" charset="0"/>
              </a:rPr>
              <a:t>Ans: 1. Under 2. Between 3. Around 4. Behind 5. Next to 6. Between</a:t>
            </a:r>
            <a:endParaRPr lang="en-US" sz="18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C2001387-8390-4A99-B162-FB1F520621F0}"/>
              </a:ext>
            </a:extLst>
          </p:cNvPr>
          <p:cNvSpPr>
            <a:spLocks noGrp="1"/>
          </p:cNvSpPr>
          <p:nvPr>
            <p:ph type="sldNum" sz="quarter" idx="12"/>
          </p:nvPr>
        </p:nvSpPr>
        <p:spPr/>
        <p:txBody>
          <a:bodyPr/>
          <a:lstStyle/>
          <a:p>
            <a:fld id="{F0E9E830-8965-4426-8964-9FFC624FCDF9}" type="slidenum">
              <a:rPr lang="en-US" smtClean="0"/>
              <a:t>10</a:t>
            </a:fld>
            <a:endParaRPr lang="en-US"/>
          </a:p>
        </p:txBody>
      </p:sp>
      <p:pic>
        <p:nvPicPr>
          <p:cNvPr id="6" name="10">
            <a:hlinkClick r:id="" action="ppaction://media"/>
            <a:extLst>
              <a:ext uri="{FF2B5EF4-FFF2-40B4-BE49-F238E27FC236}">
                <a16:creationId xmlns:a16="http://schemas.microsoft.com/office/drawing/2014/main" id="{636D1B2F-4087-4A30-81CB-DE5476365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3968" y="2129229"/>
            <a:ext cx="406400" cy="406400"/>
          </a:xfrm>
          <a:prstGeom prst="rect">
            <a:avLst/>
          </a:prstGeom>
        </p:spPr>
      </p:pic>
    </p:spTree>
    <p:extLst>
      <p:ext uri="{BB962C8B-B14F-4D97-AF65-F5344CB8AC3E}">
        <p14:creationId xmlns:p14="http://schemas.microsoft.com/office/powerpoint/2010/main" val="15573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F8FB-03A0-43C6-87FE-F7A4CCDFD2B8}"/>
              </a:ext>
            </a:extLst>
          </p:cNvPr>
          <p:cNvSpPr>
            <a:spLocks noGrp="1"/>
          </p:cNvSpPr>
          <p:nvPr>
            <p:ph type="title"/>
          </p:nvPr>
        </p:nvSpPr>
        <p:spPr>
          <a:solidFill>
            <a:schemeClr val="accent5">
              <a:lumMod val="50000"/>
            </a:schemeClr>
          </a:solidFill>
        </p:spPr>
        <p:txBody>
          <a:bodyPr>
            <a:noAutofit/>
          </a:bodyPr>
          <a:lstStyle/>
          <a:p>
            <a:pPr algn="ctr"/>
            <a:r>
              <a:rPr lang="zh-CN"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相对论 </a:t>
            </a:r>
            <a:r>
              <a:rPr lang="en-US"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Relativity (</a:t>
            </a:r>
            <a:r>
              <a:rPr lang="zh-CN"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比较级</a:t>
            </a:r>
            <a:r>
              <a:rPr lang="en-US"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a:t>
            </a:r>
            <a:r>
              <a:rPr lang="zh-CN"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最高级形容词</a:t>
            </a:r>
            <a:r>
              <a:rPr lang="en-US" altLang="zh-CN"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 </a:t>
            </a:r>
            <a:r>
              <a:rPr lang="en-US" sz="45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comparative/superlative adjectives)</a:t>
            </a:r>
            <a:endParaRPr lang="en-US" sz="4500" dirty="0">
              <a:solidFill>
                <a:schemeClr val="bg1"/>
              </a:solidFill>
            </a:endParaRPr>
          </a:p>
        </p:txBody>
      </p:sp>
      <p:sp>
        <p:nvSpPr>
          <p:cNvPr id="3" name="Content Placeholder 2">
            <a:extLst>
              <a:ext uri="{FF2B5EF4-FFF2-40B4-BE49-F238E27FC236}">
                <a16:creationId xmlns:a16="http://schemas.microsoft.com/office/drawing/2014/main" id="{BC8FC2C8-016D-49E2-87AC-F31DC4C924FB}"/>
              </a:ext>
            </a:extLst>
          </p:cNvPr>
          <p:cNvSpPr>
            <a:spLocks noGrp="1"/>
          </p:cNvSpPr>
          <p:nvPr>
            <p:ph idx="1"/>
          </p:nvPr>
        </p:nvSpPr>
        <p:spPr>
          <a:xfrm>
            <a:off x="510363" y="1825625"/>
            <a:ext cx="11398102" cy="4564542"/>
          </a:xfrm>
        </p:spPr>
        <p:txBody>
          <a:bodyPr>
            <a:normAutofit/>
          </a:bodyPr>
          <a:lstStyle/>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Fast – faster – fastest </a:t>
            </a:r>
            <a:r>
              <a:rPr lang="en-US" sz="3500" dirty="0">
                <a:effectLst/>
                <a:latin typeface="宋体" panose="02010600030101010101" pitchFamily="2" charset="-122"/>
                <a:ea typeface="宋体" panose="02010600030101010101" pitchFamily="2" charset="-122"/>
                <a:cs typeface="Calibri" panose="020F0502020204030204" pitchFamily="34" charset="0"/>
              </a:rPr>
              <a:t>快</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更快</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最快</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Slow – slower – slowest </a:t>
            </a:r>
            <a:r>
              <a:rPr lang="en-US" sz="3500" dirty="0">
                <a:effectLst/>
                <a:latin typeface="宋体" panose="02010600030101010101" pitchFamily="2" charset="-122"/>
                <a:ea typeface="宋体" panose="02010600030101010101" pitchFamily="2" charset="-122"/>
                <a:cs typeface="Calibri" panose="020F0502020204030204" pitchFamily="34" charset="0"/>
              </a:rPr>
              <a:t>慢</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更慢</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最慢</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Strong – stronger – strongest </a:t>
            </a:r>
            <a:r>
              <a:rPr lang="en-US" sz="3500" dirty="0" err="1">
                <a:effectLst/>
                <a:latin typeface="宋体" panose="02010600030101010101" pitchFamily="2" charset="-122"/>
                <a:ea typeface="宋体" panose="02010600030101010101" pitchFamily="2" charset="-122"/>
                <a:cs typeface="Calibri" panose="020F0502020204030204" pitchFamily="34" charset="0"/>
              </a:rPr>
              <a:t>强壮</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更强壮</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最强</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Beautiful -  more beautiful – most beautiful </a:t>
            </a:r>
            <a:r>
              <a:rPr lang="en-US" sz="3500" dirty="0" err="1">
                <a:effectLst/>
                <a:latin typeface="宋体" panose="02010600030101010101" pitchFamily="2" charset="-122"/>
                <a:ea typeface="宋体" panose="02010600030101010101" pitchFamily="2" charset="-122"/>
                <a:cs typeface="Calibri" panose="020F0502020204030204" pitchFamily="34" charset="0"/>
              </a:rPr>
              <a:t>美丽</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更美丽</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最美丽</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Good – better – best </a:t>
            </a:r>
            <a:r>
              <a:rPr lang="en-US" sz="3500" dirty="0">
                <a:effectLst/>
                <a:latin typeface="宋体" panose="02010600030101010101" pitchFamily="2" charset="-122"/>
                <a:ea typeface="宋体" panose="02010600030101010101" pitchFamily="2" charset="-122"/>
                <a:cs typeface="Calibri" panose="020F0502020204030204" pitchFamily="34" charset="0"/>
              </a:rPr>
              <a:t>好</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更好</a:t>
            </a:r>
            <a:r>
              <a:rPr lang="en-US" sz="3500" dirty="0">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最好的</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500" dirty="0">
                <a:effectLst/>
                <a:latin typeface="Calibri" panose="020F0502020204030204" pitchFamily="34" charset="0"/>
                <a:ea typeface="宋体" panose="02010600030101010101" pitchFamily="2" charset="-122"/>
                <a:cs typeface="Times New Roman" panose="02020603050405020304" pitchFamily="18" charset="0"/>
              </a:rPr>
              <a:t>Flexible – more flexible – the most flexible </a:t>
            </a:r>
            <a:r>
              <a:rPr lang="en-US" sz="3500" dirty="0" err="1">
                <a:effectLst/>
                <a:latin typeface="宋体" panose="02010600030101010101" pitchFamily="2" charset="-122"/>
                <a:ea typeface="宋体" panose="02010600030101010101" pitchFamily="2" charset="-122"/>
                <a:cs typeface="Calibri" panose="020F0502020204030204" pitchFamily="34" charset="0"/>
              </a:rPr>
              <a:t>灵活</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更灵活</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Calibri" panose="020F0502020204030204" pitchFamily="34" charset="0"/>
              </a:rPr>
              <a:t>最灵活</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8191C4F0-7F0A-414D-B95E-52FCE5E7B376}"/>
              </a:ext>
            </a:extLst>
          </p:cNvPr>
          <p:cNvSpPr>
            <a:spLocks noGrp="1"/>
          </p:cNvSpPr>
          <p:nvPr>
            <p:ph type="sldNum" sz="quarter" idx="12"/>
          </p:nvPr>
        </p:nvSpPr>
        <p:spPr/>
        <p:txBody>
          <a:bodyPr/>
          <a:lstStyle/>
          <a:p>
            <a:fld id="{F0E9E830-8965-4426-8964-9FFC624FCDF9}" type="slidenum">
              <a:rPr lang="en-US" smtClean="0"/>
              <a:t>11</a:t>
            </a:fld>
            <a:endParaRPr lang="en-US"/>
          </a:p>
        </p:txBody>
      </p:sp>
      <p:pic>
        <p:nvPicPr>
          <p:cNvPr id="5" name="11">
            <a:hlinkClick r:id="" action="ppaction://media"/>
            <a:extLst>
              <a:ext uri="{FF2B5EF4-FFF2-40B4-BE49-F238E27FC236}">
                <a16:creationId xmlns:a16="http://schemas.microsoft.com/office/drawing/2014/main" id="{7E201158-0C45-40F0-85D3-0E2B32E6E8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50500" y="5679282"/>
            <a:ext cx="406400" cy="406400"/>
          </a:xfrm>
          <a:prstGeom prst="rect">
            <a:avLst/>
          </a:prstGeom>
        </p:spPr>
      </p:pic>
    </p:spTree>
    <p:extLst>
      <p:ext uri="{BB962C8B-B14F-4D97-AF65-F5344CB8AC3E}">
        <p14:creationId xmlns:p14="http://schemas.microsoft.com/office/powerpoint/2010/main" val="24441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8800-8735-43FB-9214-9ABA379E2309}"/>
              </a:ext>
            </a:extLst>
          </p:cNvPr>
          <p:cNvSpPr>
            <a:spLocks noGrp="1"/>
          </p:cNvSpPr>
          <p:nvPr>
            <p:ph type="title"/>
          </p:nvPr>
        </p:nvSpPr>
        <p:spPr>
          <a:solidFill>
            <a:schemeClr val="tx1"/>
          </a:solidFill>
        </p:spPr>
        <p:txBody>
          <a:bodyPr/>
          <a:lstStyle/>
          <a:p>
            <a:r>
              <a:rPr lang="zh-CN" altLang="en-US" b="1" dirty="0">
                <a:solidFill>
                  <a:schemeClr val="bg1"/>
                </a:solidFill>
              </a:rPr>
              <a:t>在武馆里 </a:t>
            </a:r>
            <a:r>
              <a:rPr lang="en-US" altLang="zh-CN" b="1" dirty="0">
                <a:solidFill>
                  <a:schemeClr val="bg1"/>
                </a:solidFill>
              </a:rPr>
              <a:t>In the training hall</a:t>
            </a:r>
            <a:endParaRPr lang="en-US" b="1" dirty="0">
              <a:solidFill>
                <a:schemeClr val="bg1"/>
              </a:solidFill>
            </a:endParaRPr>
          </a:p>
        </p:txBody>
      </p:sp>
      <p:sp>
        <p:nvSpPr>
          <p:cNvPr id="3" name="Content Placeholder 2">
            <a:extLst>
              <a:ext uri="{FF2B5EF4-FFF2-40B4-BE49-F238E27FC236}">
                <a16:creationId xmlns:a16="http://schemas.microsoft.com/office/drawing/2014/main" id="{AFBC8BA1-CF52-4058-B240-CB0E26E54EFE}"/>
              </a:ext>
            </a:extLst>
          </p:cNvPr>
          <p:cNvSpPr>
            <a:spLocks noGrp="1"/>
          </p:cNvSpPr>
          <p:nvPr>
            <p:ph idx="1"/>
          </p:nvPr>
        </p:nvSpPr>
        <p:spPr>
          <a:xfrm>
            <a:off x="838200" y="1825625"/>
            <a:ext cx="10515600" cy="3898900"/>
          </a:xfrm>
        </p:spPr>
        <p:txBody>
          <a:bodyPr>
            <a:normAutofit fontScale="92500" lnSpcReduction="10000"/>
          </a:bodyPr>
          <a:lstStyle/>
          <a:p>
            <a:pPr marL="0" indent="0">
              <a:buNone/>
            </a:pPr>
            <a:r>
              <a:rPr lang="zh-CN" altLang="en-US" sz="4500" dirty="0">
                <a:effectLst/>
                <a:latin typeface="宋体" panose="02010600030101010101" pitchFamily="2" charset="-122"/>
                <a:ea typeface="宋体" panose="02010600030101010101" pitchFamily="2" charset="-122"/>
                <a:cs typeface="Calibri" panose="020F0502020204030204" pitchFamily="34" charset="0"/>
              </a:rPr>
              <a:t>教练 </a:t>
            </a:r>
            <a:r>
              <a:rPr lang="en-US" altLang="zh-CN" sz="4300" dirty="0">
                <a:latin typeface="Calibri" panose="020F0502020204030204" pitchFamily="34" charset="0"/>
                <a:ea typeface="宋体" panose="02010600030101010101" pitchFamily="2" charset="-122"/>
                <a:cs typeface="Times New Roman" panose="02020603050405020304" pitchFamily="18" charset="0"/>
              </a:rPr>
              <a:t>Coach</a:t>
            </a:r>
            <a:endParaRPr lang="en-US" sz="4300" dirty="0">
              <a:latin typeface="Calibri" panose="020F0502020204030204" pitchFamily="34" charset="0"/>
              <a:ea typeface="宋体" panose="02010600030101010101" pitchFamily="2" charset="-122"/>
              <a:cs typeface="Times New Roman" panose="02020603050405020304" pitchFamily="18" charset="0"/>
            </a:endParaRPr>
          </a:p>
          <a:p>
            <a:pPr marL="0" indent="0">
              <a:buNone/>
            </a:pPr>
            <a:r>
              <a:rPr lang="zh-CN" altLang="en-US" sz="4300" dirty="0">
                <a:latin typeface="Calibri" panose="020F0502020204030204" pitchFamily="34" charset="0"/>
                <a:ea typeface="宋体" panose="02010600030101010101" pitchFamily="2" charset="-122"/>
                <a:cs typeface="Times New Roman" panose="02020603050405020304" pitchFamily="18" charset="0"/>
              </a:rPr>
              <a:t>练习对打</a:t>
            </a:r>
            <a:r>
              <a:rPr lang="en-US" altLang="zh-CN" sz="4300" dirty="0">
                <a:latin typeface="Calibri" panose="020F0502020204030204" pitchFamily="34" charset="0"/>
                <a:ea typeface="宋体" panose="02010600030101010101" pitchFamily="2" charset="-122"/>
                <a:cs typeface="Times New Roman" panose="02020603050405020304" pitchFamily="18" charset="0"/>
              </a:rPr>
              <a:t> </a:t>
            </a:r>
            <a:r>
              <a:rPr lang="en-US" sz="4300" dirty="0">
                <a:latin typeface="Calibri" panose="020F0502020204030204" pitchFamily="34" charset="0"/>
                <a:ea typeface="宋体" panose="02010600030101010101" pitchFamily="2" charset="-122"/>
                <a:cs typeface="Times New Roman" panose="02020603050405020304" pitchFamily="18" charset="0"/>
              </a:rPr>
              <a:t>Sparring</a:t>
            </a:r>
          </a:p>
          <a:p>
            <a:pPr marL="0" indent="0">
              <a:buNone/>
            </a:pPr>
            <a:r>
              <a:rPr lang="en-US" sz="4500" dirty="0" err="1">
                <a:effectLst/>
                <a:latin typeface="宋体" panose="02010600030101010101" pitchFamily="2" charset="-122"/>
                <a:ea typeface="宋体" panose="02010600030101010101" pitchFamily="2" charset="-122"/>
                <a:cs typeface="Calibri" panose="020F0502020204030204" pitchFamily="34" charset="0"/>
              </a:rPr>
              <a:t>陪练</a:t>
            </a:r>
            <a:r>
              <a:rPr lang="en-US" sz="4500" dirty="0">
                <a:effectLst/>
                <a:latin typeface="Calibri" panose="020F0502020204030204" pitchFamily="34" charset="0"/>
                <a:ea typeface="宋体" panose="02010600030101010101" pitchFamily="2" charset="-122"/>
                <a:cs typeface="Times New Roman" panose="02020603050405020304" pitchFamily="18" charset="0"/>
              </a:rPr>
              <a:t> </a:t>
            </a:r>
            <a:r>
              <a:rPr lang="en-US" sz="4300" dirty="0">
                <a:latin typeface="Calibri" panose="020F0502020204030204" pitchFamily="34" charset="0"/>
                <a:ea typeface="宋体" panose="02010600030101010101" pitchFamily="2" charset="-122"/>
                <a:cs typeface="Times New Roman" panose="02020603050405020304" pitchFamily="18" charset="0"/>
              </a:rPr>
              <a:t>S</a:t>
            </a:r>
            <a:r>
              <a:rPr lang="en-US" sz="4300" dirty="0">
                <a:effectLst/>
                <a:latin typeface="Calibri" panose="020F0502020204030204" pitchFamily="34" charset="0"/>
                <a:ea typeface="宋体" panose="02010600030101010101" pitchFamily="2" charset="-122"/>
                <a:cs typeface="Times New Roman" panose="02020603050405020304" pitchFamily="18" charset="0"/>
              </a:rPr>
              <a:t>parring partner; training opponent</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a:p>
            <a:pPr marL="0" indent="0">
              <a:buNone/>
            </a:pPr>
            <a:r>
              <a:rPr lang="zh-CN" altLang="en-US" sz="4300" dirty="0">
                <a:latin typeface="Calibri" panose="020F0502020204030204" pitchFamily="34" charset="0"/>
                <a:ea typeface="宋体" panose="02010600030101010101" pitchFamily="2" charset="-122"/>
                <a:cs typeface="Times New Roman" panose="02020603050405020304" pitchFamily="18" charset="0"/>
              </a:rPr>
              <a:t>轻接 </a:t>
            </a:r>
            <a:r>
              <a:rPr lang="en-US" altLang="zh-CN" sz="4300" dirty="0">
                <a:latin typeface="Calibri" panose="020F0502020204030204" pitchFamily="34" charset="0"/>
                <a:ea typeface="宋体" panose="02010600030101010101" pitchFamily="2" charset="-122"/>
                <a:cs typeface="Times New Roman" panose="02020603050405020304" pitchFamily="18" charset="0"/>
              </a:rPr>
              <a:t>Light contact</a:t>
            </a:r>
          </a:p>
          <a:p>
            <a:pPr marL="0" indent="0">
              <a:buNone/>
            </a:pPr>
            <a:r>
              <a:rPr lang="zh-CN" altLang="en-US" sz="4300" dirty="0">
                <a:latin typeface="Calibri" panose="020F0502020204030204" pitchFamily="34" charset="0"/>
                <a:ea typeface="宋体" panose="02010600030101010101" pitchFamily="2" charset="-122"/>
                <a:cs typeface="Times New Roman" panose="02020603050405020304" pitchFamily="18" charset="0"/>
              </a:rPr>
              <a:t>全功率</a:t>
            </a:r>
            <a:r>
              <a:rPr lang="en-US" altLang="zh-CN" sz="4300" dirty="0">
                <a:latin typeface="Calibri" panose="020F0502020204030204" pitchFamily="34" charset="0"/>
                <a:ea typeface="宋体" panose="02010600030101010101" pitchFamily="2" charset="-122"/>
                <a:cs typeface="Times New Roman" panose="02020603050405020304" pitchFamily="18" charset="0"/>
              </a:rPr>
              <a:t> Full power</a:t>
            </a:r>
          </a:p>
          <a:p>
            <a:pPr marL="0" indent="0">
              <a:buNone/>
            </a:pPr>
            <a:r>
              <a:rPr lang="zh-CN" altLang="en-US" sz="4300" dirty="0">
                <a:latin typeface="Calibri" panose="020F0502020204030204" pitchFamily="34" charset="0"/>
                <a:ea typeface="宋体" panose="02010600030101010101" pitchFamily="2" charset="-122"/>
                <a:cs typeface="Times New Roman" panose="02020603050405020304" pitchFamily="18" charset="0"/>
              </a:rPr>
              <a:t>更衣室</a:t>
            </a:r>
            <a:r>
              <a:rPr lang="en-US" altLang="zh-CN" sz="4300" dirty="0">
                <a:latin typeface="Calibri" panose="020F0502020204030204" pitchFamily="34" charset="0"/>
                <a:ea typeface="宋体" panose="02010600030101010101" pitchFamily="2" charset="-122"/>
                <a:cs typeface="Times New Roman" panose="02020603050405020304" pitchFamily="18" charset="0"/>
              </a:rPr>
              <a:t> Locker room</a:t>
            </a:r>
            <a:endParaRPr lang="en-US" sz="43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E97C34FD-3ABA-463E-AA13-7679A7DD8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758" y="3680222"/>
            <a:ext cx="4117467" cy="2736453"/>
          </a:xfrm>
          <a:prstGeom prst="rect">
            <a:avLst/>
          </a:prstGeom>
        </p:spPr>
      </p:pic>
      <p:sp>
        <p:nvSpPr>
          <p:cNvPr id="4" name="Slide Number Placeholder 3">
            <a:extLst>
              <a:ext uri="{FF2B5EF4-FFF2-40B4-BE49-F238E27FC236}">
                <a16:creationId xmlns:a16="http://schemas.microsoft.com/office/drawing/2014/main" id="{773E928E-CB9A-4714-961A-218D1B8A657D}"/>
              </a:ext>
            </a:extLst>
          </p:cNvPr>
          <p:cNvSpPr>
            <a:spLocks noGrp="1"/>
          </p:cNvSpPr>
          <p:nvPr>
            <p:ph type="sldNum" sz="quarter" idx="12"/>
          </p:nvPr>
        </p:nvSpPr>
        <p:spPr/>
        <p:txBody>
          <a:bodyPr/>
          <a:lstStyle/>
          <a:p>
            <a:fld id="{F0E9E830-8965-4426-8964-9FFC624FCDF9}" type="slidenum">
              <a:rPr lang="en-US" smtClean="0"/>
              <a:t>12</a:t>
            </a:fld>
            <a:endParaRPr lang="en-US"/>
          </a:p>
        </p:txBody>
      </p:sp>
      <p:pic>
        <p:nvPicPr>
          <p:cNvPr id="5" name="12">
            <a:hlinkClick r:id="" action="ppaction://media"/>
            <a:extLst>
              <a:ext uri="{FF2B5EF4-FFF2-40B4-BE49-F238E27FC236}">
                <a16:creationId xmlns:a16="http://schemas.microsoft.com/office/drawing/2014/main" id="{57C8FD59-1828-4813-A7E2-A97E6D4E7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5325" y="1306513"/>
            <a:ext cx="406400" cy="406400"/>
          </a:xfrm>
          <a:prstGeom prst="rect">
            <a:avLst/>
          </a:prstGeom>
        </p:spPr>
      </p:pic>
    </p:spTree>
    <p:extLst>
      <p:ext uri="{BB962C8B-B14F-4D97-AF65-F5344CB8AC3E}">
        <p14:creationId xmlns:p14="http://schemas.microsoft.com/office/powerpoint/2010/main" val="21777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F569-EB7D-4D39-9568-C966699E9F03}"/>
              </a:ext>
            </a:extLst>
          </p:cNvPr>
          <p:cNvSpPr>
            <a:spLocks noGrp="1"/>
          </p:cNvSpPr>
          <p:nvPr>
            <p:ph type="title"/>
          </p:nvPr>
        </p:nvSpPr>
        <p:spPr>
          <a:solidFill>
            <a:schemeClr val="tx1"/>
          </a:solidFill>
        </p:spPr>
        <p:txBody>
          <a:bodyPr>
            <a:normAutofit/>
          </a:bodyPr>
          <a:lstStyle/>
          <a:p>
            <a:pPr algn="ctr"/>
            <a:r>
              <a:rPr lang="zh-CN" altLang="en-US" sz="5500" b="1" dirty="0">
                <a:solidFill>
                  <a:schemeClr val="bg1"/>
                </a:solidFill>
              </a:rPr>
              <a:t>训练器材 </a:t>
            </a:r>
            <a:r>
              <a:rPr lang="en-US" sz="5500" b="1" dirty="0">
                <a:solidFill>
                  <a:schemeClr val="bg1"/>
                </a:solidFill>
              </a:rPr>
              <a:t>Training Equipment</a:t>
            </a:r>
          </a:p>
        </p:txBody>
      </p:sp>
      <p:sp>
        <p:nvSpPr>
          <p:cNvPr id="3" name="Content Placeholder 2">
            <a:extLst>
              <a:ext uri="{FF2B5EF4-FFF2-40B4-BE49-F238E27FC236}">
                <a16:creationId xmlns:a16="http://schemas.microsoft.com/office/drawing/2014/main" id="{4C4293CC-02CA-44FF-8ACC-6B647CE804FF}"/>
              </a:ext>
            </a:extLst>
          </p:cNvPr>
          <p:cNvSpPr>
            <a:spLocks noGrp="1"/>
          </p:cNvSpPr>
          <p:nvPr>
            <p:ph idx="1"/>
          </p:nvPr>
        </p:nvSpPr>
        <p:spPr>
          <a:xfrm>
            <a:off x="838200" y="1825625"/>
            <a:ext cx="4552950" cy="3620145"/>
          </a:xfrm>
        </p:spPr>
        <p:txBody>
          <a:bodyPr/>
          <a:lstStyle/>
          <a:p>
            <a:r>
              <a:rPr lang="zh-CN" altLang="en-US" sz="3500" dirty="0"/>
              <a:t>沙包</a:t>
            </a:r>
            <a:r>
              <a:rPr lang="en-US" altLang="zh-CN" sz="3500" dirty="0"/>
              <a:t> </a:t>
            </a:r>
            <a:r>
              <a:rPr lang="en-US" sz="3500" dirty="0"/>
              <a:t>Heavy bag </a:t>
            </a:r>
          </a:p>
          <a:p>
            <a:r>
              <a:rPr lang="zh-CN" altLang="en-US" sz="3500" dirty="0"/>
              <a:t>小沙包  </a:t>
            </a:r>
            <a:r>
              <a:rPr lang="en-US" sz="3500" dirty="0"/>
              <a:t>Light bag</a:t>
            </a:r>
          </a:p>
          <a:p>
            <a:pPr marL="0" indent="0">
              <a:buNone/>
            </a:pPr>
            <a:endParaRPr lang="en-US" altLang="zh-CN" sz="3500" dirty="0"/>
          </a:p>
          <a:p>
            <a:r>
              <a:rPr lang="zh-CN" altLang="en-US" sz="3500" dirty="0"/>
              <a:t>速度袋  </a:t>
            </a:r>
            <a:r>
              <a:rPr lang="en-US" sz="3500" dirty="0"/>
              <a:t>Speed bag*</a:t>
            </a:r>
          </a:p>
          <a:p>
            <a:pPr marL="0" indent="0">
              <a:buNone/>
            </a:pPr>
            <a:endParaRPr lang="en-US" sz="3500" dirty="0"/>
          </a:p>
          <a:p>
            <a:r>
              <a:rPr lang="en-US" sz="3500" dirty="0"/>
              <a:t>Focus pad</a:t>
            </a:r>
          </a:p>
          <a:p>
            <a:endParaRPr lang="en-US" dirty="0"/>
          </a:p>
        </p:txBody>
      </p:sp>
      <p:pic>
        <p:nvPicPr>
          <p:cNvPr id="5" name="Picture 4">
            <a:extLst>
              <a:ext uri="{FF2B5EF4-FFF2-40B4-BE49-F238E27FC236}">
                <a16:creationId xmlns:a16="http://schemas.microsoft.com/office/drawing/2014/main" id="{B8A6E85B-0356-4EC8-9281-89F535724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74" y="4239916"/>
            <a:ext cx="1704976" cy="1704976"/>
          </a:xfrm>
          <a:prstGeom prst="rect">
            <a:avLst/>
          </a:prstGeom>
        </p:spPr>
      </p:pic>
      <p:sp>
        <p:nvSpPr>
          <p:cNvPr id="6" name="TextBox 5">
            <a:extLst>
              <a:ext uri="{FF2B5EF4-FFF2-40B4-BE49-F238E27FC236}">
                <a16:creationId xmlns:a16="http://schemas.microsoft.com/office/drawing/2014/main" id="{A96D860F-4FB6-469F-B6DC-DBBF28AF63E7}"/>
              </a:ext>
            </a:extLst>
          </p:cNvPr>
          <p:cNvSpPr txBox="1"/>
          <p:nvPr/>
        </p:nvSpPr>
        <p:spPr>
          <a:xfrm>
            <a:off x="5247635" y="5576374"/>
            <a:ext cx="4333875" cy="430887"/>
          </a:xfrm>
          <a:prstGeom prst="rect">
            <a:avLst/>
          </a:prstGeom>
          <a:noFill/>
        </p:spPr>
        <p:txBody>
          <a:bodyPr wrap="square" rtlCol="0">
            <a:spAutoFit/>
          </a:bodyPr>
          <a:lstStyle/>
          <a:p>
            <a:r>
              <a:rPr lang="en-US" sz="1100" dirty="0"/>
              <a:t>https://www.alibaba.com/product-detail/Custom-Made-Focus-Mitt-Kick-Boxing_50038921289.html</a:t>
            </a:r>
          </a:p>
        </p:txBody>
      </p:sp>
      <p:pic>
        <p:nvPicPr>
          <p:cNvPr id="8" name="Picture 7">
            <a:extLst>
              <a:ext uri="{FF2B5EF4-FFF2-40B4-BE49-F238E27FC236}">
                <a16:creationId xmlns:a16="http://schemas.microsoft.com/office/drawing/2014/main" id="{F88C713F-56E7-409F-89CD-C36F6CCE6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150" y="1693865"/>
            <a:ext cx="2379150" cy="2093911"/>
          </a:xfrm>
          <a:prstGeom prst="rect">
            <a:avLst/>
          </a:prstGeom>
        </p:spPr>
      </p:pic>
      <p:pic>
        <p:nvPicPr>
          <p:cNvPr id="10" name="Picture 9">
            <a:extLst>
              <a:ext uri="{FF2B5EF4-FFF2-40B4-BE49-F238E27FC236}">
                <a16:creationId xmlns:a16="http://schemas.microsoft.com/office/drawing/2014/main" id="{0E4AFF3F-ACD7-4CAD-8EE6-B6A96803E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6537" y="3053556"/>
            <a:ext cx="3007696" cy="1895475"/>
          </a:xfrm>
          <a:prstGeom prst="rect">
            <a:avLst/>
          </a:prstGeom>
        </p:spPr>
      </p:pic>
      <p:cxnSp>
        <p:nvCxnSpPr>
          <p:cNvPr id="12" name="Straight Arrow Connector 11">
            <a:extLst>
              <a:ext uri="{FF2B5EF4-FFF2-40B4-BE49-F238E27FC236}">
                <a16:creationId xmlns:a16="http://schemas.microsoft.com/office/drawing/2014/main" id="{A96D7B13-9770-49CA-967B-34BDD87FA275}"/>
              </a:ext>
            </a:extLst>
          </p:cNvPr>
          <p:cNvCxnSpPr/>
          <p:nvPr/>
        </p:nvCxnSpPr>
        <p:spPr>
          <a:xfrm>
            <a:off x="4665971" y="3970338"/>
            <a:ext cx="3792229" cy="30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CF5DF4-0B5D-4C66-9ADA-CAE21BD8C0D6}"/>
              </a:ext>
            </a:extLst>
          </p:cNvPr>
          <p:cNvSpPr txBox="1"/>
          <p:nvPr/>
        </p:nvSpPr>
        <p:spPr>
          <a:xfrm>
            <a:off x="8786537" y="4984105"/>
            <a:ext cx="3007696" cy="461665"/>
          </a:xfrm>
          <a:prstGeom prst="rect">
            <a:avLst/>
          </a:prstGeom>
          <a:noFill/>
        </p:spPr>
        <p:txBody>
          <a:bodyPr wrap="square" rtlCol="0">
            <a:spAutoFit/>
          </a:bodyPr>
          <a:lstStyle/>
          <a:p>
            <a:r>
              <a:rPr lang="en-US" sz="1200" dirty="0"/>
              <a:t>https://www.roguefitness.com/rogue-rig-mount-speed-bag-platforms</a:t>
            </a:r>
          </a:p>
        </p:txBody>
      </p:sp>
      <p:sp>
        <p:nvSpPr>
          <p:cNvPr id="14" name="TextBox 13">
            <a:extLst>
              <a:ext uri="{FF2B5EF4-FFF2-40B4-BE49-F238E27FC236}">
                <a16:creationId xmlns:a16="http://schemas.microsoft.com/office/drawing/2014/main" id="{AEBBF343-B414-488B-B695-5A5FB261CAC8}"/>
              </a:ext>
            </a:extLst>
          </p:cNvPr>
          <p:cNvSpPr txBox="1"/>
          <p:nvPr/>
        </p:nvSpPr>
        <p:spPr>
          <a:xfrm>
            <a:off x="866775" y="6146007"/>
            <a:ext cx="10772775" cy="523220"/>
          </a:xfrm>
          <a:prstGeom prst="rect">
            <a:avLst/>
          </a:prstGeom>
          <a:noFill/>
        </p:spPr>
        <p:txBody>
          <a:bodyPr wrap="square" rtlCol="0">
            <a:spAutoFit/>
          </a:bodyPr>
          <a:lstStyle/>
          <a:p>
            <a:r>
              <a:rPr lang="en-US" altLang="zh-CN" sz="1400" dirty="0"/>
              <a:t>* </a:t>
            </a:r>
            <a:r>
              <a:rPr lang="zh-CN" altLang="en-US" sz="1400" dirty="0"/>
              <a:t>如果你要买一个 速度袋，不要买便宜的。他们振动太多，你不能做高速和权力的打击，因为振动。</a:t>
            </a:r>
            <a:r>
              <a:rPr lang="en-US" sz="1400" dirty="0"/>
              <a:t>If you’re going to buy a speed bag do not buy a cheap one. They vibrate too much and you can’t do high speed and power punches because of the vibrations. </a:t>
            </a:r>
          </a:p>
        </p:txBody>
      </p:sp>
      <p:sp>
        <p:nvSpPr>
          <p:cNvPr id="4" name="Slide Number Placeholder 3">
            <a:extLst>
              <a:ext uri="{FF2B5EF4-FFF2-40B4-BE49-F238E27FC236}">
                <a16:creationId xmlns:a16="http://schemas.microsoft.com/office/drawing/2014/main" id="{E5776B70-0964-461A-956D-FCFD26C84819}"/>
              </a:ext>
            </a:extLst>
          </p:cNvPr>
          <p:cNvSpPr>
            <a:spLocks noGrp="1"/>
          </p:cNvSpPr>
          <p:nvPr>
            <p:ph type="sldNum" sz="quarter" idx="12"/>
          </p:nvPr>
        </p:nvSpPr>
        <p:spPr/>
        <p:txBody>
          <a:bodyPr/>
          <a:lstStyle/>
          <a:p>
            <a:fld id="{F0E9E830-8965-4426-8964-9FFC624FCDF9}" type="slidenum">
              <a:rPr lang="en-US" smtClean="0"/>
              <a:t>13</a:t>
            </a:fld>
            <a:endParaRPr lang="en-US"/>
          </a:p>
        </p:txBody>
      </p:sp>
      <p:pic>
        <p:nvPicPr>
          <p:cNvPr id="7" name="13">
            <a:hlinkClick r:id="" action="ppaction://media"/>
            <a:extLst>
              <a:ext uri="{FF2B5EF4-FFF2-40B4-BE49-F238E27FC236}">
                <a16:creationId xmlns:a16="http://schemas.microsoft.com/office/drawing/2014/main" id="{D574CF56-FFCF-4B70-A091-2BB66CB5B9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6925" y="1284288"/>
            <a:ext cx="406400" cy="406400"/>
          </a:xfrm>
          <a:prstGeom prst="rect">
            <a:avLst/>
          </a:prstGeom>
        </p:spPr>
      </p:pic>
    </p:spTree>
    <p:extLst>
      <p:ext uri="{BB962C8B-B14F-4D97-AF65-F5344CB8AC3E}">
        <p14:creationId xmlns:p14="http://schemas.microsoft.com/office/powerpoint/2010/main" val="9415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2518D3-4095-4C53-BC7F-5771D891510E}"/>
              </a:ext>
            </a:extLst>
          </p:cNvPr>
          <p:cNvSpPr>
            <a:spLocks noGrp="1"/>
          </p:cNvSpPr>
          <p:nvPr>
            <p:ph idx="1"/>
          </p:nvPr>
        </p:nvSpPr>
        <p:spPr/>
        <p:txBody>
          <a:bodyPr/>
          <a:lstStyle/>
          <a:p>
            <a:r>
              <a:rPr lang="zh-CN" altLang="en-US" dirty="0"/>
              <a:t>独立式假人 </a:t>
            </a:r>
            <a:r>
              <a:rPr lang="en-US" dirty="0"/>
              <a:t>Freestanding dummy</a:t>
            </a:r>
          </a:p>
          <a:p>
            <a:endParaRPr lang="en-US" dirty="0"/>
          </a:p>
          <a:p>
            <a:endParaRPr lang="en-US" dirty="0"/>
          </a:p>
          <a:p>
            <a:endParaRPr lang="en-US" dirty="0"/>
          </a:p>
          <a:p>
            <a:endParaRPr lang="en-US" dirty="0"/>
          </a:p>
          <a:p>
            <a:endParaRPr lang="en-US" dirty="0"/>
          </a:p>
          <a:p>
            <a:pPr marL="0" indent="0">
              <a:buNone/>
            </a:pPr>
            <a:endParaRPr lang="en-US" dirty="0"/>
          </a:p>
          <a:p>
            <a:r>
              <a:rPr lang="zh-CN" altLang="en-US" dirty="0"/>
              <a:t>摔跤 假人 </a:t>
            </a:r>
            <a:r>
              <a:rPr lang="en-US" dirty="0"/>
              <a:t>Grappling dummy</a:t>
            </a:r>
          </a:p>
        </p:txBody>
      </p:sp>
      <p:pic>
        <p:nvPicPr>
          <p:cNvPr id="5" name="Picture 4">
            <a:extLst>
              <a:ext uri="{FF2B5EF4-FFF2-40B4-BE49-F238E27FC236}">
                <a16:creationId xmlns:a16="http://schemas.microsoft.com/office/drawing/2014/main" id="{CC16BFC4-8D8A-42B9-A733-953C58AE3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4052" y="1739901"/>
            <a:ext cx="1824073" cy="3000375"/>
          </a:xfrm>
          <a:prstGeom prst="rect">
            <a:avLst/>
          </a:prstGeom>
        </p:spPr>
      </p:pic>
      <p:sp>
        <p:nvSpPr>
          <p:cNvPr id="6" name="TextBox 5">
            <a:extLst>
              <a:ext uri="{FF2B5EF4-FFF2-40B4-BE49-F238E27FC236}">
                <a16:creationId xmlns:a16="http://schemas.microsoft.com/office/drawing/2014/main" id="{4D36DEC3-5973-4791-884A-F716E79D91D4}"/>
              </a:ext>
            </a:extLst>
          </p:cNvPr>
          <p:cNvSpPr txBox="1"/>
          <p:nvPr/>
        </p:nvSpPr>
        <p:spPr>
          <a:xfrm>
            <a:off x="8334375" y="2905125"/>
            <a:ext cx="2933700" cy="261610"/>
          </a:xfrm>
          <a:prstGeom prst="rect">
            <a:avLst/>
          </a:prstGeom>
          <a:noFill/>
        </p:spPr>
        <p:txBody>
          <a:bodyPr wrap="square" rtlCol="0">
            <a:spAutoFit/>
          </a:bodyPr>
          <a:lstStyle/>
          <a:p>
            <a:r>
              <a:rPr lang="en-US" sz="1100" dirty="0"/>
              <a:t>https://gdgtify-exxponentllc.netdna-ssl.com </a:t>
            </a:r>
          </a:p>
        </p:txBody>
      </p:sp>
      <p:pic>
        <p:nvPicPr>
          <p:cNvPr id="8" name="Picture 7">
            <a:extLst>
              <a:ext uri="{FF2B5EF4-FFF2-40B4-BE49-F238E27FC236}">
                <a16:creationId xmlns:a16="http://schemas.microsoft.com/office/drawing/2014/main" id="{A26296C3-2C99-4386-A187-53AAA8653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26" y="4354513"/>
            <a:ext cx="2381249" cy="2138362"/>
          </a:xfrm>
          <a:prstGeom prst="rect">
            <a:avLst/>
          </a:prstGeom>
        </p:spPr>
      </p:pic>
      <p:sp>
        <p:nvSpPr>
          <p:cNvPr id="9" name="Title 1">
            <a:extLst>
              <a:ext uri="{FF2B5EF4-FFF2-40B4-BE49-F238E27FC236}">
                <a16:creationId xmlns:a16="http://schemas.microsoft.com/office/drawing/2014/main" id="{A91ABA36-B78B-46C7-AF67-A9FC108DE9ED}"/>
              </a:ext>
            </a:extLst>
          </p:cNvPr>
          <p:cNvSpPr>
            <a:spLocks noGrp="1"/>
          </p:cNvSpPr>
          <p:nvPr>
            <p:ph type="title"/>
          </p:nvPr>
        </p:nvSpPr>
        <p:spPr>
          <a:xfrm>
            <a:off x="838200" y="365125"/>
            <a:ext cx="10515600" cy="1325563"/>
          </a:xfrm>
          <a:solidFill>
            <a:schemeClr val="tx1"/>
          </a:solidFill>
        </p:spPr>
        <p:txBody>
          <a:bodyPr>
            <a:normAutofit/>
          </a:bodyPr>
          <a:lstStyle/>
          <a:p>
            <a:pPr algn="ctr"/>
            <a:r>
              <a:rPr lang="zh-CN" altLang="en-US" sz="5500" b="1" dirty="0">
                <a:solidFill>
                  <a:schemeClr val="bg1"/>
                </a:solidFill>
              </a:rPr>
              <a:t>训练器材 </a:t>
            </a:r>
            <a:r>
              <a:rPr lang="en-US" sz="5500" b="1" dirty="0">
                <a:solidFill>
                  <a:schemeClr val="bg1"/>
                </a:solidFill>
              </a:rPr>
              <a:t>Training Equipment</a:t>
            </a:r>
          </a:p>
        </p:txBody>
      </p:sp>
      <p:sp>
        <p:nvSpPr>
          <p:cNvPr id="10" name="TextBox 9">
            <a:extLst>
              <a:ext uri="{FF2B5EF4-FFF2-40B4-BE49-F238E27FC236}">
                <a16:creationId xmlns:a16="http://schemas.microsoft.com/office/drawing/2014/main" id="{8D65A32F-ABB9-4879-BD65-944E6FC55318}"/>
              </a:ext>
            </a:extLst>
          </p:cNvPr>
          <p:cNvSpPr txBox="1"/>
          <p:nvPr/>
        </p:nvSpPr>
        <p:spPr>
          <a:xfrm>
            <a:off x="8334375" y="5276850"/>
            <a:ext cx="3219450" cy="430887"/>
          </a:xfrm>
          <a:prstGeom prst="rect">
            <a:avLst/>
          </a:prstGeom>
          <a:noFill/>
        </p:spPr>
        <p:txBody>
          <a:bodyPr wrap="square" rtlCol="0">
            <a:spAutoFit/>
          </a:bodyPr>
          <a:lstStyle/>
          <a:p>
            <a:r>
              <a:rPr lang="en-US" sz="1100" dirty="0"/>
              <a:t>https://www.mixed-martial-arts-training.org/grappling-bags</a:t>
            </a:r>
          </a:p>
        </p:txBody>
      </p:sp>
      <p:sp>
        <p:nvSpPr>
          <p:cNvPr id="2" name="Slide Number Placeholder 1">
            <a:extLst>
              <a:ext uri="{FF2B5EF4-FFF2-40B4-BE49-F238E27FC236}">
                <a16:creationId xmlns:a16="http://schemas.microsoft.com/office/drawing/2014/main" id="{783B5A9D-44CE-4E93-B76A-4D4835D8CE38}"/>
              </a:ext>
            </a:extLst>
          </p:cNvPr>
          <p:cNvSpPr>
            <a:spLocks noGrp="1"/>
          </p:cNvSpPr>
          <p:nvPr>
            <p:ph type="sldNum" sz="quarter" idx="12"/>
          </p:nvPr>
        </p:nvSpPr>
        <p:spPr/>
        <p:txBody>
          <a:bodyPr/>
          <a:lstStyle/>
          <a:p>
            <a:fld id="{F0E9E830-8965-4426-8964-9FFC624FCDF9}" type="slidenum">
              <a:rPr lang="en-US" smtClean="0"/>
              <a:t>14</a:t>
            </a:fld>
            <a:endParaRPr lang="en-US"/>
          </a:p>
        </p:txBody>
      </p:sp>
      <p:pic>
        <p:nvPicPr>
          <p:cNvPr id="4" name="14">
            <a:hlinkClick r:id="" action="ppaction://media"/>
            <a:extLst>
              <a:ext uri="{FF2B5EF4-FFF2-40B4-BE49-F238E27FC236}">
                <a16:creationId xmlns:a16="http://schemas.microsoft.com/office/drawing/2014/main" id="{BC348222-8286-4D38-9063-1A698CC573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413" y="3346122"/>
            <a:ext cx="406400" cy="406400"/>
          </a:xfrm>
          <a:prstGeom prst="rect">
            <a:avLst/>
          </a:prstGeom>
        </p:spPr>
      </p:pic>
    </p:spTree>
    <p:extLst>
      <p:ext uri="{BB962C8B-B14F-4D97-AF65-F5344CB8AC3E}">
        <p14:creationId xmlns:p14="http://schemas.microsoft.com/office/powerpoint/2010/main" val="23974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22C2-38AF-47BC-BB01-FE8DD26EC7CD}"/>
              </a:ext>
            </a:extLst>
          </p:cNvPr>
          <p:cNvSpPr>
            <a:spLocks noGrp="1"/>
          </p:cNvSpPr>
          <p:nvPr>
            <p:ph type="title"/>
          </p:nvPr>
        </p:nvSpPr>
        <p:spPr>
          <a:xfrm>
            <a:off x="478465" y="365125"/>
            <a:ext cx="11281144" cy="1325563"/>
          </a:xfrm>
          <a:solidFill>
            <a:schemeClr val="tx1"/>
          </a:solidFill>
        </p:spPr>
        <p:txBody>
          <a:bodyPr/>
          <a:lstStyle/>
          <a:p>
            <a:r>
              <a:rPr lang="zh-CN" altLang="en-US" dirty="0">
                <a:solidFill>
                  <a:schemeClr val="bg1"/>
                </a:solidFill>
              </a:rPr>
              <a:t>散打比赛词汇 </a:t>
            </a:r>
            <a:r>
              <a:rPr lang="en-US" dirty="0">
                <a:solidFill>
                  <a:schemeClr val="bg1"/>
                </a:solidFill>
              </a:rPr>
              <a:t>Sanda Competition Vocabulary</a:t>
            </a:r>
          </a:p>
        </p:txBody>
      </p:sp>
      <p:sp>
        <p:nvSpPr>
          <p:cNvPr id="3" name="Content Placeholder 2">
            <a:extLst>
              <a:ext uri="{FF2B5EF4-FFF2-40B4-BE49-F238E27FC236}">
                <a16:creationId xmlns:a16="http://schemas.microsoft.com/office/drawing/2014/main" id="{988CE6B5-A553-4E0F-970C-418A50BDD3D7}"/>
              </a:ext>
            </a:extLst>
          </p:cNvPr>
          <p:cNvSpPr>
            <a:spLocks noGrp="1"/>
          </p:cNvSpPr>
          <p:nvPr>
            <p:ph idx="1"/>
          </p:nvPr>
        </p:nvSpPr>
        <p:spPr/>
        <p:txBody>
          <a:bodyPr>
            <a:normAutofit/>
          </a:bodyPr>
          <a:lstStyle/>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台上裁判员</a:t>
            </a:r>
            <a:r>
              <a:rPr lang="en-US" sz="4500" dirty="0">
                <a:effectLst/>
                <a:latin typeface="Calibri" panose="020F0502020204030204" pitchFamily="34" charset="0"/>
                <a:ea typeface="宋体" panose="02010600030101010101" pitchFamily="2" charset="-122"/>
                <a:cs typeface="Times New Roman" panose="02020603050405020304" pitchFamily="18" charset="0"/>
              </a:rPr>
              <a:t>: referee</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4400" dirty="0" err="1">
                <a:effectLst/>
                <a:latin typeface="宋体" panose="02010600030101010101" pitchFamily="2" charset="-122"/>
                <a:ea typeface="宋体" panose="02010600030101010101" pitchFamily="2" charset="-122"/>
                <a:cs typeface="Calibri" panose="020F0502020204030204" pitchFamily="34" charset="0"/>
              </a:rPr>
              <a:t>台下评分裁判员：</a:t>
            </a:r>
            <a:r>
              <a:rPr lang="en-US" sz="4400" dirty="0" err="1">
                <a:effectLst/>
                <a:latin typeface="Calibri" panose="020F0502020204030204" pitchFamily="34" charset="0"/>
                <a:ea typeface="宋体" panose="02010600030101010101" pitchFamily="2" charset="-122"/>
                <a:cs typeface="Times New Roman" panose="02020603050405020304" pitchFamily="18" charset="0"/>
              </a:rPr>
              <a:t>judge</a:t>
            </a:r>
            <a:r>
              <a:rPr lang="en-US" sz="4400" dirty="0">
                <a:effectLst/>
                <a:latin typeface="Calibri" panose="020F0502020204030204" pitchFamily="34" charset="0"/>
                <a:ea typeface="宋体" panose="02010600030101010101" pitchFamily="2" charset="-122"/>
                <a:cs typeface="Times New Roman" panose="02020603050405020304" pitchFamily="18" charset="0"/>
              </a:rPr>
              <a:t>; ringside official </a:t>
            </a:r>
            <a:endParaRPr lang="en-US" sz="44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推广人</a:t>
            </a:r>
            <a:r>
              <a:rPr lang="en-US" sz="4500" dirty="0">
                <a:effectLst/>
                <a:latin typeface="宋体" panose="02010600030101010101" pitchFamily="2" charset="-122"/>
                <a:ea typeface="宋体" panose="02010600030101010101" pitchFamily="2" charset="-122"/>
                <a:cs typeface="Calibri" panose="020F0502020204030204" pitchFamily="34" charset="0"/>
              </a:rPr>
              <a:t>：</a:t>
            </a:r>
            <a:r>
              <a:rPr lang="en-US" sz="4500" dirty="0">
                <a:effectLst/>
                <a:latin typeface="Calibri" panose="020F0502020204030204" pitchFamily="34" charset="0"/>
                <a:ea typeface="宋体" panose="02010600030101010101" pitchFamily="2" charset="-122"/>
                <a:cs typeface="Times New Roman" panose="02020603050405020304" pitchFamily="18" charset="0"/>
              </a:rPr>
              <a:t> promoter</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场（包括若干回合</a:t>
            </a:r>
            <a:r>
              <a:rPr lang="en-US" sz="45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match; bout; fight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回合：</a:t>
            </a:r>
            <a:r>
              <a:rPr lang="en-US" sz="4500" dirty="0" err="1">
                <a:effectLst/>
                <a:latin typeface="Calibri" panose="020F0502020204030204" pitchFamily="34" charset="0"/>
                <a:ea typeface="宋体" panose="02010600030101010101" pitchFamily="2" charset="-122"/>
                <a:cs typeface="Times New Roman" panose="02020603050405020304" pitchFamily="18" charset="0"/>
              </a:rPr>
              <a:t>round</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34E64DEF-5944-4877-92BE-153FFE150E58}"/>
              </a:ext>
            </a:extLst>
          </p:cNvPr>
          <p:cNvSpPr>
            <a:spLocks noGrp="1"/>
          </p:cNvSpPr>
          <p:nvPr>
            <p:ph type="sldNum" sz="quarter" idx="12"/>
          </p:nvPr>
        </p:nvSpPr>
        <p:spPr/>
        <p:txBody>
          <a:bodyPr/>
          <a:lstStyle/>
          <a:p>
            <a:fld id="{F0E9E830-8965-4426-8964-9FFC624FCDF9}" type="slidenum">
              <a:rPr lang="en-US" smtClean="0"/>
              <a:t>15</a:t>
            </a:fld>
            <a:endParaRPr lang="en-US"/>
          </a:p>
        </p:txBody>
      </p:sp>
      <p:pic>
        <p:nvPicPr>
          <p:cNvPr id="5" name="15">
            <a:hlinkClick r:id="" action="ppaction://media"/>
            <a:extLst>
              <a:ext uri="{FF2B5EF4-FFF2-40B4-BE49-F238E27FC236}">
                <a16:creationId xmlns:a16="http://schemas.microsoft.com/office/drawing/2014/main" id="{9BD6FE88-833C-4786-9EDD-9254C44D1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2644775"/>
            <a:ext cx="406400" cy="406400"/>
          </a:xfrm>
          <a:prstGeom prst="rect">
            <a:avLst/>
          </a:prstGeom>
        </p:spPr>
      </p:pic>
    </p:spTree>
    <p:extLst>
      <p:ext uri="{BB962C8B-B14F-4D97-AF65-F5344CB8AC3E}">
        <p14:creationId xmlns:p14="http://schemas.microsoft.com/office/powerpoint/2010/main" val="24443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63968-C105-43AA-9154-8BDDFBE2A381}"/>
              </a:ext>
            </a:extLst>
          </p:cNvPr>
          <p:cNvSpPr>
            <a:spLocks noGrp="1"/>
          </p:cNvSpPr>
          <p:nvPr>
            <p:ph idx="1"/>
          </p:nvPr>
        </p:nvSpPr>
        <p:spPr>
          <a:xfrm>
            <a:off x="838200" y="2162175"/>
            <a:ext cx="10515600" cy="4014788"/>
          </a:xfrm>
        </p:spPr>
        <p:txBody>
          <a:bodyPr/>
          <a:lstStyle/>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辅导员；助手</a:t>
            </a:r>
            <a:r>
              <a:rPr lang="en-US" sz="4500" dirty="0">
                <a:effectLst/>
                <a:latin typeface="宋体" panose="02010600030101010101" pitchFamily="2" charset="-122"/>
                <a:ea typeface="宋体" panose="02010600030101010101" pitchFamily="2" charset="-122"/>
                <a:cs typeface="Calibri" panose="020F0502020204030204" pitchFamily="34" charset="0"/>
              </a:rPr>
              <a:t>：</a:t>
            </a:r>
            <a:r>
              <a:rPr lang="en-US" sz="4500" dirty="0">
                <a:effectLst/>
                <a:latin typeface="Calibri" panose="020F0502020204030204" pitchFamily="34" charset="0"/>
                <a:ea typeface="宋体" panose="02010600030101010101" pitchFamily="2" charset="-122"/>
                <a:cs typeface="Times New Roman" panose="02020603050405020304" pitchFamily="18" charset="0"/>
              </a:rPr>
              <a:t> second</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第一辅导员</a:t>
            </a:r>
            <a:r>
              <a:rPr lang="en-US" sz="4500" dirty="0">
                <a:effectLst/>
                <a:latin typeface="宋体" panose="02010600030101010101" pitchFamily="2" charset="-122"/>
                <a:ea typeface="宋体" panose="02010600030101010101" pitchFamily="2" charset="-122"/>
                <a:cs typeface="Calibri" panose="020F0502020204030204" pitchFamily="34" charset="0"/>
              </a:rPr>
              <a:t>：</a:t>
            </a:r>
            <a:r>
              <a:rPr lang="en-US" sz="4500" dirty="0">
                <a:effectLst/>
                <a:latin typeface="Calibri" panose="020F0502020204030204" pitchFamily="34" charset="0"/>
                <a:ea typeface="宋体" panose="02010600030101010101" pitchFamily="2" charset="-122"/>
                <a:cs typeface="Times New Roman" panose="02020603050405020304" pitchFamily="18" charset="0"/>
              </a:rPr>
              <a:t> chief second</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500" dirty="0" err="1">
                <a:effectLst/>
                <a:latin typeface="宋体" panose="02010600030101010101" pitchFamily="2" charset="-122"/>
                <a:ea typeface="宋体" panose="02010600030101010101" pitchFamily="2" charset="-122"/>
                <a:cs typeface="Calibri" panose="020F0502020204030204" pitchFamily="34" charset="0"/>
              </a:rPr>
              <a:t>第二辅导员</a:t>
            </a:r>
            <a:r>
              <a:rPr lang="en-US" sz="4500" dirty="0">
                <a:effectLst/>
                <a:latin typeface="宋体" panose="02010600030101010101" pitchFamily="2" charset="-122"/>
                <a:ea typeface="宋体" panose="02010600030101010101" pitchFamily="2" charset="-122"/>
                <a:cs typeface="Calibri" panose="020F0502020204030204" pitchFamily="34" charset="0"/>
              </a:rPr>
              <a:t>：</a:t>
            </a:r>
            <a:r>
              <a:rPr lang="en-US" sz="4500" dirty="0">
                <a:effectLst/>
                <a:latin typeface="Calibri" panose="020F0502020204030204" pitchFamily="34" charset="0"/>
                <a:ea typeface="宋体" panose="02010600030101010101" pitchFamily="2" charset="-122"/>
                <a:cs typeface="Times New Roman" panose="02020603050405020304" pitchFamily="18" charset="0"/>
              </a:rPr>
              <a:t> assistant second</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0980079A-2F13-4C3A-BB31-5F149D7DE7CA}"/>
              </a:ext>
            </a:extLst>
          </p:cNvPr>
          <p:cNvSpPr>
            <a:spLocks noGrp="1"/>
          </p:cNvSpPr>
          <p:nvPr>
            <p:ph type="title"/>
          </p:nvPr>
        </p:nvSpPr>
        <p:spPr>
          <a:xfrm>
            <a:off x="478465" y="365125"/>
            <a:ext cx="11281144" cy="1325563"/>
          </a:xfrm>
          <a:solidFill>
            <a:schemeClr val="tx1"/>
          </a:solidFill>
        </p:spPr>
        <p:txBody>
          <a:bodyPr/>
          <a:lstStyle/>
          <a:p>
            <a:r>
              <a:rPr lang="zh-CN" altLang="en-US" dirty="0">
                <a:solidFill>
                  <a:schemeClr val="bg1"/>
                </a:solidFill>
              </a:rPr>
              <a:t>散打比赛词汇 </a:t>
            </a:r>
            <a:r>
              <a:rPr lang="en-US" dirty="0">
                <a:solidFill>
                  <a:schemeClr val="bg1"/>
                </a:solidFill>
              </a:rPr>
              <a:t>Sanda Competition Vocabulary</a:t>
            </a:r>
          </a:p>
        </p:txBody>
      </p:sp>
      <p:sp>
        <p:nvSpPr>
          <p:cNvPr id="2" name="Slide Number Placeholder 1">
            <a:extLst>
              <a:ext uri="{FF2B5EF4-FFF2-40B4-BE49-F238E27FC236}">
                <a16:creationId xmlns:a16="http://schemas.microsoft.com/office/drawing/2014/main" id="{DCD77A3A-129E-465D-B949-CDF0ED15F4D7}"/>
              </a:ext>
            </a:extLst>
          </p:cNvPr>
          <p:cNvSpPr>
            <a:spLocks noGrp="1"/>
          </p:cNvSpPr>
          <p:nvPr>
            <p:ph type="sldNum" sz="quarter" idx="12"/>
          </p:nvPr>
        </p:nvSpPr>
        <p:spPr/>
        <p:txBody>
          <a:bodyPr/>
          <a:lstStyle/>
          <a:p>
            <a:fld id="{F0E9E830-8965-4426-8964-9FFC624FCDF9}" type="slidenum">
              <a:rPr lang="en-US" smtClean="0"/>
              <a:t>16</a:t>
            </a:fld>
            <a:endParaRPr lang="en-US"/>
          </a:p>
        </p:txBody>
      </p:sp>
      <p:pic>
        <p:nvPicPr>
          <p:cNvPr id="5" name="16">
            <a:hlinkClick r:id="" action="ppaction://media"/>
            <a:extLst>
              <a:ext uri="{FF2B5EF4-FFF2-40B4-BE49-F238E27FC236}">
                <a16:creationId xmlns:a16="http://schemas.microsoft.com/office/drawing/2014/main" id="{C7A84CC8-4F8C-423E-8A9B-0A29833EED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4325" y="4302125"/>
            <a:ext cx="406400" cy="406400"/>
          </a:xfrm>
          <a:prstGeom prst="rect">
            <a:avLst/>
          </a:prstGeom>
        </p:spPr>
      </p:pic>
    </p:spTree>
    <p:extLst>
      <p:ext uri="{BB962C8B-B14F-4D97-AF65-F5344CB8AC3E}">
        <p14:creationId xmlns:p14="http://schemas.microsoft.com/office/powerpoint/2010/main" val="32223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22463-E056-4C16-8A23-E1478F16494F}"/>
              </a:ext>
            </a:extLst>
          </p:cNvPr>
          <p:cNvSpPr>
            <a:spLocks noGrp="1"/>
          </p:cNvSpPr>
          <p:nvPr>
            <p:ph idx="1"/>
          </p:nvPr>
        </p:nvSpPr>
        <p:spPr>
          <a:xfrm>
            <a:off x="478465" y="1825625"/>
            <a:ext cx="11399210" cy="4756150"/>
          </a:xfrm>
        </p:spPr>
        <p:txBody>
          <a:bodyPr>
            <a:normAutofit/>
          </a:bodyPr>
          <a:lstStyle/>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体重分级</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a:t>
            </a:r>
            <a:r>
              <a:rPr lang="en-US" sz="3800" dirty="0">
                <a:effectLst/>
                <a:latin typeface="Calibri" panose="020F0502020204030204" pitchFamily="34" charset="0"/>
                <a:ea typeface="宋体" panose="02010600030101010101" pitchFamily="2" charset="-122"/>
                <a:cs typeface="Times New Roman" panose="02020603050405020304" pitchFamily="18" charset="0"/>
              </a:rPr>
              <a:t>weight division [category; classification]</a:t>
            </a:r>
            <a:endParaRPr lang="en-US" sz="3800" dirty="0">
              <a:effectLst/>
              <a:latin typeface="Book Antiqua" panose="02040602050305030304" pitchFamily="18" charset="0"/>
              <a:ea typeface="宋体" panose="02010600030101010101" pitchFamily="2" charset="-122"/>
              <a:cs typeface="Times New Roman" panose="02020603050405020304" pitchFamily="18" charset="0"/>
            </a:endParaRPr>
          </a:p>
          <a:p>
            <a:pPr marL="0" algn="just">
              <a:spcBef>
                <a:spcPts val="600"/>
              </a:spcBef>
            </a:pPr>
            <a:r>
              <a:rPr lang="en-US" sz="4000" dirty="0" err="1">
                <a:latin typeface="宋体" panose="02010600030101010101" pitchFamily="2" charset="-122"/>
                <a:ea typeface="宋体" panose="02010600030101010101" pitchFamily="2" charset="-122"/>
                <a:cs typeface="Calibri" panose="020F0502020204030204" pitchFamily="34" charset="0"/>
              </a:rPr>
              <a:t>公斤</a:t>
            </a:r>
            <a:r>
              <a:rPr lang="en-US" sz="4000" dirty="0">
                <a:latin typeface="宋体" panose="02010600030101010101" pitchFamily="2" charset="-122"/>
                <a:ea typeface="宋体" panose="02010600030101010101" pitchFamily="2" charset="-122"/>
                <a:cs typeface="Calibri" panose="020F0502020204030204" pitchFamily="34" charset="0"/>
              </a:rPr>
              <a:t>: </a:t>
            </a:r>
            <a:r>
              <a:rPr lang="en-US" sz="4000" dirty="0">
                <a:latin typeface="Calibri" panose="020F0502020204030204" pitchFamily="34" charset="0"/>
                <a:ea typeface="宋体" panose="02010600030101010101" pitchFamily="2" charset="-122"/>
                <a:cs typeface="Times New Roman" panose="02020603050405020304" pitchFamily="18" charset="0"/>
              </a:rPr>
              <a:t>Kilogram (Kilo)</a:t>
            </a:r>
            <a:endParaRPr lang="en-US" sz="4000" dirty="0">
              <a:effectLst/>
              <a:latin typeface="宋体" panose="02010600030101010101" pitchFamily="2" charset="-122"/>
              <a:ea typeface="宋体" panose="02010600030101010101" pitchFamily="2" charset="-122"/>
              <a:cs typeface="Calibri" panose="020F0502020204030204" pitchFamily="34"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最大体重</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 weight limit</a:t>
            </a:r>
          </a:p>
          <a:p>
            <a:pPr marL="0" marR="0" algn="just">
              <a:spcBef>
                <a:spcPts val="600"/>
              </a:spcBef>
              <a:spcAft>
                <a:spcPts val="0"/>
              </a:spcAft>
            </a:pPr>
            <a:r>
              <a:rPr lang="zh-CN" altLang="en-US" sz="4000" dirty="0">
                <a:effectLst/>
                <a:latin typeface="Book Antiqua" panose="02040602050305030304" pitchFamily="18" charset="0"/>
                <a:ea typeface="宋体" panose="02010600030101010101" pitchFamily="2" charset="-122"/>
                <a:cs typeface="Times New Roman" panose="02020603050405020304" pitchFamily="18" charset="0"/>
              </a:rPr>
              <a:t>称量体重</a:t>
            </a:r>
            <a:r>
              <a:rPr lang="en-US" altLang="zh-CN" sz="4000" dirty="0">
                <a:effectLst/>
                <a:latin typeface="Book Antiqua" panose="02040602050305030304" pitchFamily="18" charset="0"/>
                <a:ea typeface="宋体" panose="02010600030101010101" pitchFamily="2" charset="-122"/>
                <a:cs typeface="Times New Roman" panose="02020603050405020304" pitchFamily="18" charset="0"/>
              </a:rPr>
              <a:t>: </a:t>
            </a:r>
            <a:r>
              <a:rPr lang="en-US" altLang="zh-CN" sz="4000" dirty="0">
                <a:latin typeface="Calibri" panose="020F0502020204030204" pitchFamily="34" charset="0"/>
                <a:ea typeface="宋体" panose="02010600030101010101" pitchFamily="2" charset="-122"/>
                <a:cs typeface="Times New Roman" panose="02020603050405020304" pitchFamily="18" charset="0"/>
              </a:rPr>
              <a:t>weigh in</a:t>
            </a:r>
            <a:endParaRPr lang="en-US" sz="4000" dirty="0">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手套检查</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 glove inspection</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裁判员口令</a:t>
            </a:r>
            <a:r>
              <a:rPr lang="en-US" sz="4000" dirty="0">
                <a:effectLst/>
                <a:latin typeface="宋体" panose="02010600030101010101" pitchFamily="2" charset="-122"/>
                <a:ea typeface="宋体" panose="02010600030101010101" pitchFamily="2" charset="-122"/>
                <a:cs typeface="Calibri" panose="020F0502020204030204" pitchFamily="34" charset="0"/>
              </a:rPr>
              <a:t>： </a:t>
            </a:r>
            <a:r>
              <a:rPr lang="en-US" sz="4000" dirty="0">
                <a:effectLst/>
                <a:latin typeface="Calibri" panose="020F0502020204030204" pitchFamily="34" charset="0"/>
                <a:ea typeface="宋体" panose="02010600030101010101" pitchFamily="2" charset="-122"/>
                <a:cs typeface="Times New Roman" panose="02020603050405020304" pitchFamily="18" charset="0"/>
              </a:rPr>
              <a:t>referee’s command</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分开</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 break; separate; disengage; disentangle</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8F9D8FE2-7877-4C7A-9614-AF22EAABCA97}"/>
              </a:ext>
            </a:extLst>
          </p:cNvPr>
          <p:cNvSpPr>
            <a:spLocks noGrp="1"/>
          </p:cNvSpPr>
          <p:nvPr>
            <p:ph type="title"/>
          </p:nvPr>
        </p:nvSpPr>
        <p:spPr>
          <a:xfrm>
            <a:off x="478465" y="365125"/>
            <a:ext cx="11281144" cy="1325563"/>
          </a:xfrm>
          <a:solidFill>
            <a:schemeClr val="tx1"/>
          </a:solidFill>
        </p:spPr>
        <p:txBody>
          <a:bodyPr/>
          <a:lstStyle/>
          <a:p>
            <a:r>
              <a:rPr lang="zh-CN" altLang="en-US" dirty="0">
                <a:solidFill>
                  <a:schemeClr val="bg1"/>
                </a:solidFill>
              </a:rPr>
              <a:t>散打比赛词汇 </a:t>
            </a:r>
            <a:r>
              <a:rPr lang="en-US" dirty="0">
                <a:solidFill>
                  <a:schemeClr val="bg1"/>
                </a:solidFill>
              </a:rPr>
              <a:t>Sanda Competition Vocabulary</a:t>
            </a:r>
          </a:p>
        </p:txBody>
      </p:sp>
      <p:sp>
        <p:nvSpPr>
          <p:cNvPr id="2" name="Slide Number Placeholder 1">
            <a:extLst>
              <a:ext uri="{FF2B5EF4-FFF2-40B4-BE49-F238E27FC236}">
                <a16:creationId xmlns:a16="http://schemas.microsoft.com/office/drawing/2014/main" id="{478FAFDE-B96A-4C16-98BE-0974F3C7319C}"/>
              </a:ext>
            </a:extLst>
          </p:cNvPr>
          <p:cNvSpPr>
            <a:spLocks noGrp="1"/>
          </p:cNvSpPr>
          <p:nvPr>
            <p:ph type="sldNum" sz="quarter" idx="12"/>
          </p:nvPr>
        </p:nvSpPr>
        <p:spPr/>
        <p:txBody>
          <a:bodyPr/>
          <a:lstStyle/>
          <a:p>
            <a:fld id="{F0E9E830-8965-4426-8964-9FFC624FCDF9}" type="slidenum">
              <a:rPr lang="en-US" smtClean="0"/>
              <a:t>17</a:t>
            </a:fld>
            <a:endParaRPr lang="en-US"/>
          </a:p>
        </p:txBody>
      </p:sp>
      <p:pic>
        <p:nvPicPr>
          <p:cNvPr id="5" name="17">
            <a:hlinkClick r:id="" action="ppaction://media"/>
            <a:extLst>
              <a:ext uri="{FF2B5EF4-FFF2-40B4-BE49-F238E27FC236}">
                <a16:creationId xmlns:a16="http://schemas.microsoft.com/office/drawing/2014/main" id="{B078F54A-D6D6-464A-8E62-E607369D39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8825" y="2901950"/>
            <a:ext cx="406400" cy="406400"/>
          </a:xfrm>
          <a:prstGeom prst="rect">
            <a:avLst/>
          </a:prstGeom>
        </p:spPr>
      </p:pic>
    </p:spTree>
    <p:extLst>
      <p:ext uri="{BB962C8B-B14F-4D97-AF65-F5344CB8AC3E}">
        <p14:creationId xmlns:p14="http://schemas.microsoft.com/office/powerpoint/2010/main" val="6897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4854B-888B-403E-ACA0-5841C42D4085}"/>
              </a:ext>
            </a:extLst>
          </p:cNvPr>
          <p:cNvSpPr>
            <a:spLocks noGrp="1"/>
          </p:cNvSpPr>
          <p:nvPr>
            <p:ph idx="1"/>
          </p:nvPr>
        </p:nvSpPr>
        <p:spPr>
          <a:xfrm>
            <a:off x="478465" y="1825625"/>
            <a:ext cx="11351585" cy="4667250"/>
          </a:xfrm>
        </p:spPr>
        <p:txBody>
          <a:bodyPr/>
          <a:lstStyle/>
          <a:p>
            <a:pPr marL="0" marR="0" indent="0" algn="just">
              <a:spcBef>
                <a:spcPts val="600"/>
              </a:spcBef>
              <a:spcAft>
                <a:spcPts val="0"/>
              </a:spcAft>
              <a:buNone/>
            </a:pPr>
            <a:r>
              <a:rPr lang="en-US" sz="4200" dirty="0" err="1">
                <a:effectLst/>
                <a:latin typeface="宋体" panose="02010600030101010101" pitchFamily="2" charset="-122"/>
                <a:ea typeface="宋体" panose="02010600030101010101" pitchFamily="2" charset="-122"/>
                <a:cs typeface="Calibri" panose="020F0502020204030204" pitchFamily="34" charset="0"/>
              </a:rPr>
              <a:t>三次击倒规则</a:t>
            </a:r>
            <a:r>
              <a:rPr lang="en-US" sz="4200" dirty="0">
                <a:effectLst/>
                <a:latin typeface="宋体" panose="02010600030101010101" pitchFamily="2" charset="-122"/>
                <a:ea typeface="宋体" panose="02010600030101010101" pitchFamily="2" charset="-122"/>
                <a:cs typeface="Calibri" panose="020F0502020204030204" pitchFamily="34" charset="0"/>
              </a:rPr>
              <a:t>：</a:t>
            </a:r>
            <a:r>
              <a:rPr lang="en-US" sz="4200" dirty="0">
                <a:effectLst/>
                <a:latin typeface="Calibri" panose="020F0502020204030204" pitchFamily="34" charset="0"/>
                <a:ea typeface="宋体" panose="02010600030101010101" pitchFamily="2" charset="-122"/>
                <a:cs typeface="Times New Roman" panose="02020603050405020304" pitchFamily="18" charset="0"/>
              </a:rPr>
              <a:t> three-knockdown rule</a:t>
            </a:r>
            <a:endParaRPr lang="en-US" sz="42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zh-CN" sz="4200" dirty="0">
                <a:effectLst/>
                <a:latin typeface="Calibri" panose="020F0502020204030204" pitchFamily="34" charset="0"/>
                <a:ea typeface="宋体" panose="02010600030101010101" pitchFamily="2" charset="-122"/>
                <a:cs typeface="Calibri" panose="020F0502020204030204" pitchFamily="34" charset="0"/>
              </a:rPr>
              <a:t>读</a:t>
            </a:r>
            <a:r>
              <a:rPr lang="en-US" sz="4200" dirty="0">
                <a:effectLst/>
                <a:latin typeface="宋体" panose="02010600030101010101" pitchFamily="2" charset="-122"/>
                <a:ea typeface="宋体" panose="02010600030101010101" pitchFamily="2" charset="-122"/>
                <a:cs typeface="Calibri" panose="020F0502020204030204" pitchFamily="34" charset="0"/>
              </a:rPr>
              <a:t>秒：</a:t>
            </a:r>
            <a:r>
              <a:rPr lang="en-US" sz="4200" dirty="0">
                <a:effectLst/>
                <a:latin typeface="Calibri" panose="020F0502020204030204" pitchFamily="34" charset="0"/>
                <a:ea typeface="宋体" panose="02010600030101010101" pitchFamily="2" charset="-122"/>
                <a:cs typeface="Times New Roman" panose="02020603050405020304" pitchFamily="18" charset="0"/>
              </a:rPr>
              <a:t> count</a:t>
            </a:r>
            <a:endParaRPr lang="en-US" sz="42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200" dirty="0" err="1">
                <a:effectLst/>
                <a:latin typeface="宋体" panose="02010600030101010101" pitchFamily="2" charset="-122"/>
                <a:ea typeface="宋体" panose="02010600030101010101" pitchFamily="2" charset="-122"/>
                <a:cs typeface="Calibri" panose="020F0502020204030204" pitchFamily="34" charset="0"/>
              </a:rPr>
              <a:t>强制性</a:t>
            </a:r>
            <a:r>
              <a:rPr lang="zh-CN" sz="4200" dirty="0">
                <a:effectLst/>
                <a:latin typeface="Calibri" panose="020F0502020204030204" pitchFamily="34" charset="0"/>
                <a:ea typeface="宋体" panose="02010600030101010101" pitchFamily="2" charset="-122"/>
                <a:cs typeface="Calibri" panose="020F0502020204030204" pitchFamily="34" charset="0"/>
              </a:rPr>
              <a:t>读秒</a:t>
            </a:r>
            <a:r>
              <a:rPr lang="en-US" sz="4200" dirty="0">
                <a:effectLst/>
                <a:latin typeface="宋体" panose="02010600030101010101" pitchFamily="2" charset="-122"/>
                <a:ea typeface="宋体" panose="02010600030101010101" pitchFamily="2" charset="-122"/>
                <a:cs typeface="Calibri" panose="020F0502020204030204" pitchFamily="34" charset="0"/>
              </a:rPr>
              <a:t>数</a:t>
            </a:r>
            <a:r>
              <a:rPr lang="en-US" sz="4200" dirty="0">
                <a:effectLst/>
                <a:latin typeface="Calibri" panose="020F0502020204030204" pitchFamily="34" charset="0"/>
                <a:ea typeface="宋体" panose="02010600030101010101" pitchFamily="2" charset="-122"/>
                <a:cs typeface="Times New Roman" panose="02020603050405020304" pitchFamily="18" charset="0"/>
              </a:rPr>
              <a:t> 8</a:t>
            </a:r>
            <a:r>
              <a:rPr lang="en-US" sz="4200" dirty="0">
                <a:effectLst/>
                <a:latin typeface="宋体" panose="02010600030101010101" pitchFamily="2" charset="-122"/>
                <a:ea typeface="宋体" panose="02010600030101010101" pitchFamily="2" charset="-122"/>
                <a:cs typeface="Calibri" panose="020F0502020204030204" pitchFamily="34" charset="0"/>
              </a:rPr>
              <a:t>：</a:t>
            </a:r>
            <a:r>
              <a:rPr lang="en-US" sz="4200" dirty="0">
                <a:effectLst/>
                <a:latin typeface="Calibri" panose="020F0502020204030204" pitchFamily="34" charset="0"/>
                <a:ea typeface="宋体" panose="02010600030101010101" pitchFamily="2" charset="-122"/>
                <a:cs typeface="Times New Roman" panose="02020603050405020304" pitchFamily="18" charset="0"/>
              </a:rPr>
              <a:t>standing-eight count</a:t>
            </a:r>
            <a:endParaRPr lang="en-US" sz="42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zh-CN" sz="4200" dirty="0">
                <a:effectLst/>
                <a:latin typeface="Calibri" panose="020F0502020204030204" pitchFamily="34" charset="0"/>
                <a:ea typeface="宋体" panose="02010600030101010101" pitchFamily="2" charset="-122"/>
                <a:cs typeface="Calibri" panose="020F0502020204030204" pitchFamily="34" charset="0"/>
              </a:rPr>
              <a:t>读</a:t>
            </a:r>
            <a:r>
              <a:rPr lang="en-US" sz="4200" dirty="0">
                <a:effectLst/>
                <a:latin typeface="宋体" panose="02010600030101010101" pitchFamily="2" charset="-122"/>
                <a:ea typeface="宋体" panose="02010600030101010101" pitchFamily="2" charset="-122"/>
                <a:cs typeface="Calibri" panose="020F0502020204030204" pitchFamily="34" charset="0"/>
              </a:rPr>
              <a:t>完</a:t>
            </a:r>
            <a:r>
              <a:rPr lang="en-US" sz="4200" dirty="0">
                <a:effectLst/>
                <a:latin typeface="Calibri" panose="020F0502020204030204" pitchFamily="34" charset="0"/>
                <a:ea typeface="宋体" panose="02010600030101010101" pitchFamily="2" charset="-122"/>
                <a:cs typeface="Times New Roman" panose="02020603050405020304" pitchFamily="18" charset="0"/>
              </a:rPr>
              <a:t>10</a:t>
            </a:r>
            <a:r>
              <a:rPr lang="en-US" sz="4200" dirty="0">
                <a:effectLst/>
                <a:latin typeface="宋体" panose="02010600030101010101" pitchFamily="2" charset="-122"/>
                <a:ea typeface="宋体" panose="02010600030101010101" pitchFamily="2" charset="-122"/>
                <a:cs typeface="Calibri" panose="020F0502020204030204" pitchFamily="34" charset="0"/>
              </a:rPr>
              <a:t>秒：</a:t>
            </a:r>
            <a:r>
              <a:rPr lang="en-US" sz="4200" dirty="0">
                <a:effectLst/>
                <a:latin typeface="Calibri" panose="020F0502020204030204" pitchFamily="34" charset="0"/>
                <a:ea typeface="宋体" panose="02010600030101010101" pitchFamily="2" charset="-122"/>
                <a:cs typeface="Times New Roman" panose="02020603050405020304" pitchFamily="18" charset="0"/>
              </a:rPr>
              <a:t> full count</a:t>
            </a:r>
            <a:endParaRPr lang="en-US" sz="42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200" dirty="0">
                <a:effectLst/>
                <a:latin typeface="宋体" panose="02010600030101010101" pitchFamily="2" charset="-122"/>
                <a:ea typeface="宋体" panose="02010600030101010101" pitchFamily="2" charset="-122"/>
                <a:cs typeface="Calibri" panose="020F0502020204030204" pitchFamily="34" charset="0"/>
              </a:rPr>
              <a:t>被击倒后数</a:t>
            </a:r>
            <a:r>
              <a:rPr lang="en-US" sz="4200" dirty="0">
                <a:effectLst/>
                <a:latin typeface="Calibri" panose="020F0502020204030204" pitchFamily="34" charset="0"/>
                <a:ea typeface="宋体" panose="02010600030101010101" pitchFamily="2" charset="-122"/>
                <a:cs typeface="Times New Roman" panose="02020603050405020304" pitchFamily="18" charset="0"/>
              </a:rPr>
              <a:t>10</a:t>
            </a:r>
            <a:r>
              <a:rPr lang="en-US" sz="4200" dirty="0">
                <a:effectLst/>
                <a:latin typeface="宋体" panose="02010600030101010101" pitchFamily="2" charset="-122"/>
                <a:ea typeface="宋体" panose="02010600030101010101" pitchFamily="2" charset="-122"/>
                <a:cs typeface="Calibri" panose="020F0502020204030204" pitchFamily="34" charset="0"/>
              </a:rPr>
              <a:t>不起：</a:t>
            </a:r>
            <a:r>
              <a:rPr lang="en-US" sz="4200" dirty="0">
                <a:effectLst/>
                <a:latin typeface="Calibri" panose="020F0502020204030204" pitchFamily="34" charset="0"/>
                <a:ea typeface="宋体" panose="02010600030101010101" pitchFamily="2" charset="-122"/>
                <a:cs typeface="Times New Roman" panose="02020603050405020304" pitchFamily="18" charset="0"/>
              </a:rPr>
              <a:t>counted out; down and out; take the count</a:t>
            </a:r>
            <a:endParaRPr lang="en-US" sz="42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40B4179C-B5DA-4B7F-856B-F8952B2C8551}"/>
              </a:ext>
            </a:extLst>
          </p:cNvPr>
          <p:cNvSpPr>
            <a:spLocks noGrp="1"/>
          </p:cNvSpPr>
          <p:nvPr>
            <p:ph type="title"/>
          </p:nvPr>
        </p:nvSpPr>
        <p:spPr>
          <a:xfrm>
            <a:off x="478465" y="365125"/>
            <a:ext cx="11281144" cy="1325563"/>
          </a:xfrm>
          <a:solidFill>
            <a:schemeClr val="tx1"/>
          </a:solidFill>
        </p:spPr>
        <p:txBody>
          <a:bodyPr/>
          <a:lstStyle/>
          <a:p>
            <a:r>
              <a:rPr lang="zh-CN" altLang="en-US" dirty="0">
                <a:solidFill>
                  <a:schemeClr val="bg1"/>
                </a:solidFill>
              </a:rPr>
              <a:t>散打比赛词汇 </a:t>
            </a:r>
            <a:r>
              <a:rPr lang="en-US" dirty="0">
                <a:solidFill>
                  <a:schemeClr val="bg1"/>
                </a:solidFill>
              </a:rPr>
              <a:t>Sanda Competition Vocabulary</a:t>
            </a:r>
          </a:p>
        </p:txBody>
      </p:sp>
      <p:sp>
        <p:nvSpPr>
          <p:cNvPr id="2" name="Slide Number Placeholder 1">
            <a:extLst>
              <a:ext uri="{FF2B5EF4-FFF2-40B4-BE49-F238E27FC236}">
                <a16:creationId xmlns:a16="http://schemas.microsoft.com/office/drawing/2014/main" id="{32806589-CD42-4F70-9329-A359B175ADE7}"/>
              </a:ext>
            </a:extLst>
          </p:cNvPr>
          <p:cNvSpPr>
            <a:spLocks noGrp="1"/>
          </p:cNvSpPr>
          <p:nvPr>
            <p:ph type="sldNum" sz="quarter" idx="12"/>
          </p:nvPr>
        </p:nvSpPr>
        <p:spPr/>
        <p:txBody>
          <a:bodyPr/>
          <a:lstStyle/>
          <a:p>
            <a:fld id="{F0E9E830-8965-4426-8964-9FFC624FCDF9}" type="slidenum">
              <a:rPr lang="en-US" smtClean="0"/>
              <a:t>18</a:t>
            </a:fld>
            <a:endParaRPr lang="en-US"/>
          </a:p>
        </p:txBody>
      </p:sp>
      <p:pic>
        <p:nvPicPr>
          <p:cNvPr id="5" name="18">
            <a:hlinkClick r:id="" action="ppaction://media"/>
            <a:extLst>
              <a:ext uri="{FF2B5EF4-FFF2-40B4-BE49-F238E27FC236}">
                <a16:creationId xmlns:a16="http://schemas.microsoft.com/office/drawing/2014/main" id="{AA1DF466-FC4C-4C43-BE33-3F53869055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1950" y="1920875"/>
            <a:ext cx="406400" cy="406400"/>
          </a:xfrm>
          <a:prstGeom prst="rect">
            <a:avLst/>
          </a:prstGeom>
        </p:spPr>
      </p:pic>
    </p:spTree>
    <p:extLst>
      <p:ext uri="{BB962C8B-B14F-4D97-AF65-F5344CB8AC3E}">
        <p14:creationId xmlns:p14="http://schemas.microsoft.com/office/powerpoint/2010/main" val="57375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1F901-624A-4638-86A6-55DC11D52AAC}"/>
              </a:ext>
            </a:extLst>
          </p:cNvPr>
          <p:cNvSpPr>
            <a:spLocks noGrp="1"/>
          </p:cNvSpPr>
          <p:nvPr>
            <p:ph idx="1"/>
          </p:nvPr>
        </p:nvSpPr>
        <p:spPr>
          <a:xfrm>
            <a:off x="838200" y="1825624"/>
            <a:ext cx="10515600" cy="4594225"/>
          </a:xfrm>
        </p:spPr>
        <p:txBody>
          <a:bodyPr>
            <a:normAutofit/>
          </a:bodyPr>
          <a:lstStyle/>
          <a:p>
            <a:pPr marL="0" marR="0" indent="0" algn="just">
              <a:spcBef>
                <a:spcPts val="600"/>
              </a:spcBef>
              <a:spcAft>
                <a:spcPts val="0"/>
              </a:spcAft>
              <a:buNone/>
            </a:pPr>
            <a:r>
              <a:rPr lang="en-US" sz="4300" dirty="0">
                <a:effectLst/>
                <a:latin typeface="宋体" panose="02010600030101010101" pitchFamily="2" charset="-122"/>
                <a:ea typeface="宋体" panose="02010600030101010101" pitchFamily="2" charset="-122"/>
                <a:cs typeface="Calibri" panose="020F0502020204030204" pitchFamily="34" charset="0"/>
              </a:rPr>
              <a:t>绝对胜利（对手数</a:t>
            </a:r>
            <a:r>
              <a:rPr lang="en-US" sz="4300" dirty="0">
                <a:effectLst/>
                <a:latin typeface="Calibri" panose="020F0502020204030204" pitchFamily="34" charset="0"/>
                <a:ea typeface="宋体" panose="02010600030101010101" pitchFamily="2" charset="-122"/>
                <a:cs typeface="Times New Roman" panose="02020603050405020304" pitchFamily="18" charset="0"/>
              </a:rPr>
              <a:t>10</a:t>
            </a:r>
            <a:r>
              <a:rPr lang="en-US" sz="4300" dirty="0">
                <a:effectLst/>
                <a:latin typeface="宋体" panose="02010600030101010101" pitchFamily="2" charset="-122"/>
                <a:ea typeface="宋体" panose="02010600030101010101" pitchFamily="2" charset="-122"/>
                <a:cs typeface="Calibri" panose="020F0502020204030204" pitchFamily="34" charset="0"/>
              </a:rPr>
              <a:t>不起）：</a:t>
            </a:r>
            <a:r>
              <a:rPr lang="en-US" sz="4300" dirty="0">
                <a:effectLst/>
                <a:latin typeface="Calibri" panose="020F0502020204030204" pitchFamily="34" charset="0"/>
                <a:ea typeface="宋体" panose="02010600030101010101" pitchFamily="2" charset="-122"/>
                <a:cs typeface="Times New Roman" panose="02020603050405020304" pitchFamily="18" charset="0"/>
              </a:rPr>
              <a:t> knock-out</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300" dirty="0">
                <a:effectLst/>
                <a:latin typeface="宋体" panose="02010600030101010101" pitchFamily="2" charset="-122"/>
                <a:ea typeface="宋体" panose="02010600030101010101" pitchFamily="2" charset="-122"/>
                <a:cs typeface="Calibri" panose="020F0502020204030204" pitchFamily="34" charset="0"/>
              </a:rPr>
              <a:t>侥幸脱险（数秒不到</a:t>
            </a:r>
            <a:r>
              <a:rPr lang="en-US" sz="4300" dirty="0">
                <a:effectLst/>
                <a:latin typeface="Calibri" panose="020F0502020204030204" pitchFamily="34" charset="0"/>
                <a:ea typeface="宋体" panose="02010600030101010101" pitchFamily="2" charset="-122"/>
                <a:cs typeface="Times New Roman" panose="02020603050405020304" pitchFamily="18" charset="0"/>
              </a:rPr>
              <a:t>10</a:t>
            </a:r>
            <a:r>
              <a:rPr lang="en-US" sz="4300" dirty="0">
                <a:effectLst/>
                <a:latin typeface="宋体" panose="02010600030101010101" pitchFamily="2" charset="-122"/>
                <a:ea typeface="宋体" panose="02010600030101010101" pitchFamily="2" charset="-122"/>
                <a:cs typeface="Calibri" panose="020F0502020204030204" pitchFamily="34" charset="0"/>
              </a:rPr>
              <a:t>鸣锣停止比赛）：</a:t>
            </a:r>
            <a:r>
              <a:rPr lang="en-US" sz="4300" dirty="0">
                <a:effectLst/>
                <a:latin typeface="Calibri" panose="020F0502020204030204" pitchFamily="34" charset="0"/>
                <a:ea typeface="宋体" panose="02010600030101010101" pitchFamily="2" charset="-122"/>
                <a:cs typeface="Times New Roman" panose="02020603050405020304" pitchFamily="18" charset="0"/>
              </a:rPr>
              <a:t> Saved by the bell</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300" dirty="0" err="1">
                <a:effectLst/>
                <a:latin typeface="宋体" panose="02010600030101010101" pitchFamily="2" charset="-122"/>
                <a:ea typeface="宋体" panose="02010600030101010101" pitchFamily="2" charset="-122"/>
                <a:cs typeface="Calibri" panose="020F0502020204030204" pitchFamily="34" charset="0"/>
              </a:rPr>
              <a:t>击败对手</a:t>
            </a:r>
            <a:r>
              <a:rPr lang="en-US" sz="4300" dirty="0">
                <a:effectLst/>
                <a:latin typeface="宋体" panose="02010600030101010101" pitchFamily="2" charset="-122"/>
                <a:ea typeface="宋体" panose="02010600030101010101" pitchFamily="2" charset="-122"/>
                <a:cs typeface="Calibri" panose="020F0502020204030204" pitchFamily="34" charset="0"/>
              </a:rPr>
              <a:t>：</a:t>
            </a:r>
            <a:r>
              <a:rPr lang="en-US" sz="4300" dirty="0">
                <a:effectLst/>
                <a:latin typeface="Calibri" panose="020F0502020204030204" pitchFamily="34" charset="0"/>
                <a:ea typeface="宋体" panose="02010600030101010101" pitchFamily="2" charset="-122"/>
                <a:cs typeface="Times New Roman" panose="02020603050405020304" pitchFamily="18" charset="0"/>
              </a:rPr>
              <a:t> outbox; outclass</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300" dirty="0" err="1">
                <a:effectLst/>
                <a:latin typeface="宋体" panose="02010600030101010101" pitchFamily="2" charset="-122"/>
                <a:ea typeface="宋体" panose="02010600030101010101" pitchFamily="2" charset="-122"/>
                <a:cs typeface="Calibri" panose="020F0502020204030204" pitchFamily="34" charset="0"/>
              </a:rPr>
              <a:t>击倒获胜</a:t>
            </a:r>
            <a:r>
              <a:rPr lang="en-US" sz="4300" dirty="0">
                <a:effectLst/>
                <a:latin typeface="宋体" panose="02010600030101010101" pitchFamily="2" charset="-122"/>
                <a:ea typeface="宋体" panose="02010600030101010101" pitchFamily="2" charset="-122"/>
                <a:cs typeface="Calibri" panose="020F0502020204030204" pitchFamily="34" charset="0"/>
              </a:rPr>
              <a:t>：</a:t>
            </a:r>
            <a:r>
              <a:rPr lang="en-US" sz="4300" dirty="0">
                <a:effectLst/>
                <a:latin typeface="Calibri" panose="020F0502020204030204" pitchFamily="34" charset="0"/>
                <a:ea typeface="宋体" panose="02010600030101010101" pitchFamily="2" charset="-122"/>
                <a:cs typeface="Times New Roman" panose="02020603050405020304" pitchFamily="18" charset="0"/>
              </a:rPr>
              <a:t> win by a knockout</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300" dirty="0" err="1">
                <a:effectLst/>
                <a:latin typeface="宋体" panose="02010600030101010101" pitchFamily="2" charset="-122"/>
                <a:ea typeface="宋体" panose="02010600030101010101" pitchFamily="2" charset="-122"/>
                <a:cs typeface="Calibri" panose="020F0502020204030204" pitchFamily="34" charset="0"/>
              </a:rPr>
              <a:t>技术击倒</a:t>
            </a:r>
            <a:r>
              <a:rPr lang="en-US" sz="4300" dirty="0">
                <a:effectLst/>
                <a:latin typeface="Calibri" panose="020F0502020204030204" pitchFamily="34" charset="0"/>
                <a:ea typeface="宋体" panose="02010600030101010101" pitchFamily="2" charset="-122"/>
                <a:cs typeface="Times New Roman" panose="02020603050405020304" pitchFamily="18" charset="0"/>
              </a:rPr>
              <a:t>[</a:t>
            </a:r>
            <a:r>
              <a:rPr lang="en-US" sz="4300" dirty="0" err="1">
                <a:effectLst/>
                <a:latin typeface="宋体" panose="02010600030101010101" pitchFamily="2" charset="-122"/>
                <a:ea typeface="宋体" panose="02010600030101010101" pitchFamily="2" charset="-122"/>
                <a:cs typeface="Calibri" panose="020F0502020204030204" pitchFamily="34" charset="0"/>
              </a:rPr>
              <a:t>获胜</a:t>
            </a:r>
            <a:r>
              <a:rPr lang="en-US" sz="4300" dirty="0">
                <a:effectLst/>
                <a:latin typeface="Calibri" panose="020F0502020204030204" pitchFamily="34" charset="0"/>
                <a:ea typeface="宋体" panose="02010600030101010101" pitchFamily="2" charset="-122"/>
                <a:cs typeface="Times New Roman" panose="02020603050405020304" pitchFamily="18" charset="0"/>
              </a:rPr>
              <a:t>]: technical knockout (TKO)</a:t>
            </a:r>
            <a:endParaRPr lang="en-US" sz="43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Title 1">
            <a:extLst>
              <a:ext uri="{FF2B5EF4-FFF2-40B4-BE49-F238E27FC236}">
                <a16:creationId xmlns:a16="http://schemas.microsoft.com/office/drawing/2014/main" id="{0DEC4968-13CF-44A9-8FEA-F58B927D9DFD}"/>
              </a:ext>
            </a:extLst>
          </p:cNvPr>
          <p:cNvSpPr>
            <a:spLocks noGrp="1"/>
          </p:cNvSpPr>
          <p:nvPr>
            <p:ph type="title"/>
          </p:nvPr>
        </p:nvSpPr>
        <p:spPr>
          <a:xfrm>
            <a:off x="838200" y="365125"/>
            <a:ext cx="10515600" cy="1325563"/>
          </a:xfrm>
          <a:solidFill>
            <a:schemeClr val="tx1"/>
          </a:solidFill>
        </p:spPr>
        <p:txBody>
          <a:bodyPr>
            <a:normAutofit/>
          </a:bodyPr>
          <a:lstStyle/>
          <a:p>
            <a:pPr algn="ctr"/>
            <a:r>
              <a:rPr lang="zh-CN" altLang="en-US" sz="4000" b="1" dirty="0">
                <a:solidFill>
                  <a:schemeClr val="bg1"/>
                </a:solidFill>
              </a:rPr>
              <a:t>散打比赛词汇 </a:t>
            </a:r>
            <a:r>
              <a:rPr lang="en-US" sz="4000" b="1" dirty="0">
                <a:solidFill>
                  <a:schemeClr val="bg1"/>
                </a:solidFill>
              </a:rPr>
              <a:t>Sanda Competition Vocabulary</a:t>
            </a:r>
            <a:endParaRPr lang="en-US" sz="4200" b="1" dirty="0">
              <a:solidFill>
                <a:schemeClr val="bg1"/>
              </a:solidFill>
            </a:endParaRPr>
          </a:p>
        </p:txBody>
      </p:sp>
      <p:sp>
        <p:nvSpPr>
          <p:cNvPr id="2" name="Slide Number Placeholder 1">
            <a:extLst>
              <a:ext uri="{FF2B5EF4-FFF2-40B4-BE49-F238E27FC236}">
                <a16:creationId xmlns:a16="http://schemas.microsoft.com/office/drawing/2014/main" id="{FCCE6723-0445-4BBB-BF69-6F4B02C5B135}"/>
              </a:ext>
            </a:extLst>
          </p:cNvPr>
          <p:cNvSpPr>
            <a:spLocks noGrp="1"/>
          </p:cNvSpPr>
          <p:nvPr>
            <p:ph type="sldNum" sz="quarter" idx="12"/>
          </p:nvPr>
        </p:nvSpPr>
        <p:spPr/>
        <p:txBody>
          <a:bodyPr/>
          <a:lstStyle/>
          <a:p>
            <a:fld id="{F0E9E830-8965-4426-8964-9FFC624FCDF9}" type="slidenum">
              <a:rPr lang="en-US" smtClean="0"/>
              <a:t>19</a:t>
            </a:fld>
            <a:endParaRPr lang="en-US"/>
          </a:p>
        </p:txBody>
      </p:sp>
      <p:pic>
        <p:nvPicPr>
          <p:cNvPr id="5" name="19">
            <a:hlinkClick r:id="" action="ppaction://media"/>
            <a:extLst>
              <a:ext uri="{FF2B5EF4-FFF2-40B4-BE49-F238E27FC236}">
                <a16:creationId xmlns:a16="http://schemas.microsoft.com/office/drawing/2014/main" id="{D30110C5-910D-4D3D-85E6-659BD6AAA3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2759075"/>
            <a:ext cx="406400" cy="406400"/>
          </a:xfrm>
          <a:prstGeom prst="rect">
            <a:avLst/>
          </a:prstGeom>
        </p:spPr>
      </p:pic>
    </p:spTree>
    <p:extLst>
      <p:ext uri="{BB962C8B-B14F-4D97-AF65-F5344CB8AC3E}">
        <p14:creationId xmlns:p14="http://schemas.microsoft.com/office/powerpoint/2010/main" val="20513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D3A9-2C84-408B-A9B7-36344AF4DE3B}"/>
              </a:ext>
            </a:extLst>
          </p:cNvPr>
          <p:cNvSpPr>
            <a:spLocks noGrp="1"/>
          </p:cNvSpPr>
          <p:nvPr>
            <p:ph type="title"/>
          </p:nvPr>
        </p:nvSpPr>
        <p:spPr>
          <a:xfrm>
            <a:off x="838200" y="365125"/>
            <a:ext cx="10515600" cy="921415"/>
          </a:xfrm>
        </p:spPr>
        <p:txBody>
          <a:bodyPr>
            <a:normAutofit/>
          </a:bodyPr>
          <a:lstStyle/>
          <a:p>
            <a:r>
              <a:rPr lang="zh-CN" sz="4400" b="1" dirty="0">
                <a:effectLst/>
                <a:latin typeface="Calibri" panose="020F0502020204030204" pitchFamily="34" charset="0"/>
                <a:ea typeface="等线" panose="02010600030101010101" pitchFamily="2" charset="-122"/>
                <a:cs typeface="Calibri" panose="020F0502020204030204" pitchFamily="34" charset="0"/>
              </a:rPr>
              <a:t>拳法组合 </a:t>
            </a:r>
            <a:r>
              <a:rPr lang="en-US" sz="4400" b="1" dirty="0">
                <a:effectLst/>
                <a:latin typeface="Calibri" panose="020F0502020204030204" pitchFamily="34" charset="0"/>
                <a:ea typeface="等线" panose="02010600030101010101" pitchFamily="2" charset="-122"/>
                <a:cs typeface="Calibri" panose="020F0502020204030204" pitchFamily="34" charset="0"/>
              </a:rPr>
              <a:t>Boxing Punch Combinations</a:t>
            </a:r>
            <a:endParaRPr lang="en-US" dirty="0"/>
          </a:p>
        </p:txBody>
      </p:sp>
      <p:sp>
        <p:nvSpPr>
          <p:cNvPr id="3" name="Content Placeholder 2">
            <a:extLst>
              <a:ext uri="{FF2B5EF4-FFF2-40B4-BE49-F238E27FC236}">
                <a16:creationId xmlns:a16="http://schemas.microsoft.com/office/drawing/2014/main" id="{F36BDA29-746A-4695-A611-5DCAA2861335}"/>
              </a:ext>
            </a:extLst>
          </p:cNvPr>
          <p:cNvSpPr>
            <a:spLocks noGrp="1"/>
          </p:cNvSpPr>
          <p:nvPr>
            <p:ph idx="1"/>
          </p:nvPr>
        </p:nvSpPr>
        <p:spPr>
          <a:xfrm>
            <a:off x="838200" y="1509824"/>
            <a:ext cx="10515600" cy="4061636"/>
          </a:xfrm>
        </p:spPr>
        <p:txBody>
          <a:bodyPr>
            <a:normAutofit/>
          </a:bodyPr>
          <a:lstStyle/>
          <a:p>
            <a:pPr marL="0" marR="0" indent="0">
              <a:spcBef>
                <a:spcPts val="0"/>
              </a:spcBef>
              <a:spcAft>
                <a:spcPts val="750"/>
              </a:spcAft>
              <a:buNone/>
            </a:pPr>
            <a:r>
              <a:rPr lang="zh-CN" sz="3500" b="1" dirty="0">
                <a:effectLst/>
                <a:latin typeface="Times New Roman" panose="02020603050405020304" pitchFamily="18" charset="0"/>
                <a:ea typeface="宋体" panose="02010600030101010101" pitchFamily="2" charset="-122"/>
              </a:rPr>
              <a:t>左刺拳领先拳组合</a:t>
            </a:r>
            <a:r>
              <a:rPr lang="en-US" sz="2500" b="1" dirty="0">
                <a:effectLst/>
                <a:latin typeface="Times New Roman" panose="02020603050405020304" pitchFamily="18" charset="0"/>
                <a:ea typeface="宋体" panose="02010600030101010101" pitchFamily="2" charset="-122"/>
              </a:rPr>
              <a:t>LEFT JAB LEAD PUNCH COMBINATIONS</a:t>
            </a:r>
            <a:endParaRPr lang="en-US" sz="2500" dirty="0">
              <a:effectLst/>
              <a:latin typeface="Times New Roman" panose="02020603050405020304" pitchFamily="18" charset="0"/>
              <a:ea typeface="宋体" panose="02010600030101010101" pitchFamily="2" charset="-122"/>
            </a:endParaRPr>
          </a:p>
          <a:p>
            <a:pPr marL="0" marR="0" indent="0">
              <a:spcBef>
                <a:spcPts val="0"/>
              </a:spcBef>
              <a:spcAft>
                <a:spcPts val="750"/>
              </a:spcAft>
              <a:buNone/>
            </a:pPr>
            <a:r>
              <a:rPr lang="en-US" sz="1500" dirty="0">
                <a:effectLst/>
                <a:latin typeface="Times New Roman" panose="02020603050405020304" pitchFamily="18" charset="0"/>
                <a:ea typeface="宋体" panose="02010600030101010101" pitchFamily="2" charset="-122"/>
              </a:rPr>
              <a:t>(</a:t>
            </a:r>
            <a:r>
              <a:rPr lang="en-US" sz="1500" b="0" u="none" strike="noStrike" dirty="0">
                <a:solidFill>
                  <a:srgbClr val="0070C0"/>
                </a:solidFill>
                <a:effectLst/>
                <a:latin typeface="Times New Roman" panose="02020603050405020304" pitchFamily="18" charset="0"/>
                <a:ea typeface="宋体" panose="02010600030101010101" pitchFamily="2" charset="-122"/>
                <a:hlinkClick r:id="rId4"/>
              </a:rPr>
              <a:t>https://www.ringsport.com.au/blogs/ringsport-blog/24-punching-combinations-that-work</a:t>
            </a:r>
            <a:r>
              <a:rPr lang="en-US" sz="1500" dirty="0">
                <a:effectLst/>
                <a:latin typeface="Times New Roman" panose="02020603050405020304" pitchFamily="18" charset="0"/>
                <a:ea typeface="宋体" panose="02010600030101010101" pitchFamily="2" charset="-122"/>
              </a:rPr>
              <a:t> )</a:t>
            </a:r>
          </a:p>
          <a:p>
            <a:pPr marL="0" marR="0" indent="0">
              <a:spcBef>
                <a:spcPts val="0"/>
              </a:spcBef>
              <a:spcAft>
                <a:spcPts val="750"/>
              </a:spcAft>
              <a:buNone/>
            </a:pPr>
            <a:endParaRPr lang="en-US" sz="1500" dirty="0">
              <a:effectLst/>
              <a:latin typeface="Times New Roman" panose="02020603050405020304" pitchFamily="18" charset="0"/>
              <a:ea typeface="宋体" panose="02010600030101010101" pitchFamily="2" charset="-122"/>
            </a:endParaRPr>
          </a:p>
          <a:p>
            <a:pPr marL="0" marR="0">
              <a:spcBef>
                <a:spcPts val="0"/>
              </a:spcBef>
              <a:spcAft>
                <a:spcPts val="750"/>
              </a:spcAft>
            </a:pPr>
            <a:r>
              <a:rPr lang="zh-CN" sz="4500" dirty="0">
                <a:effectLst/>
                <a:latin typeface="Times New Roman" panose="02020603050405020304" pitchFamily="18" charset="0"/>
                <a:ea typeface="宋体" panose="02010600030101010101" pitchFamily="2" charset="-122"/>
              </a:rPr>
              <a:t>左</a:t>
            </a:r>
            <a:r>
              <a:rPr lang="en-US" sz="4500" dirty="0">
                <a:effectLst/>
                <a:latin typeface="Times New Roman" panose="02020603050405020304" pitchFamily="18" charset="0"/>
                <a:ea typeface="宋体" panose="02010600030101010101" pitchFamily="2" charset="-122"/>
              </a:rPr>
              <a:t> Left</a:t>
            </a:r>
          </a:p>
          <a:p>
            <a:pPr marL="0" marR="0">
              <a:spcBef>
                <a:spcPts val="0"/>
              </a:spcBef>
              <a:spcAft>
                <a:spcPts val="750"/>
              </a:spcAft>
            </a:pPr>
            <a:r>
              <a:rPr lang="zh-CN" sz="4500" dirty="0">
                <a:effectLst/>
                <a:latin typeface="Times New Roman" panose="02020603050405020304" pitchFamily="18" charset="0"/>
                <a:ea typeface="宋体" panose="02010600030101010101" pitchFamily="2" charset="-122"/>
              </a:rPr>
              <a:t>右边 </a:t>
            </a:r>
            <a:r>
              <a:rPr lang="en-US" sz="4500" dirty="0">
                <a:effectLst/>
                <a:latin typeface="Times New Roman" panose="02020603050405020304" pitchFamily="18" charset="0"/>
                <a:ea typeface="宋体" panose="02010600030101010101" pitchFamily="2" charset="-122"/>
              </a:rPr>
              <a:t>Right</a:t>
            </a:r>
          </a:p>
          <a:p>
            <a:pPr marL="0" marR="0">
              <a:spcBef>
                <a:spcPts val="0"/>
              </a:spcBef>
              <a:spcAft>
                <a:spcPts val="750"/>
              </a:spcAft>
            </a:pPr>
            <a:r>
              <a:rPr lang="zh-CN" sz="4500" dirty="0">
                <a:effectLst/>
                <a:latin typeface="Times New Roman" panose="02020603050405020304" pitchFamily="18" charset="0"/>
                <a:ea typeface="宋体" panose="02010600030101010101" pitchFamily="2" charset="-122"/>
              </a:rPr>
              <a:t>刺拳领先拳</a:t>
            </a:r>
            <a:r>
              <a:rPr lang="en-US" sz="4500" dirty="0">
                <a:effectLst/>
                <a:latin typeface="Times New Roman" panose="02020603050405020304" pitchFamily="18" charset="0"/>
                <a:ea typeface="宋体" panose="02010600030101010101" pitchFamily="2" charset="-122"/>
              </a:rPr>
              <a:t> Lead </a:t>
            </a:r>
            <a:r>
              <a:rPr lang="en-US" sz="4500" dirty="0">
                <a:latin typeface="Times New Roman" panose="02020603050405020304" pitchFamily="18" charset="0"/>
                <a:ea typeface="宋体" panose="02010600030101010101" pitchFamily="2" charset="-122"/>
              </a:rPr>
              <a:t>j</a:t>
            </a:r>
            <a:r>
              <a:rPr lang="en-US" sz="4500" dirty="0">
                <a:effectLst/>
                <a:latin typeface="Times New Roman" panose="02020603050405020304" pitchFamily="18" charset="0"/>
                <a:ea typeface="宋体" panose="02010600030101010101" pitchFamily="2" charset="-122"/>
              </a:rPr>
              <a:t>ab </a:t>
            </a:r>
          </a:p>
          <a:p>
            <a:pPr marL="0" marR="0">
              <a:spcBef>
                <a:spcPts val="0"/>
              </a:spcBef>
              <a:spcAft>
                <a:spcPts val="750"/>
              </a:spcAft>
            </a:pPr>
            <a:r>
              <a:rPr lang="zh-CN" sz="4500" dirty="0">
                <a:effectLst/>
                <a:latin typeface="Times New Roman" panose="02020603050405020304" pitchFamily="18" charset="0"/>
                <a:ea typeface="宋体" panose="02010600030101010101" pitchFamily="2" charset="-122"/>
              </a:rPr>
              <a:t>组合</a:t>
            </a:r>
            <a:r>
              <a:rPr lang="en-US" sz="4500" dirty="0">
                <a:effectLst/>
                <a:latin typeface="Times New Roman" panose="02020603050405020304" pitchFamily="18" charset="0"/>
                <a:ea typeface="宋体" panose="02010600030101010101" pitchFamily="2" charset="-122"/>
              </a:rPr>
              <a:t> combination</a:t>
            </a:r>
          </a:p>
        </p:txBody>
      </p:sp>
      <p:sp>
        <p:nvSpPr>
          <p:cNvPr id="4" name="Slide Number Placeholder 3">
            <a:extLst>
              <a:ext uri="{FF2B5EF4-FFF2-40B4-BE49-F238E27FC236}">
                <a16:creationId xmlns:a16="http://schemas.microsoft.com/office/drawing/2014/main" id="{CDABAF82-34CB-4BA8-858D-9DEF61CA429B}"/>
              </a:ext>
            </a:extLst>
          </p:cNvPr>
          <p:cNvSpPr>
            <a:spLocks noGrp="1"/>
          </p:cNvSpPr>
          <p:nvPr>
            <p:ph type="sldNum" sz="quarter" idx="12"/>
          </p:nvPr>
        </p:nvSpPr>
        <p:spPr/>
        <p:txBody>
          <a:bodyPr/>
          <a:lstStyle/>
          <a:p>
            <a:fld id="{F0E9E830-8965-4426-8964-9FFC624FCDF9}" type="slidenum">
              <a:rPr lang="en-US" smtClean="0"/>
              <a:t>2</a:t>
            </a:fld>
            <a:endParaRPr lang="en-US"/>
          </a:p>
        </p:txBody>
      </p:sp>
      <p:pic>
        <p:nvPicPr>
          <p:cNvPr id="5" name="2">
            <a:hlinkClick r:id="" action="ppaction://media"/>
            <a:extLst>
              <a:ext uri="{FF2B5EF4-FFF2-40B4-BE49-F238E27FC236}">
                <a16:creationId xmlns:a16="http://schemas.microsoft.com/office/drawing/2014/main" id="{7F9021E0-20D9-4FD1-BBEE-4CE8D50C4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1900" y="2606675"/>
            <a:ext cx="406400" cy="406400"/>
          </a:xfrm>
          <a:prstGeom prst="rect">
            <a:avLst/>
          </a:prstGeom>
        </p:spPr>
      </p:pic>
    </p:spTree>
    <p:extLst>
      <p:ext uri="{BB962C8B-B14F-4D97-AF65-F5344CB8AC3E}">
        <p14:creationId xmlns:p14="http://schemas.microsoft.com/office/powerpoint/2010/main" val="3669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3A6D0-DC5F-4CEA-83BF-10B1119D1079}"/>
              </a:ext>
            </a:extLst>
          </p:cNvPr>
          <p:cNvSpPr>
            <a:spLocks noGrp="1"/>
          </p:cNvSpPr>
          <p:nvPr>
            <p:ph idx="1"/>
          </p:nvPr>
        </p:nvSpPr>
        <p:spPr>
          <a:xfrm>
            <a:off x="609599" y="1825624"/>
            <a:ext cx="10982325" cy="4803775"/>
          </a:xfrm>
        </p:spPr>
        <p:txBody>
          <a:bodyPr>
            <a:normAutofit fontScale="77500" lnSpcReduction="20000"/>
          </a:bodyPr>
          <a:lstStyle/>
          <a:p>
            <a:pPr marL="0" marR="0" indent="0" algn="just">
              <a:lnSpc>
                <a:spcPct val="140000"/>
              </a:lnSpc>
              <a:spcBef>
                <a:spcPts val="600"/>
              </a:spcBef>
              <a:spcAft>
                <a:spcPts val="0"/>
              </a:spcAft>
              <a:buNone/>
            </a:pPr>
            <a:r>
              <a:rPr lang="zh-CN" sz="3500" dirty="0">
                <a:effectLst/>
                <a:latin typeface="Calibri" panose="020F0502020204030204" pitchFamily="34" charset="0"/>
                <a:ea typeface="宋体" panose="02010600030101010101" pitchFamily="2" charset="-122"/>
                <a:cs typeface="Calibri" panose="020F0502020204030204" pitchFamily="34" charset="0"/>
              </a:rPr>
              <a:t>击</a:t>
            </a:r>
            <a:r>
              <a:rPr lang="en-US" sz="3500" dirty="0" err="1">
                <a:effectLst/>
                <a:latin typeface="宋体" panose="02010600030101010101" pitchFamily="2" charset="-122"/>
                <a:ea typeface="宋体" panose="02010600030101010101" pitchFamily="2" charset="-122"/>
                <a:cs typeface="Calibri" panose="020F0502020204030204" pitchFamily="34" charset="0"/>
              </a:rPr>
              <a:t>倒：</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knock</a:t>
            </a:r>
            <a:r>
              <a:rPr lang="en-US" sz="3500" dirty="0">
                <a:effectLst/>
                <a:latin typeface="Calibri" panose="020F0502020204030204" pitchFamily="34" charset="0"/>
                <a:ea typeface="宋体" panose="02010600030101010101" pitchFamily="2" charset="-122"/>
                <a:cs typeface="Times New Roman" panose="02020603050405020304" pitchFamily="18" charset="0"/>
              </a:rPr>
              <a:t> down; floor; flatten; deck; drop; pound to canvas</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lnSpc>
                <a:spcPct val="140000"/>
              </a:lnSpc>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倒下</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fall down</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lnSpc>
                <a:spcPct val="140000"/>
              </a:lnSpc>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倒在围绳上</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on the ropes</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lnSpc>
                <a:spcPct val="140000"/>
              </a:lnSpc>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假装被击倒</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“take a dive” Pretend to be knocked down (</a:t>
            </a:r>
            <a:r>
              <a:rPr lang="en-US" sz="3500" dirty="0" err="1">
                <a:effectLst/>
                <a:latin typeface="宋体" panose="02010600030101010101" pitchFamily="2" charset="-122"/>
                <a:ea typeface="宋体" panose="02010600030101010101" pitchFamily="2" charset="-122"/>
                <a:cs typeface="Calibri" panose="020F0502020204030204" pitchFamily="34" charset="0"/>
              </a:rPr>
              <a:t>有些“斗士”是有偿输的，所以他们“跳水”</a:t>
            </a:r>
            <a:r>
              <a:rPr lang="en-US" sz="3500" dirty="0" err="1">
                <a:latin typeface="Calibri" panose="020F0502020204030204" pitchFamily="34" charset="0"/>
                <a:ea typeface="宋体" panose="02010600030101010101" pitchFamily="2" charset="-122"/>
                <a:cs typeface="Times New Roman" panose="02020603050405020304" pitchFamily="18" charset="0"/>
              </a:rPr>
              <a:t>S</a:t>
            </a:r>
            <a:r>
              <a:rPr lang="en-US" sz="3500" dirty="0" err="1">
                <a:effectLst/>
                <a:latin typeface="Calibri" panose="020F0502020204030204" pitchFamily="34" charset="0"/>
                <a:ea typeface="宋体" panose="02010600030101010101" pitchFamily="2" charset="-122"/>
                <a:cs typeface="Times New Roman" panose="02020603050405020304" pitchFamily="18" charset="0"/>
              </a:rPr>
              <a:t>ome</a:t>
            </a:r>
            <a:r>
              <a:rPr lang="en-US" sz="3500" dirty="0">
                <a:effectLst/>
                <a:latin typeface="Calibri" panose="020F0502020204030204" pitchFamily="34" charset="0"/>
                <a:ea typeface="宋体" panose="02010600030101010101" pitchFamily="2" charset="-122"/>
                <a:cs typeface="Times New Roman" panose="02020603050405020304" pitchFamily="18" charset="0"/>
              </a:rPr>
              <a:t> “fighters” are paid to lose, so they “take a dive.”) </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lnSpc>
                <a:spcPct val="140000"/>
              </a:lnSpc>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认输</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throw [toss] in the sponge [towel] (quit, give up, surrender)</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lnSpc>
                <a:spcPct val="140000"/>
              </a:lnSpc>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打出台外</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Out of the ring; out of bounds</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B99FF1AF-9799-48D1-A109-A546A757B983}"/>
              </a:ext>
            </a:extLst>
          </p:cNvPr>
          <p:cNvSpPr>
            <a:spLocks noGrp="1"/>
          </p:cNvSpPr>
          <p:nvPr>
            <p:ph type="title"/>
          </p:nvPr>
        </p:nvSpPr>
        <p:spPr>
          <a:xfrm>
            <a:off x="838200" y="365125"/>
            <a:ext cx="10515600" cy="1325563"/>
          </a:xfrm>
          <a:solidFill>
            <a:schemeClr val="tx1"/>
          </a:solidFill>
        </p:spPr>
        <p:txBody>
          <a:bodyPr/>
          <a:lstStyle/>
          <a:p>
            <a:pPr algn="ctr"/>
            <a:r>
              <a:rPr lang="zh-CN" altLang="en-US" dirty="0">
                <a:solidFill>
                  <a:schemeClr val="bg1"/>
                </a:solidFill>
              </a:rPr>
              <a:t>散打比赛词汇</a:t>
            </a:r>
            <a:br>
              <a:rPr lang="en-US" altLang="zh-CN" dirty="0">
                <a:solidFill>
                  <a:schemeClr val="bg1"/>
                </a:solidFill>
              </a:rPr>
            </a:br>
            <a:r>
              <a:rPr lang="zh-CN" altLang="en-US" dirty="0">
                <a:solidFill>
                  <a:schemeClr val="bg1"/>
                </a:solidFill>
              </a:rPr>
              <a:t> </a:t>
            </a:r>
            <a:r>
              <a:rPr lang="en-US" dirty="0">
                <a:solidFill>
                  <a:schemeClr val="bg1"/>
                </a:solidFill>
              </a:rPr>
              <a:t>Sanda Competition Vocabulary</a:t>
            </a:r>
          </a:p>
        </p:txBody>
      </p:sp>
      <p:sp>
        <p:nvSpPr>
          <p:cNvPr id="2" name="Slide Number Placeholder 1">
            <a:extLst>
              <a:ext uri="{FF2B5EF4-FFF2-40B4-BE49-F238E27FC236}">
                <a16:creationId xmlns:a16="http://schemas.microsoft.com/office/drawing/2014/main" id="{9272D756-807D-43F7-BF42-AA89AE7D417E}"/>
              </a:ext>
            </a:extLst>
          </p:cNvPr>
          <p:cNvSpPr>
            <a:spLocks noGrp="1"/>
          </p:cNvSpPr>
          <p:nvPr>
            <p:ph type="sldNum" sz="quarter" idx="12"/>
          </p:nvPr>
        </p:nvSpPr>
        <p:spPr/>
        <p:txBody>
          <a:bodyPr/>
          <a:lstStyle/>
          <a:p>
            <a:fld id="{F0E9E830-8965-4426-8964-9FFC624FCDF9}" type="slidenum">
              <a:rPr lang="en-US" smtClean="0"/>
              <a:t>20</a:t>
            </a:fld>
            <a:endParaRPr lang="en-US"/>
          </a:p>
        </p:txBody>
      </p:sp>
      <p:pic>
        <p:nvPicPr>
          <p:cNvPr id="5" name="20">
            <a:hlinkClick r:id="" action="ppaction://media"/>
            <a:extLst>
              <a:ext uri="{FF2B5EF4-FFF2-40B4-BE49-F238E27FC236}">
                <a16:creationId xmlns:a16="http://schemas.microsoft.com/office/drawing/2014/main" id="{048060CB-F776-4681-9102-024944271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9575" y="2063750"/>
            <a:ext cx="406400" cy="406400"/>
          </a:xfrm>
          <a:prstGeom prst="rect">
            <a:avLst/>
          </a:prstGeom>
        </p:spPr>
      </p:pic>
    </p:spTree>
    <p:extLst>
      <p:ext uri="{BB962C8B-B14F-4D97-AF65-F5344CB8AC3E}">
        <p14:creationId xmlns:p14="http://schemas.microsoft.com/office/powerpoint/2010/main" val="148313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E61F3E-7B85-4A3F-8E7B-FD8EBF278ACA}"/>
              </a:ext>
            </a:extLst>
          </p:cNvPr>
          <p:cNvSpPr>
            <a:spLocks noGrp="1"/>
          </p:cNvSpPr>
          <p:nvPr>
            <p:ph idx="1"/>
          </p:nvPr>
        </p:nvSpPr>
        <p:spPr>
          <a:xfrm>
            <a:off x="838200" y="2200274"/>
            <a:ext cx="10515600" cy="3624263"/>
          </a:xfrm>
        </p:spPr>
        <p:txBody>
          <a:bodyPr>
            <a:normAutofit/>
          </a:bodyPr>
          <a:lstStyle/>
          <a:p>
            <a:pPr marL="0" marR="0" indent="0" algn="just">
              <a:spcBef>
                <a:spcPts val="600"/>
              </a:spcBef>
              <a:spcAft>
                <a:spcPts val="0"/>
              </a:spcAft>
              <a:buNone/>
            </a:pPr>
            <a:r>
              <a:rPr lang="en-US" sz="4000" dirty="0" err="1">
                <a:effectLst/>
                <a:latin typeface="宋体" panose="02010600030101010101" pitchFamily="2" charset="-122"/>
                <a:ea typeface="宋体" panose="02010600030101010101" pitchFamily="2" charset="-122"/>
                <a:cs typeface="Calibri" panose="020F0502020204030204" pitchFamily="34" charset="0"/>
              </a:rPr>
              <a:t>分数超过对方</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 outpoint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000" dirty="0" err="1">
                <a:effectLst/>
                <a:latin typeface="宋体" panose="02010600030101010101" pitchFamily="2" charset="-122"/>
                <a:ea typeface="宋体" panose="02010600030101010101" pitchFamily="2" charset="-122"/>
                <a:cs typeface="Calibri" panose="020F0502020204030204" pitchFamily="34" charset="0"/>
              </a:rPr>
              <a:t>得分获胜</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 win by decision [on points]</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4000" dirty="0" err="1">
                <a:effectLst/>
                <a:latin typeface="宋体" panose="02010600030101010101" pitchFamily="2" charset="-122"/>
                <a:ea typeface="宋体" panose="02010600030101010101" pitchFamily="2" charset="-122"/>
                <a:cs typeface="Calibri" panose="020F0502020204030204" pitchFamily="34" charset="0"/>
              </a:rPr>
              <a:t>裁判员宣布停止比赛</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 referee stops contest</a:t>
            </a:r>
          </a:p>
          <a:p>
            <a:pPr marL="0" indent="0" algn="just">
              <a:spcBef>
                <a:spcPts val="600"/>
              </a:spcBef>
              <a:buNone/>
            </a:pPr>
            <a:r>
              <a:rPr lang="en-US" sz="4000" dirty="0" err="1">
                <a:effectLst/>
                <a:latin typeface="宋体" panose="02010600030101010101" pitchFamily="2" charset="-122"/>
                <a:ea typeface="宋体" panose="02010600030101010101" pitchFamily="2" charset="-122"/>
                <a:cs typeface="Calibri" panose="020F0502020204030204" pitchFamily="34" charset="0"/>
              </a:rPr>
              <a:t>裁判员叫停获胜：</a:t>
            </a:r>
            <a:r>
              <a:rPr lang="en-US" sz="4000" dirty="0" err="1">
                <a:effectLst/>
                <a:latin typeface="Calibri" panose="020F0502020204030204" pitchFamily="34" charset="0"/>
                <a:ea typeface="宋体" panose="02010600030101010101" pitchFamily="2" charset="-122"/>
                <a:cs typeface="Times New Roman" panose="02020603050405020304" pitchFamily="18" charset="0"/>
              </a:rPr>
              <a:t>win</a:t>
            </a:r>
            <a:r>
              <a:rPr lang="en-US" sz="4000" dirty="0">
                <a:effectLst/>
                <a:latin typeface="Calibri" panose="020F0502020204030204" pitchFamily="34" charset="0"/>
                <a:ea typeface="宋体" panose="02010600030101010101" pitchFamily="2" charset="-122"/>
                <a:cs typeface="Times New Roman" panose="02020603050405020304" pitchFamily="18" charset="0"/>
              </a:rPr>
              <a:t> by “referee stops contest”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Title 1">
            <a:extLst>
              <a:ext uri="{FF2B5EF4-FFF2-40B4-BE49-F238E27FC236}">
                <a16:creationId xmlns:a16="http://schemas.microsoft.com/office/drawing/2014/main" id="{CA4A75AB-65A1-41B6-867F-5C0F036B5C00}"/>
              </a:ext>
            </a:extLst>
          </p:cNvPr>
          <p:cNvSpPr>
            <a:spLocks noGrp="1"/>
          </p:cNvSpPr>
          <p:nvPr>
            <p:ph type="title"/>
          </p:nvPr>
        </p:nvSpPr>
        <p:spPr>
          <a:xfrm>
            <a:off x="838200" y="365125"/>
            <a:ext cx="10515600" cy="1325563"/>
          </a:xfrm>
          <a:solidFill>
            <a:schemeClr val="tx1"/>
          </a:solidFill>
        </p:spPr>
        <p:txBody>
          <a:bodyPr/>
          <a:lstStyle/>
          <a:p>
            <a:pPr algn="ctr"/>
            <a:r>
              <a:rPr lang="zh-CN" altLang="en-US" b="1" dirty="0">
                <a:solidFill>
                  <a:schemeClr val="bg1"/>
                </a:solidFill>
              </a:rPr>
              <a:t>散打比赛词汇 </a:t>
            </a:r>
            <a:r>
              <a:rPr lang="en-US" b="1" dirty="0">
                <a:solidFill>
                  <a:schemeClr val="bg1"/>
                </a:solidFill>
              </a:rPr>
              <a:t>Sanda Competition Vocabulary</a:t>
            </a:r>
          </a:p>
        </p:txBody>
      </p:sp>
      <p:sp>
        <p:nvSpPr>
          <p:cNvPr id="2" name="Slide Number Placeholder 1">
            <a:extLst>
              <a:ext uri="{FF2B5EF4-FFF2-40B4-BE49-F238E27FC236}">
                <a16:creationId xmlns:a16="http://schemas.microsoft.com/office/drawing/2014/main" id="{37A8D7AD-68DC-4B5C-82A9-61E9F54250B1}"/>
              </a:ext>
            </a:extLst>
          </p:cNvPr>
          <p:cNvSpPr>
            <a:spLocks noGrp="1"/>
          </p:cNvSpPr>
          <p:nvPr>
            <p:ph type="sldNum" sz="quarter" idx="12"/>
          </p:nvPr>
        </p:nvSpPr>
        <p:spPr/>
        <p:txBody>
          <a:bodyPr/>
          <a:lstStyle/>
          <a:p>
            <a:fld id="{F0E9E830-8965-4426-8964-9FFC624FCDF9}" type="slidenum">
              <a:rPr lang="en-US" smtClean="0"/>
              <a:t>21</a:t>
            </a:fld>
            <a:endParaRPr lang="en-US"/>
          </a:p>
        </p:txBody>
      </p:sp>
      <p:pic>
        <p:nvPicPr>
          <p:cNvPr id="5" name="21">
            <a:hlinkClick r:id="" action="ppaction://media"/>
            <a:extLst>
              <a:ext uri="{FF2B5EF4-FFF2-40B4-BE49-F238E27FC236}">
                <a16:creationId xmlns:a16="http://schemas.microsoft.com/office/drawing/2014/main" id="{E47142E3-827F-4C3F-89AE-91B3A8B38A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50500" y="4244975"/>
            <a:ext cx="406400" cy="406400"/>
          </a:xfrm>
          <a:prstGeom prst="rect">
            <a:avLst/>
          </a:prstGeom>
        </p:spPr>
      </p:pic>
    </p:spTree>
    <p:extLst>
      <p:ext uri="{BB962C8B-B14F-4D97-AF65-F5344CB8AC3E}">
        <p14:creationId xmlns:p14="http://schemas.microsoft.com/office/powerpoint/2010/main" val="33733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584ED-F82C-4C56-9E29-44F2D3E904DE}"/>
              </a:ext>
            </a:extLst>
          </p:cNvPr>
          <p:cNvSpPr>
            <a:spLocks noGrp="1"/>
          </p:cNvSpPr>
          <p:nvPr>
            <p:ph idx="1"/>
          </p:nvPr>
        </p:nvSpPr>
        <p:spPr>
          <a:xfrm>
            <a:off x="838200" y="2219325"/>
            <a:ext cx="10515600" cy="3957638"/>
          </a:xfrm>
        </p:spPr>
        <p:txBody>
          <a:bodyPr/>
          <a:lstStyle/>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因对方弃权而获胜</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 win by default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因对方未出场而获胜</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 win by walkover (absence; default)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胜局</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 winning round</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金腰带</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 gold (champion) belt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0D0FB079-8467-448E-9F41-92FC266AE5C2}"/>
              </a:ext>
            </a:extLst>
          </p:cNvPr>
          <p:cNvSpPr>
            <a:spLocks noGrp="1"/>
          </p:cNvSpPr>
          <p:nvPr>
            <p:ph type="title"/>
          </p:nvPr>
        </p:nvSpPr>
        <p:spPr>
          <a:xfrm>
            <a:off x="838200" y="365125"/>
            <a:ext cx="10515600" cy="1325563"/>
          </a:xfrm>
          <a:solidFill>
            <a:schemeClr val="tx1"/>
          </a:solidFill>
        </p:spPr>
        <p:txBody>
          <a:bodyPr/>
          <a:lstStyle/>
          <a:p>
            <a:pPr algn="ctr"/>
            <a:r>
              <a:rPr lang="zh-CN" altLang="en-US" b="1" dirty="0">
                <a:solidFill>
                  <a:schemeClr val="bg1"/>
                </a:solidFill>
              </a:rPr>
              <a:t>散打比赛词汇 </a:t>
            </a:r>
            <a:r>
              <a:rPr lang="en-US" b="1" dirty="0">
                <a:solidFill>
                  <a:schemeClr val="bg1"/>
                </a:solidFill>
              </a:rPr>
              <a:t>Sanda Competition Vocabulary</a:t>
            </a:r>
          </a:p>
        </p:txBody>
      </p:sp>
      <p:sp>
        <p:nvSpPr>
          <p:cNvPr id="2" name="Slide Number Placeholder 1">
            <a:extLst>
              <a:ext uri="{FF2B5EF4-FFF2-40B4-BE49-F238E27FC236}">
                <a16:creationId xmlns:a16="http://schemas.microsoft.com/office/drawing/2014/main" id="{4060874E-8753-4CEC-B0FD-9CBAB852A82E}"/>
              </a:ext>
            </a:extLst>
          </p:cNvPr>
          <p:cNvSpPr>
            <a:spLocks noGrp="1"/>
          </p:cNvSpPr>
          <p:nvPr>
            <p:ph type="sldNum" sz="quarter" idx="12"/>
          </p:nvPr>
        </p:nvSpPr>
        <p:spPr/>
        <p:txBody>
          <a:bodyPr/>
          <a:lstStyle/>
          <a:p>
            <a:fld id="{F0E9E830-8965-4426-8964-9FFC624FCDF9}" type="slidenum">
              <a:rPr lang="en-US" smtClean="0"/>
              <a:t>22</a:t>
            </a:fld>
            <a:endParaRPr lang="en-US"/>
          </a:p>
        </p:txBody>
      </p:sp>
      <p:pic>
        <p:nvPicPr>
          <p:cNvPr id="5" name="22">
            <a:hlinkClick r:id="" action="ppaction://media"/>
            <a:extLst>
              <a:ext uri="{FF2B5EF4-FFF2-40B4-BE49-F238E27FC236}">
                <a16:creationId xmlns:a16="http://schemas.microsoft.com/office/drawing/2014/main" id="{7099287B-FDC0-499C-85F8-C66805B6E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4850" y="3121025"/>
            <a:ext cx="406400" cy="406400"/>
          </a:xfrm>
          <a:prstGeom prst="rect">
            <a:avLst/>
          </a:prstGeom>
        </p:spPr>
      </p:pic>
    </p:spTree>
    <p:extLst>
      <p:ext uri="{BB962C8B-B14F-4D97-AF65-F5344CB8AC3E}">
        <p14:creationId xmlns:p14="http://schemas.microsoft.com/office/powerpoint/2010/main" val="264652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FD15B-A2F8-4E44-BF1B-277520B07480}"/>
              </a:ext>
            </a:extLst>
          </p:cNvPr>
          <p:cNvSpPr>
            <a:spLocks noGrp="1"/>
          </p:cNvSpPr>
          <p:nvPr>
            <p:ph idx="1"/>
          </p:nvPr>
        </p:nvSpPr>
        <p:spPr/>
        <p:txBody>
          <a:bodyPr>
            <a:normAutofit fontScale="92500" lnSpcReduction="10000"/>
          </a:bodyPr>
          <a:lstStyle/>
          <a:p>
            <a:pPr marL="0" marR="0" indent="0" algn="ctr">
              <a:spcBef>
                <a:spcPts val="600"/>
              </a:spcBef>
              <a:spcAft>
                <a:spcPts val="0"/>
              </a:spcAft>
              <a:buNone/>
            </a:pPr>
            <a:r>
              <a:rPr lang="en-US" sz="4500" b="1" dirty="0" err="1">
                <a:solidFill>
                  <a:srgbClr val="FF0000"/>
                </a:solidFill>
                <a:effectLst/>
                <a:latin typeface="宋体" panose="02010600030101010101" pitchFamily="2" charset="-122"/>
                <a:ea typeface="宋体" panose="02010600030101010101" pitchFamily="2" charset="-122"/>
                <a:cs typeface="Calibri" panose="020F0502020204030204" pitchFamily="34" charset="0"/>
              </a:rPr>
              <a:t>犯规拳</a:t>
            </a:r>
            <a:r>
              <a:rPr lang="en-US" sz="4500" b="1"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 foul blows</a:t>
            </a:r>
            <a:endParaRPr lang="en-US" sz="4500" b="1" dirty="0">
              <a:solidFill>
                <a:srgbClr val="FF0000"/>
              </a:solidFill>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腰下拳</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 low blow; hit below the belt</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肾部拳</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 kidney blow</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击后背</a:t>
            </a:r>
            <a:r>
              <a:rPr lang="en-US" sz="4000" dirty="0">
                <a:effectLst/>
                <a:latin typeface="宋体" panose="02010600030101010101" pitchFamily="2" charset="-122"/>
                <a:ea typeface="宋体" panose="02010600030101010101" pitchFamily="2" charset="-122"/>
                <a:cs typeface="Calibri" panose="020F0502020204030204" pitchFamily="34" charset="0"/>
              </a:rPr>
              <a:t>：</a:t>
            </a:r>
            <a:r>
              <a:rPr lang="en-US" sz="4000" dirty="0">
                <a:effectLst/>
                <a:latin typeface="Calibri" panose="020F0502020204030204" pitchFamily="34" charset="0"/>
                <a:ea typeface="宋体" panose="02010600030101010101" pitchFamily="2" charset="-122"/>
                <a:cs typeface="Times New Roman" panose="02020603050405020304" pitchFamily="18" charset="0"/>
              </a:rPr>
              <a:t> hit on the back</a:t>
            </a: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gn="just">
              <a:spcBef>
                <a:spcPts val="600"/>
              </a:spcBef>
              <a:spcAft>
                <a:spcPts val="0"/>
              </a:spcAft>
            </a:pPr>
            <a:r>
              <a:rPr lang="en-US" sz="4000" dirty="0" err="1">
                <a:effectLst/>
                <a:latin typeface="宋体" panose="02010600030101010101" pitchFamily="2" charset="-122"/>
                <a:ea typeface="宋体" panose="02010600030101010101" pitchFamily="2" charset="-122"/>
                <a:cs typeface="Calibri" panose="020F0502020204030204" pitchFamily="34" charset="0"/>
              </a:rPr>
              <a:t>击后脑勺：</a:t>
            </a:r>
            <a:r>
              <a:rPr lang="en-US" sz="4000" dirty="0" err="1">
                <a:effectLst/>
                <a:latin typeface="Calibri" panose="020F0502020204030204" pitchFamily="34" charset="0"/>
                <a:ea typeface="宋体" panose="02010600030101010101" pitchFamily="2" charset="-122"/>
                <a:cs typeface="Times New Roman" panose="02020603050405020304" pitchFamily="18" charset="0"/>
              </a:rPr>
              <a:t>rabbit</a:t>
            </a:r>
            <a:r>
              <a:rPr lang="en-US" sz="4000" dirty="0">
                <a:effectLst/>
                <a:latin typeface="Calibri" panose="020F0502020204030204" pitchFamily="34" charset="0"/>
                <a:ea typeface="宋体" panose="02010600030101010101" pitchFamily="2" charset="-122"/>
                <a:cs typeface="Times New Roman" panose="02020603050405020304" pitchFamily="18" charset="0"/>
              </a:rPr>
              <a:t> punch; hit on the back of neck</a:t>
            </a:r>
          </a:p>
          <a:p>
            <a:pPr marL="0" algn="just">
              <a:spcBef>
                <a:spcPts val="600"/>
              </a:spcBef>
            </a:pPr>
            <a:r>
              <a:rPr lang="en-US" sz="4000" dirty="0" err="1">
                <a:latin typeface="Calibri" panose="020F0502020204030204" pitchFamily="34" charset="0"/>
                <a:ea typeface="宋体" panose="02010600030101010101" pitchFamily="2" charset="-122"/>
                <a:cs typeface="Times New Roman" panose="02020603050405020304" pitchFamily="18" charset="0"/>
              </a:rPr>
              <a:t>卡脖子</a:t>
            </a:r>
            <a:r>
              <a:rPr lang="en-US" sz="4000" dirty="0">
                <a:latin typeface="Calibri" panose="020F0502020204030204" pitchFamily="34" charset="0"/>
                <a:ea typeface="宋体" panose="02010600030101010101" pitchFamily="2" charset="-122"/>
                <a:cs typeface="Times New Roman" panose="02020603050405020304" pitchFamily="18" charset="0"/>
              </a:rPr>
              <a:t>： throttle; stranglehold</a:t>
            </a:r>
          </a:p>
          <a:p>
            <a:pPr marL="0" algn="just">
              <a:spcBef>
                <a:spcPts val="600"/>
              </a:spcBef>
            </a:pPr>
            <a:r>
              <a:rPr lang="en-US" sz="4000" dirty="0" err="1">
                <a:latin typeface="Calibri" panose="020F0502020204030204" pitchFamily="34" charset="0"/>
                <a:ea typeface="宋体" panose="02010600030101010101" pitchFamily="2" charset="-122"/>
                <a:cs typeface="Times New Roman" panose="02020603050405020304" pitchFamily="18" charset="0"/>
              </a:rPr>
              <a:t>击打倒地对手</a:t>
            </a:r>
            <a:r>
              <a:rPr lang="en-US" sz="4000" dirty="0">
                <a:latin typeface="Calibri" panose="020F0502020204030204" pitchFamily="34" charset="0"/>
                <a:ea typeface="宋体" panose="02010600030101010101" pitchFamily="2" charset="-122"/>
                <a:cs typeface="Times New Roman" panose="02020603050405020304" pitchFamily="18" charset="0"/>
              </a:rPr>
              <a:t>： hit opponent when he is down</a:t>
            </a:r>
          </a:p>
          <a:p>
            <a:pPr marL="0" algn="just">
              <a:spcBef>
                <a:spcPts val="600"/>
              </a:spcBef>
            </a:pPr>
            <a:endParaRPr lang="en-US" sz="4000" dirty="0">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600"/>
              </a:spcBef>
              <a:spcAft>
                <a:spcPts val="0"/>
              </a:spcAft>
            </a:pPr>
            <a:endParaRPr lang="en-US" sz="40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81468FE7-7CA0-4F52-A2E5-24ED832D9452}"/>
              </a:ext>
            </a:extLst>
          </p:cNvPr>
          <p:cNvSpPr>
            <a:spLocks noGrp="1"/>
          </p:cNvSpPr>
          <p:nvPr>
            <p:ph type="title"/>
          </p:nvPr>
        </p:nvSpPr>
        <p:spPr>
          <a:xfrm>
            <a:off x="838200" y="365125"/>
            <a:ext cx="10515600" cy="1325563"/>
          </a:xfrm>
          <a:solidFill>
            <a:schemeClr val="tx1"/>
          </a:solidFill>
        </p:spPr>
        <p:txBody>
          <a:bodyPr/>
          <a:lstStyle/>
          <a:p>
            <a:pPr algn="ctr"/>
            <a:r>
              <a:rPr lang="zh-CN" altLang="en-US" b="1" dirty="0">
                <a:solidFill>
                  <a:schemeClr val="bg1"/>
                </a:solidFill>
              </a:rPr>
              <a:t>散打比赛词汇 </a:t>
            </a:r>
            <a:r>
              <a:rPr lang="en-US" b="1" dirty="0">
                <a:solidFill>
                  <a:schemeClr val="bg1"/>
                </a:solidFill>
              </a:rPr>
              <a:t>Sanda Competition Vocabulary</a:t>
            </a:r>
          </a:p>
        </p:txBody>
      </p:sp>
      <p:sp>
        <p:nvSpPr>
          <p:cNvPr id="2" name="Slide Number Placeholder 1">
            <a:extLst>
              <a:ext uri="{FF2B5EF4-FFF2-40B4-BE49-F238E27FC236}">
                <a16:creationId xmlns:a16="http://schemas.microsoft.com/office/drawing/2014/main" id="{B74D731A-F3BD-4D99-94B0-79BC4340B9AC}"/>
              </a:ext>
            </a:extLst>
          </p:cNvPr>
          <p:cNvSpPr>
            <a:spLocks noGrp="1"/>
          </p:cNvSpPr>
          <p:nvPr>
            <p:ph type="sldNum" sz="quarter" idx="12"/>
          </p:nvPr>
        </p:nvSpPr>
        <p:spPr/>
        <p:txBody>
          <a:bodyPr/>
          <a:lstStyle/>
          <a:p>
            <a:fld id="{F0E9E830-8965-4426-8964-9FFC624FCDF9}" type="slidenum">
              <a:rPr lang="en-US" smtClean="0"/>
              <a:t>23</a:t>
            </a:fld>
            <a:endParaRPr lang="en-US"/>
          </a:p>
        </p:txBody>
      </p:sp>
      <p:pic>
        <p:nvPicPr>
          <p:cNvPr id="5" name="23">
            <a:hlinkClick r:id="" action="ppaction://media"/>
            <a:extLst>
              <a:ext uri="{FF2B5EF4-FFF2-40B4-BE49-F238E27FC236}">
                <a16:creationId xmlns:a16="http://schemas.microsoft.com/office/drawing/2014/main" id="{A78C2A56-6797-44EF-9745-94AA690D87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4850" y="2425700"/>
            <a:ext cx="406400" cy="406400"/>
          </a:xfrm>
          <a:prstGeom prst="rect">
            <a:avLst/>
          </a:prstGeom>
        </p:spPr>
      </p:pic>
    </p:spTree>
    <p:extLst>
      <p:ext uri="{BB962C8B-B14F-4D97-AF65-F5344CB8AC3E}">
        <p14:creationId xmlns:p14="http://schemas.microsoft.com/office/powerpoint/2010/main" val="348974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BB3E4-DE57-4DD9-8326-7D357855CE5F}"/>
              </a:ext>
            </a:extLst>
          </p:cNvPr>
          <p:cNvSpPr>
            <a:spLocks noGrp="1"/>
          </p:cNvSpPr>
          <p:nvPr>
            <p:ph type="title"/>
          </p:nvPr>
        </p:nvSpPr>
        <p:spPr>
          <a:xfrm>
            <a:off x="838200" y="365125"/>
            <a:ext cx="10515600" cy="1325563"/>
          </a:xfrm>
          <a:solidFill>
            <a:schemeClr val="tx1"/>
          </a:solidFill>
        </p:spPr>
        <p:txBody>
          <a:bodyPr/>
          <a:lstStyle/>
          <a:p>
            <a:pPr algn="ctr"/>
            <a:r>
              <a:rPr lang="zh-CN" altLang="en-US" b="1" dirty="0">
                <a:solidFill>
                  <a:schemeClr val="bg1"/>
                </a:solidFill>
              </a:rPr>
              <a:t>散打比赛词汇 </a:t>
            </a:r>
            <a:r>
              <a:rPr lang="en-US" b="1" dirty="0">
                <a:solidFill>
                  <a:schemeClr val="bg1"/>
                </a:solidFill>
              </a:rPr>
              <a:t>Sanda Competition Vocabulary</a:t>
            </a:r>
          </a:p>
        </p:txBody>
      </p:sp>
      <p:sp>
        <p:nvSpPr>
          <p:cNvPr id="6" name="TextBox 5">
            <a:extLst>
              <a:ext uri="{FF2B5EF4-FFF2-40B4-BE49-F238E27FC236}">
                <a16:creationId xmlns:a16="http://schemas.microsoft.com/office/drawing/2014/main" id="{FF5B9D84-B719-4E71-858F-0A4B07CE23B6}"/>
              </a:ext>
            </a:extLst>
          </p:cNvPr>
          <p:cNvSpPr txBox="1"/>
          <p:nvPr/>
        </p:nvSpPr>
        <p:spPr>
          <a:xfrm>
            <a:off x="504825" y="1719263"/>
            <a:ext cx="11258550" cy="4862870"/>
          </a:xfrm>
          <a:prstGeom prst="rect">
            <a:avLst/>
          </a:prstGeom>
          <a:noFill/>
        </p:spPr>
        <p:txBody>
          <a:bodyPr wrap="square" rtlCol="0">
            <a:spAutoFit/>
          </a:bodyPr>
          <a:lstStyle/>
          <a:p>
            <a:pPr marL="0" indent="0" algn="ctr">
              <a:spcBef>
                <a:spcPts val="600"/>
              </a:spcBef>
              <a:buNone/>
            </a:pPr>
            <a:r>
              <a:rPr lang="en-US" sz="3500" b="1" dirty="0" err="1">
                <a:solidFill>
                  <a:srgbClr val="FF0000"/>
                </a:solidFill>
                <a:effectLst/>
                <a:latin typeface="宋体" panose="02010600030101010101" pitchFamily="2" charset="-122"/>
                <a:ea typeface="宋体" panose="02010600030101010101" pitchFamily="2" charset="-122"/>
                <a:cs typeface="Calibri" panose="020F0502020204030204" pitchFamily="34" charset="0"/>
              </a:rPr>
              <a:t>犯规拳</a:t>
            </a:r>
            <a:r>
              <a:rPr lang="en-US" sz="3500" b="1"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 foul blows</a:t>
            </a:r>
            <a:endParaRPr lang="en-US" sz="3500" b="1" dirty="0">
              <a:solidFill>
                <a:srgbClr val="FF0000"/>
              </a:solidFill>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拳背击人</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 backhander; backhand swing</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开掌打击</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 open blow; hit with open gloves (</a:t>
            </a:r>
            <a:r>
              <a:rPr lang="zh-CN" altLang="en-US" sz="3500" dirty="0">
                <a:effectLst/>
                <a:latin typeface="Calibri" panose="020F0502020204030204" pitchFamily="34" charset="0"/>
                <a:ea typeface="宋体" panose="02010600030101010101" pitchFamily="2" charset="-122"/>
                <a:cs typeface="Times New Roman" panose="02020603050405020304" pitchFamily="18" charset="0"/>
              </a:rPr>
              <a:t>会造成割伤 </a:t>
            </a:r>
            <a:r>
              <a:rPr lang="en-US" sz="3500" dirty="0">
                <a:effectLst/>
                <a:latin typeface="Calibri" panose="020F0502020204030204" pitchFamily="34" charset="0"/>
                <a:ea typeface="宋体" panose="02010600030101010101" pitchFamily="2" charset="-122"/>
                <a:cs typeface="Times New Roman" panose="02020603050405020304" pitchFamily="18" charset="0"/>
              </a:rPr>
              <a:t>can cause cuts)</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用手掌部位击打</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 hit with the inside of glove</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拇指击眼部</a:t>
            </a:r>
            <a:r>
              <a:rPr lang="en-US" sz="3500" dirty="0">
                <a:effectLst/>
                <a:latin typeface="Calibri" panose="020F0502020204030204" pitchFamily="34" charset="0"/>
                <a:ea typeface="宋体" panose="02010600030101010101" pitchFamily="2" charset="-122"/>
                <a:cs typeface="Times New Roman" panose="02020603050405020304" pitchFamily="18" charset="0"/>
              </a:rPr>
              <a:t>: gouge; thumb</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lgn="just">
              <a:spcBef>
                <a:spcPts val="600"/>
              </a:spcBef>
              <a:spcAft>
                <a:spcPts val="0"/>
              </a:spcAft>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头撞</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 headbutting</a:t>
            </a:r>
          </a:p>
          <a:p>
            <a:pPr marL="0" indent="0" algn="just">
              <a:spcBef>
                <a:spcPts val="600"/>
              </a:spcBef>
              <a:buNone/>
            </a:pPr>
            <a:r>
              <a:rPr lang="en-US" sz="3500" dirty="0" err="1">
                <a:effectLst/>
                <a:latin typeface="宋体" panose="02010600030101010101" pitchFamily="2" charset="-122"/>
                <a:ea typeface="宋体" panose="02010600030101010101" pitchFamily="2" charset="-122"/>
                <a:cs typeface="Calibri" panose="020F0502020204030204" pitchFamily="34" charset="0"/>
              </a:rPr>
              <a:t>咬人</a:t>
            </a:r>
            <a:r>
              <a:rPr lang="en-US" sz="3500" dirty="0">
                <a:effectLst/>
                <a:latin typeface="宋体" panose="02010600030101010101" pitchFamily="2" charset="-122"/>
                <a:ea typeface="宋体" panose="02010600030101010101" pitchFamily="2" charset="-122"/>
                <a:cs typeface="Calibri" panose="020F0502020204030204" pitchFamily="34" charset="0"/>
              </a:rPr>
              <a:t>：</a:t>
            </a:r>
            <a:r>
              <a:rPr lang="en-US" sz="3500" dirty="0">
                <a:effectLst/>
                <a:latin typeface="Calibri" panose="020F0502020204030204" pitchFamily="34" charset="0"/>
                <a:ea typeface="宋体" panose="02010600030101010101" pitchFamily="2" charset="-122"/>
                <a:cs typeface="Times New Roman" panose="02020603050405020304" pitchFamily="18" charset="0"/>
              </a:rPr>
              <a:t> biting</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2" name="Slide Number Placeholder 1">
            <a:extLst>
              <a:ext uri="{FF2B5EF4-FFF2-40B4-BE49-F238E27FC236}">
                <a16:creationId xmlns:a16="http://schemas.microsoft.com/office/drawing/2014/main" id="{9653C391-5266-4FBB-9752-51D374377933}"/>
              </a:ext>
            </a:extLst>
          </p:cNvPr>
          <p:cNvSpPr>
            <a:spLocks noGrp="1"/>
          </p:cNvSpPr>
          <p:nvPr>
            <p:ph type="sldNum" sz="quarter" idx="12"/>
          </p:nvPr>
        </p:nvSpPr>
        <p:spPr/>
        <p:txBody>
          <a:bodyPr/>
          <a:lstStyle/>
          <a:p>
            <a:fld id="{F0E9E830-8965-4426-8964-9FFC624FCDF9}" type="slidenum">
              <a:rPr lang="en-US" smtClean="0"/>
              <a:t>24</a:t>
            </a:fld>
            <a:endParaRPr lang="en-US"/>
          </a:p>
        </p:txBody>
      </p:sp>
      <p:pic>
        <p:nvPicPr>
          <p:cNvPr id="3" name="24">
            <a:hlinkClick r:id="" action="ppaction://media"/>
            <a:extLst>
              <a:ext uri="{FF2B5EF4-FFF2-40B4-BE49-F238E27FC236}">
                <a16:creationId xmlns:a16="http://schemas.microsoft.com/office/drawing/2014/main" id="{945C219A-88BE-449D-A2C6-662F410FC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6725" y="4225925"/>
            <a:ext cx="406400" cy="406400"/>
          </a:xfrm>
          <a:prstGeom prst="rect">
            <a:avLst/>
          </a:prstGeom>
        </p:spPr>
      </p:pic>
    </p:spTree>
    <p:extLst>
      <p:ext uri="{BB962C8B-B14F-4D97-AF65-F5344CB8AC3E}">
        <p14:creationId xmlns:p14="http://schemas.microsoft.com/office/powerpoint/2010/main" val="42488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4EBA-6AFD-4BE7-B67E-E97038F7C96C}"/>
              </a:ext>
            </a:extLst>
          </p:cNvPr>
          <p:cNvSpPr>
            <a:spLocks noGrp="1"/>
          </p:cNvSpPr>
          <p:nvPr>
            <p:ph type="title"/>
          </p:nvPr>
        </p:nvSpPr>
        <p:spPr>
          <a:xfrm>
            <a:off x="190501" y="365125"/>
            <a:ext cx="11506200" cy="1325563"/>
          </a:xfrm>
          <a:solidFill>
            <a:schemeClr val="tx1"/>
          </a:solidFill>
        </p:spPr>
        <p:txBody>
          <a:bodyPr>
            <a:normAutofit/>
          </a:bodyPr>
          <a:lstStyle/>
          <a:p>
            <a:pPr algn="ctr"/>
            <a:r>
              <a:rPr lang="zh-CN" altLang="en-US" sz="4100" b="1" dirty="0">
                <a:solidFill>
                  <a:srgbClr val="FFC000"/>
                </a:solidFill>
              </a:rPr>
              <a:t>挑战问题：您在下面的照片中称呼那个东西吗？</a:t>
            </a:r>
            <a:r>
              <a:rPr lang="en-US" sz="2800" b="1" dirty="0">
                <a:solidFill>
                  <a:srgbClr val="FFC000"/>
                </a:solidFill>
              </a:rPr>
              <a:t>Challenge Question: What do you call the thing in the photo below?</a:t>
            </a:r>
          </a:p>
        </p:txBody>
      </p:sp>
      <p:pic>
        <p:nvPicPr>
          <p:cNvPr id="6" name="Content Placeholder 5">
            <a:extLst>
              <a:ext uri="{FF2B5EF4-FFF2-40B4-BE49-F238E27FC236}">
                <a16:creationId xmlns:a16="http://schemas.microsoft.com/office/drawing/2014/main" id="{C1DE97AC-EB5B-4A0D-BDE3-031453F2B3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00195" y="2187574"/>
            <a:ext cx="6591610" cy="4351338"/>
          </a:xfrm>
        </p:spPr>
      </p:pic>
      <p:sp>
        <p:nvSpPr>
          <p:cNvPr id="4" name="Slide Number Placeholder 3">
            <a:extLst>
              <a:ext uri="{FF2B5EF4-FFF2-40B4-BE49-F238E27FC236}">
                <a16:creationId xmlns:a16="http://schemas.microsoft.com/office/drawing/2014/main" id="{9E1CFF9B-EF23-43A3-A0FC-24C6E803C514}"/>
              </a:ext>
            </a:extLst>
          </p:cNvPr>
          <p:cNvSpPr>
            <a:spLocks noGrp="1"/>
          </p:cNvSpPr>
          <p:nvPr>
            <p:ph type="sldNum" sz="quarter" idx="12"/>
          </p:nvPr>
        </p:nvSpPr>
        <p:spPr/>
        <p:txBody>
          <a:bodyPr/>
          <a:lstStyle/>
          <a:p>
            <a:fld id="{F0E9E830-8965-4426-8964-9FFC624FCDF9}" type="slidenum">
              <a:rPr lang="en-US" smtClean="0"/>
              <a:t>25</a:t>
            </a:fld>
            <a:endParaRPr lang="en-US"/>
          </a:p>
        </p:txBody>
      </p:sp>
      <p:pic>
        <p:nvPicPr>
          <p:cNvPr id="7" name="25">
            <a:hlinkClick r:id="" action="ppaction://media"/>
            <a:extLst>
              <a:ext uri="{FF2B5EF4-FFF2-40B4-BE49-F238E27FC236}">
                <a16:creationId xmlns:a16="http://schemas.microsoft.com/office/drawing/2014/main" id="{D4875DCA-DC61-4B55-B154-B208FF4B5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3272" y="2311400"/>
            <a:ext cx="406400" cy="406400"/>
          </a:xfrm>
          <a:prstGeom prst="rect">
            <a:avLst/>
          </a:prstGeom>
        </p:spPr>
      </p:pic>
    </p:spTree>
    <p:extLst>
      <p:ext uri="{BB962C8B-B14F-4D97-AF65-F5344CB8AC3E}">
        <p14:creationId xmlns:p14="http://schemas.microsoft.com/office/powerpoint/2010/main" val="126899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8F2E-C002-4DDC-9F0F-F655E784AFCF}"/>
              </a:ext>
            </a:extLst>
          </p:cNvPr>
          <p:cNvSpPr>
            <a:spLocks noGrp="1"/>
          </p:cNvSpPr>
          <p:nvPr>
            <p:ph type="title"/>
          </p:nvPr>
        </p:nvSpPr>
        <p:spPr>
          <a:solidFill>
            <a:schemeClr val="tx1"/>
          </a:solidFill>
        </p:spPr>
        <p:txBody>
          <a:bodyPr>
            <a:normAutofit/>
          </a:bodyPr>
          <a:lstStyle/>
          <a:p>
            <a:pPr algn="ctr"/>
            <a:r>
              <a:rPr lang="zh-CN" altLang="en-US"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回顾</a:t>
            </a:r>
            <a:r>
              <a:rPr lang="zh-CN"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四种摔跤技术 </a:t>
            </a:r>
            <a:br>
              <a:rPr lang="en-US" altLang="zh-CN"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br>
            <a:r>
              <a:rPr lang="en-US" altLang="zh-CN"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Review f</a:t>
            </a:r>
            <a:r>
              <a:rPr lang="en-US"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our wrestling takedown (</a:t>
            </a:r>
            <a:r>
              <a:rPr lang="zh-CN"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摔</a:t>
            </a:r>
            <a:r>
              <a:rPr lang="en-US" sz="4000" b="1"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rPr>
              <a:t>) Techniques</a:t>
            </a:r>
            <a:endParaRPr lang="en-US" sz="4000" dirty="0">
              <a:solidFill>
                <a:schemeClr val="bg1"/>
              </a:solidFill>
            </a:endParaRPr>
          </a:p>
        </p:txBody>
      </p:sp>
      <p:sp>
        <p:nvSpPr>
          <p:cNvPr id="3" name="Content Placeholder 2">
            <a:extLst>
              <a:ext uri="{FF2B5EF4-FFF2-40B4-BE49-F238E27FC236}">
                <a16:creationId xmlns:a16="http://schemas.microsoft.com/office/drawing/2014/main" id="{BC2E3214-38F8-4A55-A5E0-9852204F566A}"/>
              </a:ext>
            </a:extLst>
          </p:cNvPr>
          <p:cNvSpPr>
            <a:spLocks noGrp="1"/>
          </p:cNvSpPr>
          <p:nvPr>
            <p:ph idx="1"/>
          </p:nvPr>
        </p:nvSpPr>
        <p:spPr>
          <a:xfrm>
            <a:off x="838200" y="1825625"/>
            <a:ext cx="4573772" cy="3309901"/>
          </a:xfrm>
        </p:spPr>
        <p:txBody>
          <a:bodyPr/>
          <a:lstStyle/>
          <a:p>
            <a:r>
              <a:rPr lang="en-US" altLang="zh-CN" sz="4500" dirty="0">
                <a:effectLst/>
                <a:latin typeface="Times New Roman" panose="02020603050405020304" pitchFamily="18" charset="0"/>
                <a:ea typeface="宋体" panose="02010600030101010101" pitchFamily="2" charset="-122"/>
              </a:rPr>
              <a:t>1 </a:t>
            </a:r>
            <a:r>
              <a:rPr lang="zh-CN" sz="4500" dirty="0">
                <a:effectLst/>
                <a:latin typeface="Times New Roman" panose="02020603050405020304" pitchFamily="18" charset="0"/>
                <a:ea typeface="宋体" panose="02010600030101010101" pitchFamily="2" charset="-122"/>
              </a:rPr>
              <a:t>双腿摔</a:t>
            </a:r>
            <a:r>
              <a:rPr lang="en-US" altLang="zh-CN" sz="4500" dirty="0">
                <a:effectLst/>
                <a:latin typeface="Times New Roman" panose="02020603050405020304" pitchFamily="18" charset="0"/>
                <a:ea typeface="宋体" panose="02010600030101010101" pitchFamily="2" charset="-122"/>
              </a:rPr>
              <a:t> ___</a:t>
            </a:r>
          </a:p>
          <a:p>
            <a:r>
              <a:rPr lang="en-US" altLang="zh-CN" sz="4500" dirty="0">
                <a:effectLst/>
                <a:latin typeface="Times New Roman" panose="02020603050405020304" pitchFamily="18" charset="0"/>
                <a:ea typeface="宋体" panose="02010600030101010101" pitchFamily="2" charset="-122"/>
              </a:rPr>
              <a:t>2. </a:t>
            </a:r>
            <a:r>
              <a:rPr lang="zh-CN" sz="4500" dirty="0">
                <a:effectLst/>
                <a:latin typeface="Times New Roman" panose="02020603050405020304" pitchFamily="18" charset="0"/>
                <a:ea typeface="宋体" panose="02010600030101010101" pitchFamily="2" charset="-122"/>
              </a:rPr>
              <a:t>车身锁摔</a:t>
            </a:r>
            <a:r>
              <a:rPr lang="en-US" altLang="zh-CN" sz="4500" dirty="0">
                <a:effectLst/>
                <a:latin typeface="Times New Roman" panose="02020603050405020304" pitchFamily="18" charset="0"/>
                <a:ea typeface="宋体" panose="02010600030101010101" pitchFamily="2" charset="-122"/>
              </a:rPr>
              <a:t> ___</a:t>
            </a:r>
          </a:p>
          <a:p>
            <a:r>
              <a:rPr lang="en-US" altLang="zh-CN" sz="4500" dirty="0">
                <a:effectLst/>
                <a:latin typeface="Times New Roman" panose="02020603050405020304" pitchFamily="18" charset="0"/>
                <a:ea typeface="宋体" panose="02010600030101010101" pitchFamily="2" charset="-122"/>
              </a:rPr>
              <a:t>3. </a:t>
            </a:r>
            <a:r>
              <a:rPr lang="zh-CN" sz="4500" dirty="0">
                <a:effectLst/>
                <a:latin typeface="Times New Roman" panose="02020603050405020304" pitchFamily="18" charset="0"/>
                <a:ea typeface="宋体" panose="02010600030101010101" pitchFamily="2" charset="-122"/>
              </a:rPr>
              <a:t>单支腿摔</a:t>
            </a:r>
            <a:r>
              <a:rPr lang="en-US" altLang="zh-CN" sz="4500" dirty="0">
                <a:effectLst/>
                <a:latin typeface="Times New Roman" panose="02020603050405020304" pitchFamily="18" charset="0"/>
                <a:ea typeface="宋体" panose="02010600030101010101" pitchFamily="2" charset="-122"/>
              </a:rPr>
              <a:t> ___</a:t>
            </a:r>
          </a:p>
          <a:p>
            <a:r>
              <a:rPr lang="en-US" altLang="zh-CN" sz="4500" dirty="0">
                <a:effectLst/>
                <a:latin typeface="Times New Roman" panose="02020603050405020304" pitchFamily="18" charset="0"/>
                <a:ea typeface="宋体" panose="02010600030101010101" pitchFamily="2" charset="-122"/>
              </a:rPr>
              <a:t>4. </a:t>
            </a:r>
            <a:r>
              <a:rPr lang="zh-CN" sz="4500" dirty="0">
                <a:effectLst/>
                <a:latin typeface="Times New Roman" panose="02020603050405020304" pitchFamily="18" charset="0"/>
                <a:ea typeface="宋体" panose="02010600030101010101" pitchFamily="2" charset="-122"/>
              </a:rPr>
              <a:t>外部扫脚</a:t>
            </a:r>
            <a:r>
              <a:rPr lang="en-US" altLang="zh-CN" sz="4500" dirty="0">
                <a:effectLst/>
                <a:latin typeface="Times New Roman" panose="02020603050405020304" pitchFamily="18" charset="0"/>
                <a:ea typeface="宋体" panose="02010600030101010101" pitchFamily="2" charset="-122"/>
              </a:rPr>
              <a:t> ___</a:t>
            </a:r>
            <a:endParaRPr lang="en-US" altLang="zh-CN" sz="4500" dirty="0">
              <a:latin typeface="Times New Roman" panose="02020603050405020304" pitchFamily="18" charset="0"/>
              <a:ea typeface="宋体" panose="02010600030101010101" pitchFamily="2" charset="-122"/>
            </a:endParaRPr>
          </a:p>
          <a:p>
            <a:endParaRPr lang="en-US" altLang="zh-CN" dirty="0">
              <a:latin typeface="Times New Roman" panose="02020603050405020304" pitchFamily="18" charset="0"/>
              <a:ea typeface="宋体" panose="02010600030101010101" pitchFamily="2" charset="-122"/>
            </a:endParaRPr>
          </a:p>
          <a:p>
            <a:endParaRPr lang="en-US" dirty="0"/>
          </a:p>
        </p:txBody>
      </p:sp>
      <p:sp>
        <p:nvSpPr>
          <p:cNvPr id="4" name="TextBox 3">
            <a:extLst>
              <a:ext uri="{FF2B5EF4-FFF2-40B4-BE49-F238E27FC236}">
                <a16:creationId xmlns:a16="http://schemas.microsoft.com/office/drawing/2014/main" id="{574A63B7-0B47-4DFF-B203-C9B2F7EA162D}"/>
              </a:ext>
            </a:extLst>
          </p:cNvPr>
          <p:cNvSpPr txBox="1"/>
          <p:nvPr/>
        </p:nvSpPr>
        <p:spPr>
          <a:xfrm>
            <a:off x="6507126" y="2112704"/>
            <a:ext cx="4997302" cy="2246769"/>
          </a:xfrm>
          <a:prstGeom prst="rect">
            <a:avLst/>
          </a:prstGeom>
          <a:noFill/>
        </p:spPr>
        <p:txBody>
          <a:bodyPr wrap="square" rtlCol="0">
            <a:spAutoFit/>
          </a:bodyPr>
          <a:lstStyle/>
          <a:p>
            <a:pPr marL="342900" indent="-342900">
              <a:buAutoNum type="alphaUcPeriod"/>
            </a:pPr>
            <a:r>
              <a:rPr lang="en-US" sz="3500" dirty="0"/>
              <a:t>Body lock takedown</a:t>
            </a:r>
          </a:p>
          <a:p>
            <a:pPr marL="342900" indent="-342900">
              <a:buAutoNum type="alphaUcPeriod"/>
            </a:pPr>
            <a:r>
              <a:rPr lang="en-US" sz="3500" dirty="0"/>
              <a:t>Outside foot sweep</a:t>
            </a:r>
          </a:p>
          <a:p>
            <a:pPr marL="342900" indent="-342900">
              <a:buAutoNum type="alphaUcPeriod"/>
            </a:pPr>
            <a:r>
              <a:rPr lang="en-US" sz="3500" dirty="0"/>
              <a:t>Double-Leg takedown</a:t>
            </a:r>
          </a:p>
          <a:p>
            <a:pPr marL="342900" indent="-342900">
              <a:buAutoNum type="alphaUcPeriod"/>
            </a:pPr>
            <a:r>
              <a:rPr lang="en-US" sz="3500" dirty="0"/>
              <a:t>Single-leg takedown</a:t>
            </a:r>
          </a:p>
        </p:txBody>
      </p:sp>
      <p:sp>
        <p:nvSpPr>
          <p:cNvPr id="5" name="TextBox 4">
            <a:extLst>
              <a:ext uri="{FF2B5EF4-FFF2-40B4-BE49-F238E27FC236}">
                <a16:creationId xmlns:a16="http://schemas.microsoft.com/office/drawing/2014/main" id="{CA20E88C-0C9F-4B01-96D9-E59E5246239A}"/>
              </a:ext>
            </a:extLst>
          </p:cNvPr>
          <p:cNvSpPr txBox="1"/>
          <p:nvPr/>
        </p:nvSpPr>
        <p:spPr>
          <a:xfrm>
            <a:off x="838200" y="5518298"/>
            <a:ext cx="10421679" cy="369332"/>
          </a:xfrm>
          <a:prstGeom prst="rect">
            <a:avLst/>
          </a:prstGeom>
          <a:solidFill>
            <a:schemeClr val="tx1"/>
          </a:solidFill>
        </p:spPr>
        <p:txBody>
          <a:bodyPr wrap="square" rtlCol="0">
            <a:spAutoFit/>
          </a:bodyPr>
          <a:lstStyle/>
          <a:p>
            <a:r>
              <a:rPr lang="en-US" dirty="0"/>
              <a:t>1. C Double-Leg    2.  A Body Lock	3. D Single Leg	4. B Outside foot sweep  </a:t>
            </a:r>
          </a:p>
        </p:txBody>
      </p:sp>
      <p:sp>
        <p:nvSpPr>
          <p:cNvPr id="6" name="Slide Number Placeholder 5">
            <a:extLst>
              <a:ext uri="{FF2B5EF4-FFF2-40B4-BE49-F238E27FC236}">
                <a16:creationId xmlns:a16="http://schemas.microsoft.com/office/drawing/2014/main" id="{35022BC1-D9C0-429D-B9FB-0A58834A8DBB}"/>
              </a:ext>
            </a:extLst>
          </p:cNvPr>
          <p:cNvSpPr>
            <a:spLocks noGrp="1"/>
          </p:cNvSpPr>
          <p:nvPr>
            <p:ph type="sldNum" sz="quarter" idx="12"/>
          </p:nvPr>
        </p:nvSpPr>
        <p:spPr/>
        <p:txBody>
          <a:bodyPr/>
          <a:lstStyle/>
          <a:p>
            <a:fld id="{F0E9E830-8965-4426-8964-9FFC624FCDF9}" type="slidenum">
              <a:rPr lang="en-US" smtClean="0"/>
              <a:t>3</a:t>
            </a:fld>
            <a:endParaRPr lang="en-US"/>
          </a:p>
        </p:txBody>
      </p:sp>
      <p:pic>
        <p:nvPicPr>
          <p:cNvPr id="7" name="3">
            <a:hlinkClick r:id="" action="ppaction://media"/>
            <a:extLst>
              <a:ext uri="{FF2B5EF4-FFF2-40B4-BE49-F238E27FC236}">
                <a16:creationId xmlns:a16="http://schemas.microsoft.com/office/drawing/2014/main" id="{B81D3DE3-D441-467E-923D-87851EE22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8978" y="4359473"/>
            <a:ext cx="406400" cy="406400"/>
          </a:xfrm>
          <a:prstGeom prst="rect">
            <a:avLst/>
          </a:prstGeom>
        </p:spPr>
      </p:pic>
    </p:spTree>
    <p:extLst>
      <p:ext uri="{BB962C8B-B14F-4D97-AF65-F5344CB8AC3E}">
        <p14:creationId xmlns:p14="http://schemas.microsoft.com/office/powerpoint/2010/main" val="215606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3EF1-998C-4C56-B613-55FE2E0DBF05}"/>
              </a:ext>
            </a:extLst>
          </p:cNvPr>
          <p:cNvSpPr>
            <a:spLocks noGrp="1"/>
          </p:cNvSpPr>
          <p:nvPr>
            <p:ph type="title"/>
          </p:nvPr>
        </p:nvSpPr>
        <p:spPr>
          <a:xfrm>
            <a:off x="329609" y="365125"/>
            <a:ext cx="11642651" cy="1325563"/>
          </a:xfrm>
          <a:solidFill>
            <a:schemeClr val="tx1"/>
          </a:solidFill>
        </p:spPr>
        <p:txBody>
          <a:bodyPr/>
          <a:lstStyle/>
          <a:p>
            <a:r>
              <a:rPr lang="zh-CN" altLang="en-US" b="1" dirty="0">
                <a:solidFill>
                  <a:schemeClr val="bg1"/>
                </a:solidFill>
              </a:rPr>
              <a:t>复习不同身体部位的名称</a:t>
            </a:r>
            <a:r>
              <a:rPr lang="zh-CN" altLang="en-US" sz="2600" b="1" dirty="0">
                <a:solidFill>
                  <a:schemeClr val="bg1"/>
                </a:solidFill>
              </a:rPr>
              <a:t> </a:t>
            </a:r>
            <a:r>
              <a:rPr lang="en-US" altLang="zh-CN" sz="2600" b="1" dirty="0">
                <a:solidFill>
                  <a:schemeClr val="bg1"/>
                </a:solidFill>
              </a:rPr>
              <a:t>Review names of different body parts</a:t>
            </a:r>
            <a:endParaRPr lang="en-US" sz="2600" b="1" dirty="0">
              <a:solidFill>
                <a:schemeClr val="bg1"/>
              </a:solidFill>
            </a:endParaRPr>
          </a:p>
        </p:txBody>
      </p:sp>
      <p:pic>
        <p:nvPicPr>
          <p:cNvPr id="12290" name="图片 31">
            <a:extLst>
              <a:ext uri="{FF2B5EF4-FFF2-40B4-BE49-F238E27FC236}">
                <a16:creationId xmlns:a16="http://schemas.microsoft.com/office/drawing/2014/main" id="{1A0AECFF-8472-4851-AE70-1DB71E28C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528" y="1771355"/>
            <a:ext cx="39751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E1A1783-57C0-417B-9159-ADB629A1661B}"/>
              </a:ext>
            </a:extLst>
          </p:cNvPr>
          <p:cNvSpPr>
            <a:spLocks noGrp="1"/>
          </p:cNvSpPr>
          <p:nvPr>
            <p:ph type="sldNum" sz="quarter" idx="12"/>
          </p:nvPr>
        </p:nvSpPr>
        <p:spPr/>
        <p:txBody>
          <a:bodyPr/>
          <a:lstStyle/>
          <a:p>
            <a:fld id="{F0E9E830-8965-4426-8964-9FFC624FCDF9}" type="slidenum">
              <a:rPr lang="en-US" smtClean="0"/>
              <a:t>4</a:t>
            </a:fld>
            <a:endParaRPr lang="en-US"/>
          </a:p>
        </p:txBody>
      </p:sp>
      <p:pic>
        <p:nvPicPr>
          <p:cNvPr id="4" name="4">
            <a:hlinkClick r:id="" action="ppaction://media"/>
            <a:extLst>
              <a:ext uri="{FF2B5EF4-FFF2-40B4-BE49-F238E27FC236}">
                <a16:creationId xmlns:a16="http://schemas.microsoft.com/office/drawing/2014/main" id="{C01C89DC-5C17-4F53-9AF6-686F350B6B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0075" y="2701925"/>
            <a:ext cx="406400" cy="406400"/>
          </a:xfrm>
          <a:prstGeom prst="rect">
            <a:avLst/>
          </a:prstGeom>
        </p:spPr>
      </p:pic>
    </p:spTree>
    <p:extLst>
      <p:ext uri="{BB962C8B-B14F-4D97-AF65-F5344CB8AC3E}">
        <p14:creationId xmlns:p14="http://schemas.microsoft.com/office/powerpoint/2010/main" val="98108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BB8C-BFDF-484E-B229-47315943942C}"/>
              </a:ext>
            </a:extLst>
          </p:cNvPr>
          <p:cNvSpPr>
            <a:spLocks noGrp="1"/>
          </p:cNvSpPr>
          <p:nvPr>
            <p:ph type="title"/>
          </p:nvPr>
        </p:nvSpPr>
        <p:spPr>
          <a:solidFill>
            <a:schemeClr val="tx1"/>
          </a:solidFill>
        </p:spPr>
        <p:txBody>
          <a:bodyPr/>
          <a:lstStyle/>
          <a:p>
            <a:pPr algn="ctr"/>
            <a:r>
              <a:rPr lang="zh-CN" altLang="en-US" b="1" dirty="0">
                <a:solidFill>
                  <a:schemeClr val="bg1"/>
                </a:solidFill>
              </a:rPr>
              <a:t>复习不同踢腿的名字 </a:t>
            </a:r>
            <a:r>
              <a:rPr lang="en-US" b="1" dirty="0">
                <a:solidFill>
                  <a:schemeClr val="bg1"/>
                </a:solidFill>
              </a:rPr>
              <a:t>Review Kicks</a:t>
            </a:r>
          </a:p>
        </p:txBody>
      </p:sp>
      <p:sp>
        <p:nvSpPr>
          <p:cNvPr id="3" name="Content Placeholder 2">
            <a:extLst>
              <a:ext uri="{FF2B5EF4-FFF2-40B4-BE49-F238E27FC236}">
                <a16:creationId xmlns:a16="http://schemas.microsoft.com/office/drawing/2014/main" id="{3CA719B6-8DA5-4694-BD49-08AF482E3422}"/>
              </a:ext>
            </a:extLst>
          </p:cNvPr>
          <p:cNvSpPr>
            <a:spLocks noGrp="1"/>
          </p:cNvSpPr>
          <p:nvPr>
            <p:ph idx="1"/>
          </p:nvPr>
        </p:nvSpPr>
        <p:spPr>
          <a:xfrm>
            <a:off x="838200" y="1825625"/>
            <a:ext cx="10515600" cy="3565082"/>
          </a:xfrm>
        </p:spPr>
        <p:txBody>
          <a:bodyPr/>
          <a:lstStyle/>
          <a:p>
            <a:pPr marL="342900" marR="0" lvl="0" indent="-342900">
              <a:spcBef>
                <a:spcPts val="0"/>
              </a:spcBef>
              <a:spcAft>
                <a:spcPts val="750"/>
              </a:spcAft>
              <a:buFont typeface="+mj-lt"/>
              <a:buAutoNum type="arabicPeriod"/>
            </a:pPr>
            <a:r>
              <a:rPr lang="zh-CN" sz="4000" dirty="0">
                <a:effectLst/>
                <a:latin typeface="Calibri" panose="020F0502020204030204" pitchFamily="34" charset="0"/>
                <a:ea typeface="宋体" panose="02010600030101010101" pitchFamily="2" charset="-122"/>
                <a:cs typeface="Calibri" panose="020F0502020204030204" pitchFamily="34" charset="0"/>
              </a:rPr>
              <a:t>前踢</a:t>
            </a:r>
            <a:r>
              <a:rPr lang="en-US" sz="4000" dirty="0">
                <a:effectLst/>
                <a:latin typeface="Calibri" panose="020F0502020204030204" pitchFamily="34" charset="0"/>
                <a:ea typeface="宋体" panose="02010600030101010101" pitchFamily="2" charset="-122"/>
              </a:rPr>
              <a:t> _______________________</a:t>
            </a:r>
            <a:endParaRPr lang="en-US" sz="4000" dirty="0">
              <a:effectLst/>
              <a:latin typeface="Times New Roman" panose="02020603050405020304" pitchFamily="18" charset="0"/>
              <a:ea typeface="宋体" panose="02010600030101010101" pitchFamily="2" charset="-122"/>
            </a:endParaRPr>
          </a:p>
          <a:p>
            <a:pPr marL="342900" marR="0" lvl="0" indent="-342900">
              <a:spcBef>
                <a:spcPts val="0"/>
              </a:spcBef>
              <a:spcAft>
                <a:spcPts val="750"/>
              </a:spcAft>
              <a:buFont typeface="+mj-lt"/>
              <a:buAutoNum type="arabicPeriod"/>
            </a:pPr>
            <a:r>
              <a:rPr lang="zh-CN" sz="4000" dirty="0">
                <a:effectLst/>
                <a:latin typeface="Calibri" panose="020F0502020204030204" pitchFamily="34" charset="0"/>
                <a:ea typeface="宋体" panose="02010600030101010101" pitchFamily="2" charset="-122"/>
                <a:cs typeface="Calibri" panose="020F0502020204030204" pitchFamily="34" charset="0"/>
              </a:rPr>
              <a:t>横踢</a:t>
            </a:r>
            <a:r>
              <a:rPr lang="en-AU" sz="4000" dirty="0">
                <a:effectLst/>
                <a:latin typeface="Calibri" panose="020F0502020204030204" pitchFamily="34" charset="0"/>
                <a:ea typeface="宋体" panose="02010600030101010101" pitchFamily="2" charset="-122"/>
              </a:rPr>
              <a:t>/ </a:t>
            </a:r>
            <a:r>
              <a:rPr lang="zh-CN" sz="4000" dirty="0">
                <a:effectLst/>
                <a:latin typeface="Calibri" panose="020F0502020204030204" pitchFamily="34" charset="0"/>
                <a:ea typeface="宋体" panose="02010600030101010101" pitchFamily="2" charset="-122"/>
                <a:cs typeface="Calibri" panose="020F0502020204030204" pitchFamily="34" charset="0"/>
              </a:rPr>
              <a:t>转踢</a:t>
            </a:r>
            <a:r>
              <a:rPr lang="zh-CN" sz="4000" dirty="0">
                <a:effectLst/>
                <a:latin typeface="Times New Roman" panose="02020603050405020304" pitchFamily="18" charset="0"/>
                <a:ea typeface="Calibri" panose="020F0502020204030204" pitchFamily="34" charset="0"/>
              </a:rPr>
              <a:t> </a:t>
            </a:r>
            <a:r>
              <a:rPr lang="en-US" sz="4000" dirty="0">
                <a:effectLst/>
                <a:latin typeface="Calibri" panose="020F0502020204030204" pitchFamily="34" charset="0"/>
                <a:ea typeface="宋体" panose="02010600030101010101" pitchFamily="2" charset="-122"/>
              </a:rPr>
              <a:t>___________________</a:t>
            </a:r>
            <a:endParaRPr lang="en-US" sz="4000" dirty="0">
              <a:effectLst/>
              <a:latin typeface="Times New Roman" panose="02020603050405020304" pitchFamily="18" charset="0"/>
              <a:ea typeface="宋体" panose="02010600030101010101" pitchFamily="2" charset="-122"/>
            </a:endParaRPr>
          </a:p>
          <a:p>
            <a:pPr marL="342900" marR="0" lvl="0" indent="-342900">
              <a:spcBef>
                <a:spcPts val="0"/>
              </a:spcBef>
              <a:spcAft>
                <a:spcPts val="750"/>
              </a:spcAft>
              <a:buFont typeface="+mj-lt"/>
              <a:buAutoNum type="arabicPeriod"/>
            </a:pPr>
            <a:r>
              <a:rPr lang="zh-CN" sz="4000" dirty="0">
                <a:effectLst/>
                <a:latin typeface="Calibri" panose="020F0502020204030204" pitchFamily="34" charset="0"/>
                <a:ea typeface="宋体" panose="02010600030101010101" pitchFamily="2" charset="-122"/>
                <a:cs typeface="Calibri" panose="020F0502020204030204" pitchFamily="34" charset="0"/>
              </a:rPr>
              <a:t>侧踢</a:t>
            </a:r>
            <a:r>
              <a:rPr lang="zh-CN" sz="4000" dirty="0">
                <a:effectLst/>
                <a:latin typeface="Times New Roman" panose="02020603050405020304" pitchFamily="18" charset="0"/>
                <a:ea typeface="Calibri" panose="020F0502020204030204" pitchFamily="34" charset="0"/>
              </a:rPr>
              <a:t> </a:t>
            </a:r>
            <a:r>
              <a:rPr lang="en-US" sz="4000" dirty="0">
                <a:effectLst/>
                <a:latin typeface="Calibri" panose="020F0502020204030204" pitchFamily="34" charset="0"/>
                <a:ea typeface="宋体" panose="02010600030101010101" pitchFamily="2" charset="-122"/>
              </a:rPr>
              <a:t>__________________</a:t>
            </a:r>
            <a:endParaRPr lang="en-US" sz="4000" dirty="0">
              <a:effectLst/>
              <a:latin typeface="Times New Roman" panose="02020603050405020304" pitchFamily="18" charset="0"/>
              <a:ea typeface="宋体" panose="02010600030101010101" pitchFamily="2" charset="-122"/>
            </a:endParaRPr>
          </a:p>
          <a:p>
            <a:pPr marL="342900" marR="0" lvl="0" indent="-342900">
              <a:spcBef>
                <a:spcPts val="0"/>
              </a:spcBef>
              <a:spcAft>
                <a:spcPts val="750"/>
              </a:spcAft>
              <a:buFont typeface="+mj-lt"/>
              <a:buAutoNum type="arabicPeriod"/>
            </a:pPr>
            <a:r>
              <a:rPr lang="zh-CN" sz="4000" dirty="0">
                <a:effectLst/>
                <a:latin typeface="Calibri" panose="020F0502020204030204" pitchFamily="34" charset="0"/>
                <a:ea typeface="宋体" panose="02010600030101010101" pitchFamily="2" charset="-122"/>
                <a:cs typeface="Calibri" panose="020F0502020204030204" pitchFamily="34" charset="0"/>
              </a:rPr>
              <a:t>后踢</a:t>
            </a:r>
            <a:r>
              <a:rPr lang="en-AU" sz="4000" dirty="0">
                <a:effectLst/>
                <a:latin typeface="Calibri" panose="020F0502020204030204" pitchFamily="34" charset="0"/>
                <a:ea typeface="宋体" panose="02010600030101010101" pitchFamily="2" charset="-122"/>
              </a:rPr>
              <a:t>/ </a:t>
            </a:r>
            <a:r>
              <a:rPr lang="zh-CN" sz="4000" dirty="0">
                <a:effectLst/>
                <a:latin typeface="Calibri" panose="020F0502020204030204" pitchFamily="34" charset="0"/>
                <a:ea typeface="宋体" panose="02010600030101010101" pitchFamily="2" charset="-122"/>
                <a:cs typeface="Calibri" panose="020F0502020204030204" pitchFamily="34" charset="0"/>
              </a:rPr>
              <a:t>背踢</a:t>
            </a:r>
            <a:r>
              <a:rPr lang="zh-CN" sz="4000" dirty="0">
                <a:effectLst/>
                <a:latin typeface="Times New Roman" panose="02020603050405020304" pitchFamily="18" charset="0"/>
                <a:ea typeface="Calibri" panose="020F0502020204030204" pitchFamily="34" charset="0"/>
              </a:rPr>
              <a:t> </a:t>
            </a:r>
            <a:r>
              <a:rPr lang="en-US" sz="4000" dirty="0">
                <a:effectLst/>
                <a:latin typeface="Calibri" panose="020F0502020204030204" pitchFamily="34" charset="0"/>
                <a:ea typeface="宋体" panose="02010600030101010101" pitchFamily="2" charset="-122"/>
              </a:rPr>
              <a:t>________________</a:t>
            </a:r>
            <a:endParaRPr lang="en-US" sz="4000" dirty="0">
              <a:effectLst/>
              <a:latin typeface="Times New Roman" panose="02020603050405020304" pitchFamily="18" charset="0"/>
              <a:ea typeface="宋体" panose="02010600030101010101" pitchFamily="2" charset="-122"/>
            </a:endParaRPr>
          </a:p>
          <a:p>
            <a:pPr marL="342900" marR="0" lvl="0" indent="-342900">
              <a:spcBef>
                <a:spcPts val="0"/>
              </a:spcBef>
              <a:spcAft>
                <a:spcPts val="750"/>
              </a:spcAft>
              <a:buFont typeface="+mj-lt"/>
              <a:buAutoNum type="arabicPeriod"/>
            </a:pPr>
            <a:r>
              <a:rPr lang="zh-CN" sz="4000" dirty="0">
                <a:effectLst/>
                <a:latin typeface="Calibri" panose="020F0502020204030204" pitchFamily="34" charset="0"/>
                <a:ea typeface="宋体" panose="02010600030101010101" pitchFamily="2" charset="-122"/>
                <a:cs typeface="Calibri" panose="020F0502020204030204" pitchFamily="34" charset="0"/>
              </a:rPr>
              <a:t>外摆腿</a:t>
            </a:r>
            <a:r>
              <a:rPr lang="zh-CN" sz="4000" dirty="0">
                <a:effectLst/>
                <a:latin typeface="Times New Roman" panose="02020603050405020304" pitchFamily="18" charset="0"/>
                <a:ea typeface="Calibri" panose="020F0502020204030204" pitchFamily="34" charset="0"/>
              </a:rPr>
              <a:t> </a:t>
            </a:r>
            <a:r>
              <a:rPr lang="en-US" sz="4000" dirty="0">
                <a:effectLst/>
                <a:latin typeface="Calibri" panose="020F0502020204030204" pitchFamily="34" charset="0"/>
                <a:ea typeface="宋体" panose="02010600030101010101" pitchFamily="2" charset="-122"/>
              </a:rPr>
              <a:t>__________________</a:t>
            </a:r>
            <a:endParaRPr lang="en-US" sz="4000" dirty="0">
              <a:effectLst/>
              <a:latin typeface="Times New Roman" panose="02020603050405020304" pitchFamily="18" charset="0"/>
              <a:ea typeface="宋体" panose="02010600030101010101" pitchFamily="2" charset="-122"/>
            </a:endParaRPr>
          </a:p>
          <a:p>
            <a:pPr marL="0" marR="0" indent="0" algn="just">
              <a:lnSpc>
                <a:spcPts val="1000"/>
              </a:lnSpc>
              <a:spcBef>
                <a:spcPts val="0"/>
              </a:spcBef>
              <a:spcAft>
                <a:spcPts val="0"/>
              </a:spcAft>
              <a:buNone/>
            </a:pPr>
            <a:endParaRPr lang="en-US" dirty="0"/>
          </a:p>
        </p:txBody>
      </p:sp>
      <p:sp>
        <p:nvSpPr>
          <p:cNvPr id="4" name="TextBox 3">
            <a:extLst>
              <a:ext uri="{FF2B5EF4-FFF2-40B4-BE49-F238E27FC236}">
                <a16:creationId xmlns:a16="http://schemas.microsoft.com/office/drawing/2014/main" id="{B0CE5BAE-AC7F-47DF-923F-369C12FF082A}"/>
              </a:ext>
            </a:extLst>
          </p:cNvPr>
          <p:cNvSpPr txBox="1"/>
          <p:nvPr/>
        </p:nvSpPr>
        <p:spPr>
          <a:xfrm>
            <a:off x="838200" y="6071191"/>
            <a:ext cx="10515600" cy="369332"/>
          </a:xfrm>
          <a:prstGeom prst="rect">
            <a:avLst/>
          </a:prstGeom>
          <a:solidFill>
            <a:schemeClr val="tx1"/>
          </a:solidFill>
          <a:ln w="3175">
            <a:solidFill>
              <a:schemeClr val="tx1"/>
            </a:solidFill>
          </a:ln>
        </p:spPr>
        <p:txBody>
          <a:bodyPr wrap="square" rtlCol="0">
            <a:spAutoFit/>
          </a:bodyPr>
          <a:lstStyle/>
          <a:p>
            <a:r>
              <a:rPr lang="en-US" sz="1800" dirty="0">
                <a:effectLst/>
                <a:latin typeface="Calibri" panose="020F0502020204030204" pitchFamily="34" charset="0"/>
                <a:ea typeface="宋体" panose="02010600030101010101" pitchFamily="2" charset="-122"/>
                <a:cs typeface="Times New Roman" panose="02020603050405020304" pitchFamily="18" charset="0"/>
              </a:rPr>
              <a:t>1. Front kick 2. Turning kick 3. Side kick 4. Back kick 5. Crescent kick</a:t>
            </a:r>
            <a:endParaRPr lang="en-US" sz="1800" dirty="0">
              <a:effectLst/>
              <a:latin typeface="Arial" panose="020B0604020202020204" pitchFamily="34" charset="0"/>
              <a:ea typeface="宋体" panose="02010600030101010101" pitchFamily="2" charset="-122"/>
              <a:cs typeface="Times New Roman" panose="02020603050405020304" pitchFamily="18" charset="0"/>
            </a:endParaRPr>
          </a:p>
        </p:txBody>
      </p:sp>
      <p:sp>
        <p:nvSpPr>
          <p:cNvPr id="5" name="Slide Number Placeholder 4">
            <a:extLst>
              <a:ext uri="{FF2B5EF4-FFF2-40B4-BE49-F238E27FC236}">
                <a16:creationId xmlns:a16="http://schemas.microsoft.com/office/drawing/2014/main" id="{C4C19E2B-BA28-4E94-B65D-CDCB9CFBF545}"/>
              </a:ext>
            </a:extLst>
          </p:cNvPr>
          <p:cNvSpPr>
            <a:spLocks noGrp="1"/>
          </p:cNvSpPr>
          <p:nvPr>
            <p:ph type="sldNum" sz="quarter" idx="12"/>
          </p:nvPr>
        </p:nvSpPr>
        <p:spPr/>
        <p:txBody>
          <a:bodyPr/>
          <a:lstStyle/>
          <a:p>
            <a:fld id="{F0E9E830-8965-4426-8964-9FFC624FCDF9}" type="slidenum">
              <a:rPr lang="en-US" smtClean="0"/>
              <a:t>5</a:t>
            </a:fld>
            <a:endParaRPr lang="en-US"/>
          </a:p>
        </p:txBody>
      </p:sp>
    </p:spTree>
    <p:extLst>
      <p:ext uri="{BB962C8B-B14F-4D97-AF65-F5344CB8AC3E}">
        <p14:creationId xmlns:p14="http://schemas.microsoft.com/office/powerpoint/2010/main" val="4098529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E04D-8B0F-4456-8232-16E4CBB714A5}"/>
              </a:ext>
            </a:extLst>
          </p:cNvPr>
          <p:cNvSpPr>
            <a:spLocks noGrp="1"/>
          </p:cNvSpPr>
          <p:nvPr>
            <p:ph type="title"/>
          </p:nvPr>
        </p:nvSpPr>
        <p:spPr/>
        <p:txBody>
          <a:bodyPr/>
          <a:lstStyle/>
          <a:p>
            <a:r>
              <a:rPr lang="zh-CN" sz="4400" b="1" dirty="0">
                <a:effectLst/>
                <a:latin typeface="Calibri" panose="020F0502020204030204" pitchFamily="34" charset="0"/>
                <a:ea typeface="等线" panose="02010600030101010101" pitchFamily="2" charset="-122"/>
                <a:cs typeface="Calibri" panose="020F0502020204030204" pitchFamily="34" charset="0"/>
              </a:rPr>
              <a:t>位置</a:t>
            </a:r>
            <a:r>
              <a:rPr lang="en-US" sz="4400" b="1" dirty="0">
                <a:effectLst/>
                <a:latin typeface="Calibri" panose="020F0502020204030204" pitchFamily="34" charset="0"/>
                <a:ea typeface="等线" panose="02010600030101010101" pitchFamily="2" charset="-122"/>
                <a:cs typeface="Calibri" panose="020F0502020204030204" pitchFamily="34" charset="0"/>
              </a:rPr>
              <a:t>=</a:t>
            </a:r>
            <a:r>
              <a:rPr lang="zh-CN" sz="4400" b="1" dirty="0">
                <a:effectLst/>
                <a:latin typeface="Calibri" panose="020F0502020204030204" pitchFamily="34" charset="0"/>
                <a:ea typeface="等线" panose="02010600030101010101" pitchFamily="2" charset="-122"/>
                <a:cs typeface="Calibri" panose="020F0502020204030204" pitchFamily="34" charset="0"/>
              </a:rPr>
              <a:t>介词</a:t>
            </a:r>
            <a:r>
              <a:rPr lang="en-US" sz="4400" b="1" dirty="0">
                <a:effectLst/>
                <a:latin typeface="Calibri" panose="020F0502020204030204" pitchFamily="34" charset="0"/>
                <a:ea typeface="等线" panose="02010600030101010101" pitchFamily="2" charset="-122"/>
                <a:cs typeface="Calibri" panose="020F0502020204030204" pitchFamily="34" charset="0"/>
              </a:rPr>
              <a:t> Position  =  Prepositions</a:t>
            </a:r>
            <a:br>
              <a:rPr lang="en-US" sz="4400" b="1" dirty="0">
                <a:effectLst/>
                <a:latin typeface="Calibri" panose="020F0502020204030204" pitchFamily="34" charset="0"/>
                <a:ea typeface="等线"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C55FBA5-4CF0-416D-9F4E-8628367AFD2E}"/>
              </a:ext>
            </a:extLst>
          </p:cNvPr>
          <p:cNvSpPr>
            <a:spLocks noGrp="1"/>
          </p:cNvSpPr>
          <p:nvPr>
            <p:ph idx="1"/>
          </p:nvPr>
        </p:nvSpPr>
        <p:spPr>
          <a:xfrm>
            <a:off x="838200" y="1509823"/>
            <a:ext cx="10515600" cy="4667140"/>
          </a:xfrm>
        </p:spPr>
        <p:txBody>
          <a:bodyPr>
            <a:noAutofit/>
          </a:bodyPr>
          <a:lstStyle/>
          <a:p>
            <a:pPr marL="0" marR="0" indent="0">
              <a:spcBef>
                <a:spcPts val="600"/>
              </a:spcBef>
              <a:spcAft>
                <a:spcPts val="0"/>
              </a:spcAft>
              <a:buNone/>
            </a:pPr>
            <a:r>
              <a:rPr lang="en-US" sz="4500" dirty="0" err="1">
                <a:effectLst/>
                <a:latin typeface="宋体" panose="02010600030101010101" pitchFamily="2" charset="-122"/>
                <a:ea typeface="宋体" panose="02010600030101010101" pitchFamily="2" charset="-122"/>
                <a:cs typeface="Calibri" panose="020F0502020204030204" pitchFamily="34" charset="0"/>
              </a:rPr>
              <a:t>介词告诉我们事物相对于其他事物的位置</a:t>
            </a:r>
            <a:endParaRPr lang="en-US" sz="4500" dirty="0">
              <a:effectLst/>
              <a:latin typeface="宋体" panose="02010600030101010101" pitchFamily="2" charset="-122"/>
              <a:ea typeface="宋体" panose="02010600030101010101" pitchFamily="2" charset="-122"/>
              <a:cs typeface="Calibri" panose="020F0502020204030204" pitchFamily="34" charset="0"/>
            </a:endParaRPr>
          </a:p>
          <a:p>
            <a:pPr marL="0" marR="0" indent="0">
              <a:spcBef>
                <a:spcPts val="600"/>
              </a:spcBef>
              <a:spcAft>
                <a:spcPts val="0"/>
              </a:spcAft>
              <a:buNone/>
            </a:pPr>
            <a:r>
              <a:rPr lang="en-US" sz="4500" dirty="0">
                <a:effectLst/>
                <a:latin typeface="Calibri" panose="020F0502020204030204" pitchFamily="34" charset="0"/>
                <a:ea typeface="宋体" panose="02010600030101010101" pitchFamily="2" charset="-122"/>
                <a:cs typeface="Times New Roman" panose="02020603050405020304" pitchFamily="18" charset="0"/>
              </a:rPr>
              <a:t>Prepositions tell us where things are in relation to other things.</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4500" dirty="0">
                <a:effectLst/>
                <a:latin typeface="Calibri" panose="020F0502020204030204" pitchFamily="34" charset="0"/>
                <a:ea typeface="宋体" panose="02010600030101010101" pitchFamily="2" charset="-122"/>
                <a:cs typeface="Times New Roman" panose="02020603050405020304" pitchFamily="18" charset="0"/>
              </a:rPr>
              <a:t>In </a:t>
            </a:r>
            <a:r>
              <a:rPr lang="en-US" sz="4500" dirty="0">
                <a:effectLst/>
                <a:latin typeface="宋体" panose="02010600030101010101" pitchFamily="2" charset="-122"/>
                <a:ea typeface="宋体" panose="02010600030101010101" pitchFamily="2" charset="-122"/>
                <a:cs typeface="Calibri" panose="020F0502020204030204" pitchFamily="34" charset="0"/>
              </a:rPr>
              <a:t>在</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4500" dirty="0">
                <a:effectLst/>
                <a:latin typeface="Calibri" panose="020F0502020204030204" pitchFamily="34" charset="0"/>
                <a:ea typeface="宋体" panose="02010600030101010101" pitchFamily="2" charset="-122"/>
                <a:cs typeface="Times New Roman" panose="02020603050405020304" pitchFamily="18" charset="0"/>
              </a:rPr>
              <a:t>On </a:t>
            </a:r>
            <a:r>
              <a:rPr lang="zh-CN" sz="4500" dirty="0">
                <a:effectLst/>
                <a:latin typeface="Calibri" panose="020F0502020204030204" pitchFamily="34" charset="0"/>
                <a:ea typeface="宋体" panose="02010600030101010101" pitchFamily="2" charset="-122"/>
                <a:cs typeface="Calibri" panose="020F0502020204030204" pitchFamily="34" charset="0"/>
              </a:rPr>
              <a:t>上</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4500" dirty="0">
                <a:effectLst/>
                <a:latin typeface="Calibri" panose="020F0502020204030204" pitchFamily="34" charset="0"/>
                <a:ea typeface="宋体" panose="02010600030101010101" pitchFamily="2" charset="-122"/>
                <a:cs typeface="Times New Roman" panose="02020603050405020304" pitchFamily="18" charset="0"/>
              </a:rPr>
              <a:t>Under </a:t>
            </a:r>
            <a:r>
              <a:rPr lang="en-US" sz="4500" dirty="0">
                <a:effectLst/>
                <a:latin typeface="宋体" panose="02010600030101010101" pitchFamily="2" charset="-122"/>
                <a:ea typeface="宋体" panose="02010600030101010101" pitchFamily="2" charset="-122"/>
                <a:cs typeface="Calibri" panose="020F0502020204030204" pitchFamily="34" charset="0"/>
              </a:rPr>
              <a:t>下</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4500" dirty="0">
                <a:effectLst/>
                <a:latin typeface="Calibri" panose="020F0502020204030204" pitchFamily="34" charset="0"/>
                <a:ea typeface="宋体" panose="02010600030101010101" pitchFamily="2" charset="-122"/>
                <a:cs typeface="Times New Roman" panose="02020603050405020304" pitchFamily="18" charset="0"/>
              </a:rPr>
              <a:t>Next to </a:t>
            </a:r>
            <a:r>
              <a:rPr lang="en-US" sz="4500" dirty="0" err="1">
                <a:effectLst/>
                <a:latin typeface="宋体" panose="02010600030101010101" pitchFamily="2" charset="-122"/>
                <a:ea typeface="宋体" panose="02010600030101010101" pitchFamily="2" charset="-122"/>
                <a:cs typeface="Calibri" panose="020F0502020204030204" pitchFamily="34" charset="0"/>
              </a:rPr>
              <a:t>旁边的</a:t>
            </a:r>
            <a:endParaRPr lang="en-US" sz="4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4ACB91-716D-4A36-ADEF-98598C6AB8DE}"/>
              </a:ext>
            </a:extLst>
          </p:cNvPr>
          <p:cNvSpPr>
            <a:spLocks noGrp="1"/>
          </p:cNvSpPr>
          <p:nvPr>
            <p:ph type="sldNum" sz="quarter" idx="12"/>
          </p:nvPr>
        </p:nvSpPr>
        <p:spPr/>
        <p:txBody>
          <a:bodyPr/>
          <a:lstStyle/>
          <a:p>
            <a:fld id="{F0E9E830-8965-4426-8964-9FFC624FCDF9}" type="slidenum">
              <a:rPr lang="en-US" smtClean="0"/>
              <a:t>6</a:t>
            </a:fld>
            <a:endParaRPr lang="en-US"/>
          </a:p>
        </p:txBody>
      </p:sp>
      <p:pic>
        <p:nvPicPr>
          <p:cNvPr id="5" name="6">
            <a:hlinkClick r:id="" action="ppaction://media"/>
            <a:extLst>
              <a:ext uri="{FF2B5EF4-FFF2-40B4-BE49-F238E27FC236}">
                <a16:creationId xmlns:a16="http://schemas.microsoft.com/office/drawing/2014/main" id="{AA37F0E0-CB4B-4182-83B3-FFCDD723F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4300" y="3740150"/>
            <a:ext cx="406400" cy="406400"/>
          </a:xfrm>
          <a:prstGeom prst="rect">
            <a:avLst/>
          </a:prstGeom>
        </p:spPr>
      </p:pic>
    </p:spTree>
    <p:extLst>
      <p:ext uri="{BB962C8B-B14F-4D97-AF65-F5344CB8AC3E}">
        <p14:creationId xmlns:p14="http://schemas.microsoft.com/office/powerpoint/2010/main" val="263037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14">
            <a:extLst>
              <a:ext uri="{FF2B5EF4-FFF2-40B4-BE49-F238E27FC236}">
                <a16:creationId xmlns:a16="http://schemas.microsoft.com/office/drawing/2014/main" id="{4BC8791F-B64C-48BA-B59E-02B9D2AE1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037" y="402969"/>
            <a:ext cx="5964865" cy="58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608C9E1-E2A1-44AA-82C1-36BC6ABEB73B}"/>
              </a:ext>
            </a:extLst>
          </p:cNvPr>
          <p:cNvSpPr>
            <a:spLocks noGrp="1"/>
          </p:cNvSpPr>
          <p:nvPr>
            <p:ph type="sldNum" sz="quarter" idx="12"/>
          </p:nvPr>
        </p:nvSpPr>
        <p:spPr/>
        <p:txBody>
          <a:bodyPr/>
          <a:lstStyle/>
          <a:p>
            <a:fld id="{F0E9E830-8965-4426-8964-9FFC624FCDF9}" type="slidenum">
              <a:rPr lang="en-US" smtClean="0"/>
              <a:t>7</a:t>
            </a:fld>
            <a:endParaRPr lang="en-US"/>
          </a:p>
        </p:txBody>
      </p:sp>
      <p:pic>
        <p:nvPicPr>
          <p:cNvPr id="3" name="7">
            <a:hlinkClick r:id="" action="ppaction://media"/>
            <a:extLst>
              <a:ext uri="{FF2B5EF4-FFF2-40B4-BE49-F238E27FC236}">
                <a16:creationId xmlns:a16="http://schemas.microsoft.com/office/drawing/2014/main" id="{29B9EB57-16D3-4A0F-8594-91DEB676B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787525"/>
            <a:ext cx="406400" cy="406400"/>
          </a:xfrm>
          <a:prstGeom prst="rect">
            <a:avLst/>
          </a:prstGeom>
        </p:spPr>
      </p:pic>
    </p:spTree>
    <p:extLst>
      <p:ext uri="{BB962C8B-B14F-4D97-AF65-F5344CB8AC3E}">
        <p14:creationId xmlns:p14="http://schemas.microsoft.com/office/powerpoint/2010/main" val="42742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DD5B-EE6A-45A4-916E-69299F5A6062}"/>
              </a:ext>
            </a:extLst>
          </p:cNvPr>
          <p:cNvSpPr>
            <a:spLocks noGrp="1"/>
          </p:cNvSpPr>
          <p:nvPr>
            <p:ph type="title"/>
          </p:nvPr>
        </p:nvSpPr>
        <p:spPr>
          <a:xfrm>
            <a:off x="212651" y="163107"/>
            <a:ext cx="11727711" cy="1049006"/>
          </a:xfrm>
          <a:solidFill>
            <a:schemeClr val="tx1"/>
          </a:solidFill>
        </p:spPr>
        <p:txBody>
          <a:bodyPr>
            <a:normAutofit/>
          </a:bodyPr>
          <a:lstStyle/>
          <a:p>
            <a:pPr algn="ctr"/>
            <a:r>
              <a:rPr lang="zh-CN" alt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介词</a:t>
            </a:r>
            <a:r>
              <a:rPr lang="en-US" alt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Prepositions - </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练习</a:t>
            </a:r>
            <a:r>
              <a:rPr lang="zh-CN" sz="4400" b="1" dirty="0">
                <a:solidFill>
                  <a:schemeClr val="bg1"/>
                </a:solidFill>
                <a:effectLst/>
                <a:latin typeface="Calibri" panose="020F0502020204030204" pitchFamily="34" charset="0"/>
                <a:ea typeface="宋体" panose="02010600030101010101" pitchFamily="2" charset="-122"/>
                <a:cs typeface="Calibri" panose="020F0502020204030204" pitchFamily="34" charset="0"/>
              </a:rPr>
              <a:t>题</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 </a:t>
            </a:r>
            <a:r>
              <a:rPr 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Practice Questions</a:t>
            </a:r>
            <a:endParaRPr lang="en-US" dirty="0">
              <a:solidFill>
                <a:schemeClr val="bg1"/>
              </a:solidFill>
            </a:endParaRPr>
          </a:p>
        </p:txBody>
      </p:sp>
      <p:sp>
        <p:nvSpPr>
          <p:cNvPr id="3" name="Content Placeholder 2">
            <a:extLst>
              <a:ext uri="{FF2B5EF4-FFF2-40B4-BE49-F238E27FC236}">
                <a16:creationId xmlns:a16="http://schemas.microsoft.com/office/drawing/2014/main" id="{90F29D15-BEA0-4ED9-ABCB-C55E10E93D7A}"/>
              </a:ext>
            </a:extLst>
          </p:cNvPr>
          <p:cNvSpPr>
            <a:spLocks noGrp="1"/>
          </p:cNvSpPr>
          <p:nvPr>
            <p:ph idx="1"/>
          </p:nvPr>
        </p:nvSpPr>
        <p:spPr>
          <a:xfrm>
            <a:off x="763772" y="1488669"/>
            <a:ext cx="10515600" cy="3102381"/>
          </a:xfrm>
        </p:spPr>
        <p:txBody>
          <a:bodyPr>
            <a:normAutofit/>
          </a:bodyPr>
          <a:lstStyle/>
          <a:p>
            <a:pPr marL="342900" marR="0" lvl="0" indent="-342900">
              <a:spcBef>
                <a:spcPts val="600"/>
              </a:spcBef>
              <a:spcAft>
                <a:spcPts val="0"/>
              </a:spcAft>
              <a:buFont typeface="+mj-lt"/>
              <a:buAutoNum type="arabicPeriod"/>
            </a:pPr>
            <a:r>
              <a:rPr lang="zh-CN" sz="2700" dirty="0">
                <a:effectLst/>
                <a:latin typeface="Calibri" panose="020F0502020204030204" pitchFamily="34" charset="0"/>
                <a:ea typeface="宋体" panose="02010600030101010101" pitchFamily="2" charset="-122"/>
                <a:cs typeface="Calibri" panose="020F0502020204030204" pitchFamily="34" charset="0"/>
              </a:rPr>
              <a:t>比赛中的拳击手手臂举得太高了。</a:t>
            </a:r>
            <a:r>
              <a:rPr lang="en-US" sz="2700" dirty="0" err="1">
                <a:effectLst/>
                <a:latin typeface="宋体" panose="02010600030101010101" pitchFamily="2" charset="-122"/>
                <a:ea typeface="宋体" panose="02010600030101010101" pitchFamily="2" charset="-122"/>
                <a:cs typeface="Calibri" panose="020F0502020204030204" pitchFamily="34" charset="0"/>
              </a:rPr>
              <a:t>你攻击哪里</a:t>
            </a:r>
            <a:r>
              <a:rPr lang="en-US" sz="2700" dirty="0">
                <a:effectLst/>
                <a:latin typeface="宋体" panose="02010600030101010101" pitchFamily="2" charset="-122"/>
                <a:ea typeface="宋体" panose="02010600030101010101" pitchFamily="2" charset="-122"/>
                <a:cs typeface="Calibri" panose="020F0502020204030204" pitchFamily="34" charset="0"/>
              </a:rPr>
              <a:t>？</a:t>
            </a:r>
            <a:r>
              <a:rPr lang="en-US" sz="2700" dirty="0">
                <a:effectLst/>
                <a:latin typeface="Calibri" panose="020F0502020204030204" pitchFamily="34" charset="0"/>
                <a:ea typeface="宋体" panose="02010600030101010101" pitchFamily="2" charset="-122"/>
                <a:cs typeface="Times New Roman" panose="02020603050405020304" pitchFamily="18" charset="0"/>
              </a:rPr>
              <a:t> A competition fighter holds his arms too high. Where do you attack?</a:t>
            </a:r>
            <a:endParaRPr lang="en-US" sz="27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2700" dirty="0">
                <a:effectLst/>
                <a:latin typeface="Calibri" panose="020F0502020204030204" pitchFamily="34" charset="0"/>
                <a:ea typeface="宋体" panose="02010600030101010101" pitchFamily="2" charset="-122"/>
                <a:cs typeface="Times New Roman" panose="02020603050405020304" pitchFamily="18" charset="0"/>
              </a:rPr>
              <a:t>	_____________ his arms. 	________</a:t>
            </a:r>
            <a:r>
              <a:rPr lang="zh-CN" sz="2700" dirty="0">
                <a:effectLst/>
                <a:latin typeface="Calibri" panose="020F0502020204030204" pitchFamily="34" charset="0"/>
                <a:ea typeface="宋体" panose="02010600030101010101" pitchFamily="2" charset="-122"/>
                <a:cs typeface="Calibri" panose="020F0502020204030204" pitchFamily="34" charset="0"/>
              </a:rPr>
              <a:t>他的胳膊。</a:t>
            </a:r>
            <a:endParaRPr lang="en-US" sz="2700" dirty="0">
              <a:effectLst/>
              <a:latin typeface="Book Antiqua" panose="02040602050305030304" pitchFamily="18" charset="0"/>
              <a:ea typeface="宋体" panose="02010600030101010101" pitchFamily="2" charset="-122"/>
              <a:cs typeface="Times New Roman" panose="02020603050405020304" pitchFamily="18" charset="0"/>
            </a:endParaRPr>
          </a:p>
          <a:p>
            <a:pPr marL="342900" marR="0" lvl="0" indent="-342900">
              <a:spcBef>
                <a:spcPts val="600"/>
              </a:spcBef>
              <a:spcAft>
                <a:spcPts val="0"/>
              </a:spcAft>
              <a:buAutoNum type="arabicPeriod" startAt="2"/>
            </a:pPr>
            <a:r>
              <a:rPr lang="zh-CN" sz="2700" dirty="0">
                <a:effectLst/>
                <a:latin typeface="Calibri" panose="020F0502020204030204" pitchFamily="34" charset="0"/>
                <a:ea typeface="宋体" panose="02010600030101010101" pitchFamily="2" charset="-122"/>
                <a:cs typeface="Calibri" panose="020F0502020204030204" pitchFamily="34" charset="0"/>
              </a:rPr>
              <a:t>比赛中的拳击手两臂分开。你应该攻击哪里？</a:t>
            </a:r>
            <a:r>
              <a:rPr lang="en-US" sz="2700" dirty="0">
                <a:effectLst/>
                <a:latin typeface="Calibri" panose="020F0502020204030204" pitchFamily="34" charset="0"/>
                <a:ea typeface="宋体" panose="02010600030101010101" pitchFamily="2" charset="-122"/>
                <a:cs typeface="Times New Roman" panose="02020603050405020304" pitchFamily="18" charset="0"/>
              </a:rPr>
              <a:t>A competition fighter holds his arms very wide apart.  </a:t>
            </a:r>
          </a:p>
          <a:p>
            <a:pPr marL="0" marR="0" lvl="0" indent="0">
              <a:spcBef>
                <a:spcPts val="600"/>
              </a:spcBef>
              <a:spcAft>
                <a:spcPts val="0"/>
              </a:spcAft>
              <a:buNone/>
            </a:pPr>
            <a:r>
              <a:rPr lang="en-US" sz="2700" dirty="0">
                <a:latin typeface="Calibri" panose="020F0502020204030204" pitchFamily="34" charset="0"/>
                <a:ea typeface="宋体" panose="02010600030101010101" pitchFamily="2" charset="-122"/>
                <a:cs typeface="Times New Roman" panose="02020603050405020304" pitchFamily="18" charset="0"/>
              </a:rPr>
              <a:t>      </a:t>
            </a:r>
            <a:r>
              <a:rPr lang="en-US" sz="2700" dirty="0">
                <a:effectLst/>
                <a:latin typeface="Calibri" panose="020F0502020204030204" pitchFamily="34" charset="0"/>
                <a:ea typeface="宋体" panose="02010600030101010101" pitchFamily="2" charset="-122"/>
                <a:cs typeface="Times New Roman" panose="02020603050405020304" pitchFamily="18" charset="0"/>
              </a:rPr>
              <a:t> Where do you attack?</a:t>
            </a:r>
            <a:endParaRPr lang="en-US" sz="27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2700" dirty="0">
                <a:effectLst/>
                <a:latin typeface="Calibri" panose="020F0502020204030204" pitchFamily="34" charset="0"/>
                <a:ea typeface="宋体" panose="02010600030101010101" pitchFamily="2" charset="-122"/>
                <a:cs typeface="Times New Roman" panose="02020603050405020304" pitchFamily="18" charset="0"/>
              </a:rPr>
              <a:t>	_____________ his arms. __________ </a:t>
            </a:r>
            <a:r>
              <a:rPr lang="zh-CN" sz="2700" dirty="0">
                <a:effectLst/>
                <a:latin typeface="Calibri" panose="020F0502020204030204" pitchFamily="34" charset="0"/>
                <a:ea typeface="宋体" panose="02010600030101010101" pitchFamily="2" charset="-122"/>
                <a:cs typeface="Calibri" panose="020F0502020204030204" pitchFamily="34" charset="0"/>
              </a:rPr>
              <a:t>他的胳膊。</a:t>
            </a:r>
            <a:endParaRPr lang="en-US" sz="27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F9E22143-BAE0-4597-B7B0-ABD92F68684D}"/>
              </a:ext>
            </a:extLst>
          </p:cNvPr>
          <p:cNvSpPr>
            <a:spLocks noGrp="1"/>
          </p:cNvSpPr>
          <p:nvPr>
            <p:ph type="sldNum" sz="quarter" idx="12"/>
          </p:nvPr>
        </p:nvSpPr>
        <p:spPr/>
        <p:txBody>
          <a:bodyPr/>
          <a:lstStyle/>
          <a:p>
            <a:fld id="{F0E9E830-8965-4426-8964-9FFC624FCDF9}" type="slidenum">
              <a:rPr lang="en-US" smtClean="0"/>
              <a:t>8</a:t>
            </a:fld>
            <a:endParaRPr lang="en-US"/>
          </a:p>
        </p:txBody>
      </p:sp>
      <p:sp>
        <p:nvSpPr>
          <p:cNvPr id="5" name="TextBox 4">
            <a:extLst>
              <a:ext uri="{FF2B5EF4-FFF2-40B4-BE49-F238E27FC236}">
                <a16:creationId xmlns:a16="http://schemas.microsoft.com/office/drawing/2014/main" id="{F21C60AE-2822-4DB9-836C-39C9BB9BB540}"/>
              </a:ext>
            </a:extLst>
          </p:cNvPr>
          <p:cNvSpPr txBox="1"/>
          <p:nvPr/>
        </p:nvSpPr>
        <p:spPr>
          <a:xfrm>
            <a:off x="212651" y="4591050"/>
            <a:ext cx="11727711" cy="2006831"/>
          </a:xfrm>
          <a:prstGeom prst="rect">
            <a:avLst/>
          </a:prstGeom>
          <a:noFill/>
        </p:spPr>
        <p:txBody>
          <a:bodyPr wrap="square" rtlCol="0">
            <a:spAutoFit/>
          </a:bodyPr>
          <a:lstStyle/>
          <a:p>
            <a:pPr>
              <a:lnSpc>
                <a:spcPct val="110000"/>
              </a:lnSpc>
            </a:pPr>
            <a:r>
              <a:rPr lang="zh-CN" altLang="en-US" sz="2000" dirty="0"/>
              <a:t>注意：出于学习介词的目的，这些练习题的明显答案是正确的答案。 但是，在现实生活中，经验丰富的竞争斗士会故意留下开口以吸引对手进攻。 经验丰富的竞争斗士将准备强大的反击。 换句话说，最容易的开放并不一定是最佳的攻击目标。</a:t>
            </a:r>
            <a:r>
              <a:rPr lang="en-US" dirty="0"/>
              <a:t>Note: For the purposes of learning prepositions, the obvious answers to these Practice Questions are the correct answer. However, in real life, experienced competition fighters will intentionally leave openings to lure the opponent into attack. The experienced competition fighter will have strong counterattacks prepared. In other words, the easiest opening is not always the best target for attack.</a:t>
            </a:r>
          </a:p>
        </p:txBody>
      </p:sp>
      <p:pic>
        <p:nvPicPr>
          <p:cNvPr id="6" name="8">
            <a:hlinkClick r:id="" action="ppaction://media"/>
            <a:extLst>
              <a:ext uri="{FF2B5EF4-FFF2-40B4-BE49-F238E27FC236}">
                <a16:creationId xmlns:a16="http://schemas.microsoft.com/office/drawing/2014/main" id="{FBD71875-9296-4744-8AFE-344E094FBB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2836659"/>
            <a:ext cx="406400" cy="406400"/>
          </a:xfrm>
          <a:prstGeom prst="rect">
            <a:avLst/>
          </a:prstGeom>
        </p:spPr>
      </p:pic>
    </p:spTree>
    <p:extLst>
      <p:ext uri="{BB962C8B-B14F-4D97-AF65-F5344CB8AC3E}">
        <p14:creationId xmlns:p14="http://schemas.microsoft.com/office/powerpoint/2010/main" val="25366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BF145-E26F-459C-84FC-EC4570DCFBBB}"/>
              </a:ext>
            </a:extLst>
          </p:cNvPr>
          <p:cNvSpPr>
            <a:spLocks noGrp="1"/>
          </p:cNvSpPr>
          <p:nvPr>
            <p:ph idx="1"/>
          </p:nvPr>
        </p:nvSpPr>
        <p:spPr>
          <a:xfrm>
            <a:off x="212651" y="1392865"/>
            <a:ext cx="11876568" cy="4157330"/>
          </a:xfrm>
        </p:spPr>
        <p:txBody>
          <a:bodyPr>
            <a:noAutofit/>
          </a:bodyPr>
          <a:lstStyle/>
          <a:p>
            <a:pPr marL="0" marR="0" lvl="0" indent="0">
              <a:spcBef>
                <a:spcPts val="600"/>
              </a:spcBef>
              <a:spcAft>
                <a:spcPts val="0"/>
              </a:spcAft>
              <a:buNone/>
            </a:pPr>
            <a:r>
              <a:rPr lang="en-US" altLang="zh-CN" sz="3500" dirty="0">
                <a:effectLst/>
                <a:latin typeface="Calibri" panose="020F0502020204030204" pitchFamily="34" charset="0"/>
                <a:ea typeface="宋体" panose="02010600030101010101" pitchFamily="2" charset="-122"/>
                <a:cs typeface="Calibri" panose="020F0502020204030204" pitchFamily="34" charset="0"/>
              </a:rPr>
              <a:t>3. </a:t>
            </a:r>
            <a:r>
              <a:rPr lang="zh-CN" sz="3500" dirty="0">
                <a:effectLst/>
                <a:latin typeface="Calibri" panose="020F0502020204030204" pitchFamily="34" charset="0"/>
                <a:ea typeface="宋体" panose="02010600030101010101" pitchFamily="2" charset="-122"/>
                <a:cs typeface="Calibri" panose="020F0502020204030204" pitchFamily="34" charset="0"/>
              </a:rPr>
              <a:t>竞技拳击手的防守很好。</a:t>
            </a:r>
            <a:r>
              <a:rPr lang="en-US" sz="3500" dirty="0" err="1">
                <a:effectLst/>
                <a:latin typeface="宋体" panose="02010600030101010101" pitchFamily="2" charset="-122"/>
                <a:ea typeface="宋体" panose="02010600030101010101" pitchFamily="2" charset="-122"/>
                <a:cs typeface="Calibri" panose="020F0502020204030204" pitchFamily="34" charset="0"/>
              </a:rPr>
              <a:t>你该怎么攻击他</a:t>
            </a:r>
            <a:r>
              <a:rPr lang="en-US" sz="3000" dirty="0">
                <a:effectLst/>
                <a:latin typeface="宋体" panose="02010600030101010101" pitchFamily="2" charset="-122"/>
                <a:ea typeface="宋体" panose="02010600030101010101" pitchFamily="2" charset="-122"/>
                <a:cs typeface="Calibri" panose="020F0502020204030204" pitchFamily="34" charset="0"/>
              </a:rPr>
              <a:t>？</a:t>
            </a:r>
            <a:r>
              <a:rPr lang="en-US" sz="3000" dirty="0">
                <a:effectLst/>
                <a:latin typeface="Calibri" panose="020F0502020204030204" pitchFamily="34" charset="0"/>
                <a:ea typeface="宋体" panose="02010600030101010101" pitchFamily="2" charset="-122"/>
                <a:cs typeface="Times New Roman" panose="02020603050405020304" pitchFamily="18" charset="0"/>
              </a:rPr>
              <a:t> A competition fighter has excellent defense. How should you attack him? </a:t>
            </a:r>
            <a:endParaRPr lang="en-US" sz="3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600"/>
              </a:spcBef>
              <a:spcAft>
                <a:spcPts val="0"/>
              </a:spcAft>
            </a:pPr>
            <a:r>
              <a:rPr lang="en-US" sz="3000" dirty="0">
                <a:effectLst/>
                <a:latin typeface="Calibri" panose="020F0502020204030204" pitchFamily="34" charset="0"/>
                <a:ea typeface="宋体" panose="02010600030101010101" pitchFamily="2" charset="-122"/>
                <a:cs typeface="Times New Roman" panose="02020603050405020304" pitchFamily="18" charset="0"/>
              </a:rPr>
              <a:t>	______________ the side. _________ </a:t>
            </a:r>
            <a:r>
              <a:rPr lang="zh-CN" sz="3000" dirty="0">
                <a:effectLst/>
                <a:latin typeface="Calibri" panose="020F0502020204030204" pitchFamily="34" charset="0"/>
                <a:ea typeface="宋体" panose="02010600030101010101" pitchFamily="2" charset="-122"/>
                <a:cs typeface="Calibri" panose="020F0502020204030204" pitchFamily="34" charset="0"/>
              </a:rPr>
              <a:t>侧面。</a:t>
            </a:r>
            <a:endParaRPr lang="en-US" sz="3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600"/>
              </a:spcBef>
              <a:spcAft>
                <a:spcPts val="0"/>
              </a:spcAft>
              <a:buNone/>
            </a:pPr>
            <a:endParaRPr lang="en-US" sz="1500" dirty="0">
              <a:effectLst/>
              <a:latin typeface="Book Antiqua" panose="02040602050305030304" pitchFamily="18" charset="0"/>
              <a:ea typeface="宋体" panose="02010600030101010101" pitchFamily="2" charset="-122"/>
              <a:cs typeface="Times New Roman" panose="02020603050405020304" pitchFamily="18" charset="0"/>
            </a:endParaRPr>
          </a:p>
          <a:p>
            <a:pPr marL="0" indent="0">
              <a:buNone/>
            </a:pPr>
            <a:r>
              <a:rPr lang="en-US" altLang="zh-CN" sz="3500" dirty="0">
                <a:effectLst/>
                <a:latin typeface="Calibri" panose="020F0502020204030204" pitchFamily="34" charset="0"/>
                <a:ea typeface="宋体" panose="02010600030101010101" pitchFamily="2" charset="-122"/>
                <a:cs typeface="Calibri" panose="020F0502020204030204" pitchFamily="34" charset="0"/>
              </a:rPr>
              <a:t>4. </a:t>
            </a:r>
            <a:r>
              <a:rPr lang="zh-CN" sz="3500" dirty="0">
                <a:effectLst/>
                <a:latin typeface="Calibri" panose="020F0502020204030204" pitchFamily="34" charset="0"/>
                <a:ea typeface="宋体" panose="02010600030101010101" pitchFamily="2" charset="-122"/>
                <a:cs typeface="Calibri" panose="020F0502020204030204" pitchFamily="34" charset="0"/>
              </a:rPr>
              <a:t>要进行柔道投掷称为</a:t>
            </a:r>
            <a:r>
              <a:rPr lang="en-US" sz="3500" dirty="0">
                <a:effectLst/>
                <a:latin typeface="Calibri" panose="020F0502020204030204" pitchFamily="34" charset="0"/>
                <a:ea typeface="宋体" panose="02010600030101010101" pitchFamily="2" charset="-122"/>
              </a:rPr>
              <a:t>“O</a:t>
            </a:r>
            <a:r>
              <a:rPr lang="zh-CN" sz="3500" dirty="0">
                <a:effectLst/>
                <a:latin typeface="Calibri" panose="020F0502020204030204" pitchFamily="34" charset="0"/>
                <a:ea typeface="宋体" panose="02010600030101010101" pitchFamily="2" charset="-122"/>
                <a:cs typeface="Calibri" panose="020F0502020204030204" pitchFamily="34" charset="0"/>
              </a:rPr>
              <a:t>索托加里</a:t>
            </a:r>
            <a:r>
              <a:rPr lang="en-US" sz="3500" dirty="0">
                <a:effectLst/>
                <a:latin typeface="Calibri" panose="020F0502020204030204" pitchFamily="34" charset="0"/>
                <a:ea typeface="宋体" panose="02010600030101010101" pitchFamily="2" charset="-122"/>
              </a:rPr>
              <a:t>”</a:t>
            </a:r>
            <a:r>
              <a:rPr lang="zh-CN" sz="3500" dirty="0">
                <a:effectLst/>
                <a:latin typeface="Calibri" panose="020F0502020204030204" pitchFamily="34" charset="0"/>
                <a:ea typeface="宋体" panose="02010600030101010101" pitchFamily="2" charset="-122"/>
                <a:cs typeface="Calibri" panose="020F0502020204030204" pitchFamily="34" charset="0"/>
              </a:rPr>
              <a:t>（主要的外部收割投掷），你需要让一条腿</a:t>
            </a:r>
            <a:r>
              <a:rPr lang="en-US" sz="3500" dirty="0">
                <a:effectLst/>
                <a:latin typeface="Calibri" panose="020F0502020204030204" pitchFamily="34" charset="0"/>
                <a:ea typeface="宋体" panose="02010600030101010101" pitchFamily="2" charset="-122"/>
              </a:rPr>
              <a:t>“</a:t>
            </a:r>
            <a:r>
              <a:rPr lang="zh-CN" sz="3500" dirty="0">
                <a:effectLst/>
                <a:latin typeface="Calibri" panose="020F0502020204030204" pitchFamily="34" charset="0"/>
                <a:ea typeface="宋体" panose="02010600030101010101" pitchFamily="2" charset="-122"/>
                <a:cs typeface="Calibri" panose="020F0502020204030204" pitchFamily="34" charset="0"/>
              </a:rPr>
              <a:t>紧挨着</a:t>
            </a:r>
            <a:r>
              <a:rPr lang="en-US" sz="3500" dirty="0">
                <a:effectLst/>
                <a:latin typeface="Calibri" panose="020F0502020204030204" pitchFamily="34" charset="0"/>
                <a:ea typeface="宋体" panose="02010600030101010101" pitchFamily="2" charset="-122"/>
              </a:rPr>
              <a:t>”</a:t>
            </a:r>
            <a:r>
              <a:rPr lang="zh-CN" sz="3500" dirty="0">
                <a:effectLst/>
                <a:latin typeface="Calibri" panose="020F0502020204030204" pitchFamily="34" charset="0"/>
                <a:ea typeface="宋体" panose="02010600030101010101" pitchFamily="2" charset="-122"/>
                <a:cs typeface="Calibri" panose="020F0502020204030204" pitchFamily="34" charset="0"/>
              </a:rPr>
              <a:t>他的腿，像镰刀割麦子一样切开他的腿。</a:t>
            </a:r>
            <a:endParaRPr lang="en-US" altLang="zh-CN" sz="3500" dirty="0">
              <a:effectLst/>
              <a:latin typeface="Calibri" panose="020F0502020204030204" pitchFamily="34" charset="0"/>
              <a:ea typeface="宋体" panose="02010600030101010101" pitchFamily="2" charset="-122"/>
              <a:cs typeface="Calibri" panose="020F0502020204030204" pitchFamily="34" charset="0"/>
            </a:endParaRPr>
          </a:p>
          <a:p>
            <a:r>
              <a:rPr lang="en-US" sz="3000" dirty="0">
                <a:effectLst/>
                <a:latin typeface="Calibri" panose="020F0502020204030204" pitchFamily="34" charset="0"/>
                <a:ea typeface="宋体" panose="02010600030101010101" pitchFamily="2" charset="-122"/>
              </a:rPr>
              <a:t>To perform the Judo throw called “O </a:t>
            </a:r>
            <a:r>
              <a:rPr lang="en-US" sz="3000" dirty="0" err="1">
                <a:effectLst/>
                <a:latin typeface="Calibri" panose="020F0502020204030204" pitchFamily="34" charset="0"/>
                <a:ea typeface="宋体" panose="02010600030101010101" pitchFamily="2" charset="-122"/>
              </a:rPr>
              <a:t>soto</a:t>
            </a:r>
            <a:r>
              <a:rPr lang="en-US" sz="3000" dirty="0">
                <a:effectLst/>
                <a:latin typeface="Calibri" panose="020F0502020204030204" pitchFamily="34" charset="0"/>
                <a:ea typeface="宋体" panose="02010600030101010101" pitchFamily="2" charset="-122"/>
              </a:rPr>
              <a:t> gari” (Major outer </a:t>
            </a:r>
          </a:p>
          <a:p>
            <a:pPr marL="0" indent="0">
              <a:buNone/>
            </a:pPr>
            <a:r>
              <a:rPr lang="en-US" sz="3000" dirty="0">
                <a:effectLst/>
                <a:latin typeface="Calibri" panose="020F0502020204030204" pitchFamily="34" charset="0"/>
                <a:ea typeface="宋体" panose="02010600030101010101" pitchFamily="2" charset="-122"/>
              </a:rPr>
              <a:t>reaping throw) you need to get one leg ____________ </a:t>
            </a:r>
          </a:p>
          <a:p>
            <a:pPr marL="0" indent="0">
              <a:buNone/>
            </a:pPr>
            <a:r>
              <a:rPr lang="en-US" sz="3000" dirty="0">
                <a:effectLst/>
                <a:latin typeface="Calibri" panose="020F0502020204030204" pitchFamily="34" charset="0"/>
                <a:ea typeface="宋体" panose="02010600030101010101" pitchFamily="2" charset="-122"/>
              </a:rPr>
              <a:t>his and cut through his leg like a sickle through wheat. </a:t>
            </a:r>
            <a:endParaRPr lang="en-US" sz="3000" dirty="0"/>
          </a:p>
        </p:txBody>
      </p:sp>
      <p:sp>
        <p:nvSpPr>
          <p:cNvPr id="4" name="Title 1">
            <a:extLst>
              <a:ext uri="{FF2B5EF4-FFF2-40B4-BE49-F238E27FC236}">
                <a16:creationId xmlns:a16="http://schemas.microsoft.com/office/drawing/2014/main" id="{1741975B-58FA-40D7-89AA-349CBBEB23A1}"/>
              </a:ext>
            </a:extLst>
          </p:cNvPr>
          <p:cNvSpPr>
            <a:spLocks noGrp="1"/>
          </p:cNvSpPr>
          <p:nvPr>
            <p:ph type="title"/>
          </p:nvPr>
        </p:nvSpPr>
        <p:spPr>
          <a:xfrm>
            <a:off x="212651" y="163107"/>
            <a:ext cx="11727711" cy="1049006"/>
          </a:xfrm>
          <a:solidFill>
            <a:schemeClr val="tx1"/>
          </a:solidFill>
        </p:spPr>
        <p:txBody>
          <a:bodyPr>
            <a:normAutofit/>
          </a:bodyPr>
          <a:lstStyle/>
          <a:p>
            <a:pPr algn="ctr"/>
            <a:r>
              <a:rPr lang="zh-CN" alt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介词</a:t>
            </a:r>
            <a:r>
              <a:rPr lang="en-US" alt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Prepositions - </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练习</a:t>
            </a:r>
            <a:r>
              <a:rPr lang="zh-CN" sz="4400" b="1" dirty="0">
                <a:solidFill>
                  <a:schemeClr val="bg1"/>
                </a:solidFill>
                <a:effectLst/>
                <a:latin typeface="Calibri" panose="020F0502020204030204" pitchFamily="34" charset="0"/>
                <a:ea typeface="宋体" panose="02010600030101010101" pitchFamily="2" charset="-122"/>
                <a:cs typeface="Calibri" panose="020F0502020204030204" pitchFamily="34" charset="0"/>
              </a:rPr>
              <a:t>题</a:t>
            </a:r>
            <a:r>
              <a:rPr lang="zh-CN"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 </a:t>
            </a:r>
            <a:r>
              <a:rPr lang="en-US" sz="4400" b="1" dirty="0">
                <a:solidFill>
                  <a:schemeClr val="bg1"/>
                </a:solidFill>
                <a:effectLst/>
                <a:latin typeface="Calibri" panose="020F0502020204030204" pitchFamily="34" charset="0"/>
                <a:ea typeface="等线" panose="02010600030101010101" pitchFamily="2" charset="-122"/>
                <a:cs typeface="Calibri" panose="020F0502020204030204" pitchFamily="34" charset="0"/>
              </a:rPr>
              <a:t>Practice Questions</a:t>
            </a:r>
            <a:endParaRPr lang="en-US" dirty="0">
              <a:solidFill>
                <a:schemeClr val="bg1"/>
              </a:solidFill>
            </a:endParaRPr>
          </a:p>
        </p:txBody>
      </p:sp>
      <p:pic>
        <p:nvPicPr>
          <p:cNvPr id="14339" name="图片 15">
            <a:extLst>
              <a:ext uri="{FF2B5EF4-FFF2-40B4-BE49-F238E27FC236}">
                <a16:creationId xmlns:a16="http://schemas.microsoft.com/office/drawing/2014/main" id="{80C8AFD3-C631-4990-B0B6-FDE0571C9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912" y="4653443"/>
            <a:ext cx="2041450" cy="20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9FCC4F0-4351-4E78-9526-20A9E2230467}"/>
              </a:ext>
            </a:extLst>
          </p:cNvPr>
          <p:cNvSpPr>
            <a:spLocks noGrp="1"/>
          </p:cNvSpPr>
          <p:nvPr>
            <p:ph type="sldNum" sz="quarter" idx="12"/>
          </p:nvPr>
        </p:nvSpPr>
        <p:spPr/>
        <p:txBody>
          <a:bodyPr/>
          <a:lstStyle/>
          <a:p>
            <a:fld id="{F0E9E830-8965-4426-8964-9FFC624FCDF9}" type="slidenum">
              <a:rPr lang="en-US" smtClean="0"/>
              <a:t>9</a:t>
            </a:fld>
            <a:endParaRPr lang="en-US"/>
          </a:p>
        </p:txBody>
      </p:sp>
      <p:pic>
        <p:nvPicPr>
          <p:cNvPr id="5" name="9">
            <a:hlinkClick r:id="" action="ppaction://media"/>
            <a:extLst>
              <a:ext uri="{FF2B5EF4-FFF2-40B4-BE49-F238E27FC236}">
                <a16:creationId xmlns:a16="http://schemas.microsoft.com/office/drawing/2014/main" id="{B5C29F71-477F-47EE-A32F-80B9F569D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2819" y="2208839"/>
            <a:ext cx="406400" cy="406400"/>
          </a:xfrm>
          <a:prstGeom prst="rect">
            <a:avLst/>
          </a:prstGeom>
        </p:spPr>
      </p:pic>
    </p:spTree>
    <p:extLst>
      <p:ext uri="{BB962C8B-B14F-4D97-AF65-F5344CB8AC3E}">
        <p14:creationId xmlns:p14="http://schemas.microsoft.com/office/powerpoint/2010/main" val="15204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TotalTime>
  <Words>1428</Words>
  <Application>Microsoft Office PowerPoint</Application>
  <PresentationFormat>Widescreen</PresentationFormat>
  <Paragraphs>186</Paragraphs>
  <Slides>25</Slides>
  <Notes>0</Notes>
  <HiddenSlides>0</HiddenSlides>
  <MMClips>24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华文新魏</vt:lpstr>
      <vt:lpstr>华文行楷</vt:lpstr>
      <vt:lpstr>宋体</vt:lpstr>
      <vt:lpstr>Algerian</vt:lpstr>
      <vt:lpstr>Arial</vt:lpstr>
      <vt:lpstr>Book Antiqua</vt:lpstr>
      <vt:lpstr>Calibri</vt:lpstr>
      <vt:lpstr>Calibri Light</vt:lpstr>
      <vt:lpstr>Times New Roman</vt:lpstr>
      <vt:lpstr>Office Theme</vt:lpstr>
      <vt:lpstr>散打词汇 Sanda Vocabulary</vt:lpstr>
      <vt:lpstr>拳法组合 Boxing Punch Combinations</vt:lpstr>
      <vt:lpstr>回顾四种摔跤技术  Review four wrestling takedown (摔) Techniques</vt:lpstr>
      <vt:lpstr>复习不同身体部位的名称 Review names of different body parts</vt:lpstr>
      <vt:lpstr>复习不同踢腿的名字 Review Kicks</vt:lpstr>
      <vt:lpstr>位置=介词 Position  =  Prepositions </vt:lpstr>
      <vt:lpstr>PowerPoint Presentation</vt:lpstr>
      <vt:lpstr>介词Prepositions - 练习题 Practice Questions</vt:lpstr>
      <vt:lpstr>介词Prepositions - 练习题 Practice Questions</vt:lpstr>
      <vt:lpstr>介词 Prepositions - 练习题 Practice Questions</vt:lpstr>
      <vt:lpstr>相对论 Relativity (比较级/最高级形容词 comparative/superlative adjectives)</vt:lpstr>
      <vt:lpstr>在武馆里 In the training hall</vt:lpstr>
      <vt:lpstr>训练器材 Training Equipment</vt:lpstr>
      <vt:lpstr>训练器材 Training Equipment</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散打比赛词汇 Sanda Competition Vocabulary</vt:lpstr>
      <vt:lpstr>挑战问题：您在下面的照片中称呼那个东西吗？Challenge Question: What do you call the thing in the photo below?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7 散打词汇 Sanda Vocabulary</dc:title>
  <dc:creator>Gregory Brundage</dc:creator>
  <cp:lastModifiedBy>Gregory Brundage</cp:lastModifiedBy>
  <cp:revision>64</cp:revision>
  <dcterms:created xsi:type="dcterms:W3CDTF">2020-09-09T23:33:21Z</dcterms:created>
  <dcterms:modified xsi:type="dcterms:W3CDTF">2020-09-21T11:53:27Z</dcterms:modified>
</cp:coreProperties>
</file>