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4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72" r:id="rId13"/>
    <p:sldId id="273" r:id="rId14"/>
    <p:sldId id="271" r:id="rId15"/>
    <p:sldId id="266" r:id="rId16"/>
    <p:sldId id="267" r:id="rId17"/>
    <p:sldId id="274" r:id="rId18"/>
    <p:sldId id="269" r:id="rId19"/>
    <p:sldId id="270" r:id="rId20"/>
    <p:sldId id="275" r:id="rId21"/>
    <p:sldId id="276" r:id="rId22"/>
    <p:sldId id="277" r:id="rId23"/>
    <p:sldId id="279" r:id="rId24"/>
    <p:sldId id="278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7" r:id="rId52"/>
    <p:sldId id="304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34CB-95C0-4D8C-A315-51ABE62E72F4}" type="datetimeFigureOut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ED1EC-7641-4E33-A328-F9205CCADC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 smtClean="0">
                <a:solidFill>
                  <a:srgbClr val="FF0000"/>
                </a:solidFill>
                <a:latin typeface="Bookman Old Style" pitchFamily="18" charset="0"/>
              </a:rPr>
              <a:t>http://en.wikipedia.org/wiki/History_of_painting#Egypt.2C_Greece_and_Rome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D1EC-7641-4E33-A328-F9205CCADC9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387E90-2DC4-47DE-9D95-74F789693C04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9DB2C-1BFB-49C0-AD20-1C187947DFC9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B0C59-6EB7-4BB1-89B7-0AEFCB076DE3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2C56C2-CFF4-4CCE-82CC-2869F80BA7A3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A1CFBE-9C69-462B-AFDC-534F4DEA08E0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7442A-2189-4B73-B765-B0752DD553C3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E28D1-97B6-473F-B0CB-BC82064153D6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1D953-CDC6-4EA1-8A7B-4AE5EF1B8F20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08F9A-5F35-42A7-9B63-28EE06C33B69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592E3D-CA2A-4105-BDBA-771B1FFF7186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5DBC60-2AB4-4AC6-BF84-B8F8F5AB3A1C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8F3CB2-CA3F-4865-AA42-D472A8075171}" type="datetime1">
              <a:rPr lang="ko-KR" altLang="en-US" smtClean="0"/>
              <a:pPr/>
              <a:t>2011-07-06</a:t>
            </a:fld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A8D643-02E0-4808-B0DB-1700AF2BE2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iku.com/search/zh/%E7%81%AD%E4%BA%A1" TargetMode="External"/><Relationship Id="rId2" Type="http://schemas.openxmlformats.org/officeDocument/2006/relationships/hyperlink" Target="http://www.nciku.com/search/zh/%E7%BD%97%E9%A9%AC%E5%B8%9D%E5%9B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iku.com/search/zh/%E5%85%AC%E5%85%8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rtcritique.wordpress.com/2010/06/14/picassos-guernica-and-the-evolution-of-consciousness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2KJkIcyU89NtCgAtt6JzbkF;_ylu=X3oDMTBkOXBjOXN1BHNlYwNyZWwEdnRpZAM-/SIG=140gcmrf2/EXP=1305461682/**http:/images.search.yahoo.com/search/images?&amp;p=les+demoiselles+d+avignon+original&amp;rs=0&amp;fr2=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2163762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</a:rPr>
              <a:t>You go to an art gallery </a:t>
            </a:r>
            <a:r>
              <a:rPr lang="ko-KR" altLang="en-US" b="1" dirty="0" smtClean="0"/>
              <a:t>美术馆</a:t>
            </a:r>
            <a:r>
              <a:rPr lang="en-US" altLang="ko-KR" sz="1700" dirty="0" err="1" smtClean="0"/>
              <a:t>měishùguǎn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</a:rPr>
              <a:t>or a museum</a:t>
            </a:r>
            <a:r>
              <a:rPr lang="ko-KR" altLang="en-US" b="1" dirty="0" smtClean="0"/>
              <a:t>博物馆 </a:t>
            </a:r>
            <a:r>
              <a:rPr lang="en-US" altLang="ko-KR" sz="1800" dirty="0" err="1" smtClean="0"/>
              <a:t>bówùguǎn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</a:rPr>
              <a:t>and you see a painting…</a:t>
            </a:r>
            <a:endParaRPr lang="ko-KR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picasso146 Jacquline with 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667000"/>
            <a:ext cx="2819400" cy="3516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590800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FF0000"/>
                </a:solidFill>
              </a:rPr>
              <a:t>1. What do you feel</a:t>
            </a:r>
            <a:r>
              <a:rPr lang="ko-KR" altLang="en-US" sz="4000" b="1" dirty="0" smtClean="0">
                <a:solidFill>
                  <a:schemeClr val="tx2"/>
                </a:solidFill>
              </a:rPr>
              <a:t> 感受</a:t>
            </a:r>
            <a:r>
              <a:rPr lang="en-US" altLang="ko-KR" sz="1500" dirty="0" err="1" smtClean="0"/>
              <a:t>gǎnshòu</a:t>
            </a:r>
            <a:r>
              <a:rPr lang="en-US" altLang="ko-KR" sz="40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ko-KR" sz="4000" dirty="0" smtClean="0">
                <a:solidFill>
                  <a:srgbClr val="FF0000"/>
                </a:solidFill>
              </a:rPr>
              <a:t>2. What do you think?</a:t>
            </a:r>
          </a:p>
          <a:p>
            <a:r>
              <a:rPr lang="en-US" altLang="ko-KR" sz="4000" dirty="0" smtClean="0">
                <a:solidFill>
                  <a:srgbClr val="FF0000"/>
                </a:solidFill>
              </a:rPr>
              <a:t>3. What do you say?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0px-Stoa_in_Ath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12000" y="0"/>
            <a:ext cx="2032000" cy="152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2"/>
                </a:solidFill>
              </a:rPr>
              <a:t>Greek Architecture</a:t>
            </a:r>
            <a:r>
              <a:rPr lang="ko-KR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</a:rPr>
              <a:t/>
            </a:r>
            <a:br>
              <a:rPr lang="en-US" altLang="ko-KR" dirty="0" smtClean="0">
                <a:solidFill>
                  <a:schemeClr val="accent2"/>
                </a:solidFill>
              </a:rPr>
            </a:br>
            <a:r>
              <a:rPr lang="ko-KR" altLang="en-US" dirty="0" smtClean="0">
                <a:solidFill>
                  <a:schemeClr val="accent2"/>
                </a:solidFill>
              </a:rPr>
              <a:t>建筑学</a:t>
            </a:r>
            <a:r>
              <a:rPr lang="en-US" altLang="ko-KR" sz="1800" dirty="0" smtClean="0"/>
              <a:t>[</a:t>
            </a:r>
            <a:r>
              <a:rPr lang="en-US" altLang="ko-KR" sz="1800" dirty="0" err="1" smtClean="0"/>
              <a:t>jiànzhùxué</a:t>
            </a:r>
            <a:r>
              <a:rPr lang="en-US" altLang="ko-KR" sz="1800" dirty="0" smtClean="0"/>
              <a:t>]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5" name="Picture 4" descr="parthenon_19401_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1"/>
            <a:ext cx="7075714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914400"/>
            <a:ext cx="35052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447 BCE Greek Parthenon – Temple</a:t>
            </a:r>
            <a:r>
              <a:rPr lang="ko-KR" altLang="en-US" b="1" dirty="0" smtClean="0"/>
              <a:t> 庙宇</a:t>
            </a:r>
            <a:r>
              <a:rPr lang="en-US" altLang="ko-KR" dirty="0" smtClean="0"/>
              <a:t> </a:t>
            </a:r>
            <a:r>
              <a:rPr lang="en-US" altLang="ko-KR" sz="1400" dirty="0" err="1" smtClean="0"/>
              <a:t>miàoyǔ</a:t>
            </a:r>
            <a:r>
              <a:rPr lang="en-US" altLang="ko-KR" dirty="0" smtClean="0"/>
              <a:t> for Greek Goddess</a:t>
            </a:r>
            <a:r>
              <a:rPr lang="ko-KR" altLang="en-US" dirty="0" smtClean="0"/>
              <a:t> 女神</a:t>
            </a:r>
            <a:r>
              <a:rPr lang="en-US" altLang="ko-KR" dirty="0" smtClean="0"/>
              <a:t> Athena </a:t>
            </a:r>
            <a:endParaRPr lang="ko-KR" altLang="en-US" dirty="0"/>
          </a:p>
        </p:txBody>
      </p:sp>
      <p:pic>
        <p:nvPicPr>
          <p:cNvPr id="7" name="Picture 6" descr="Venus_pudica_Massi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0964" y="2438400"/>
            <a:ext cx="1973036" cy="4419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US" altLang="ko-KR" dirty="0" smtClean="0"/>
              <a:t>The Roman Republic</a:t>
            </a:r>
            <a:r>
              <a:rPr lang="ko-KR" altLang="en-US" b="1" dirty="0" smtClean="0"/>
              <a:t> </a:t>
            </a:r>
            <a:r>
              <a:rPr lang="en-US" altLang="ko-KR" dirty="0" smtClean="0"/>
              <a:t>began around 509 BCE, and the Western Roman Empire was pretty much dead by 476 AD.</a:t>
            </a:r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2"/>
                </a:solidFill>
              </a:rPr>
              <a:t>Roman Art </a:t>
            </a:r>
            <a:r>
              <a:rPr lang="ko-KR" altLang="en-US" dirty="0" smtClean="0">
                <a:solidFill>
                  <a:schemeClr val="accent2"/>
                </a:solidFill>
              </a:rPr>
              <a:t>古罗马的</a:t>
            </a:r>
            <a:r>
              <a:rPr lang="en-US" altLang="ko-KR" dirty="0" smtClean="0">
                <a:solidFill>
                  <a:schemeClr val="accent2"/>
                </a:solidFill>
              </a:rPr>
              <a:t> </a:t>
            </a:r>
            <a:r>
              <a:rPr lang="en-US" altLang="ko-KR" sz="2500" dirty="0" err="1" smtClean="0">
                <a:solidFill>
                  <a:schemeClr val="accent2"/>
                </a:solidFill>
              </a:rPr>
              <a:t>gǔluómǎde</a:t>
            </a:r>
            <a:r>
              <a:rPr lang="en-US" altLang="ko-KR" dirty="0" smtClean="0">
                <a:solidFill>
                  <a:schemeClr val="accent2"/>
                </a:solidFill>
              </a:rPr>
              <a:t> 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She-wolf_suckles_Romulus_and_Re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514600"/>
            <a:ext cx="4648200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579906"/>
            <a:ext cx="3581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i="1" dirty="0" smtClean="0">
                <a:solidFill>
                  <a:schemeClr val="accent2">
                    <a:lumMod val="75000"/>
                  </a:schemeClr>
                </a:solidFill>
              </a:rPr>
              <a:t>According to legend</a:t>
            </a:r>
            <a:r>
              <a:rPr lang="ko-KR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传奇</a:t>
            </a:r>
            <a:r>
              <a:rPr lang="en-US" altLang="ko-KR" sz="15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altLang="ko-KR" sz="1500" b="1" dirty="0" err="1" smtClean="0">
                <a:solidFill>
                  <a:schemeClr val="accent2">
                    <a:lumMod val="75000"/>
                  </a:schemeClr>
                </a:solidFill>
              </a:rPr>
              <a:t>chuánqí</a:t>
            </a:r>
            <a:r>
              <a:rPr lang="en-US" altLang="ko-KR" sz="15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en-US" altLang="ko-KR" sz="15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ko-KR" sz="3000" b="1" i="1" dirty="0" smtClean="0">
                <a:solidFill>
                  <a:schemeClr val="accent2">
                    <a:lumMod val="75000"/>
                  </a:schemeClr>
                </a:solidFill>
              </a:rPr>
              <a:t>Rome was started by Romulus and </a:t>
            </a:r>
            <a:r>
              <a:rPr lang="en-US" altLang="ko-KR" sz="3000" b="1" i="1" dirty="0" err="1" smtClean="0">
                <a:solidFill>
                  <a:schemeClr val="accent2">
                    <a:lumMod val="75000"/>
                  </a:schemeClr>
                </a:solidFill>
              </a:rPr>
              <a:t>Remus</a:t>
            </a:r>
            <a:r>
              <a:rPr lang="en-US" altLang="ko-KR" sz="3000" b="1" i="1" dirty="0" smtClean="0">
                <a:solidFill>
                  <a:schemeClr val="accent2">
                    <a:lumMod val="75000"/>
                  </a:schemeClr>
                </a:solidFill>
              </a:rPr>
              <a:t>, who were raised </a:t>
            </a:r>
            <a:r>
              <a:rPr lang="ko-KR" altLang="en-US" sz="3200" b="1" dirty="0" smtClean="0"/>
              <a:t>抚养</a:t>
            </a:r>
            <a:r>
              <a:rPr lang="en-US" altLang="ko-KR" sz="1600" dirty="0" smtClean="0"/>
              <a:t>[</a:t>
            </a:r>
            <a:r>
              <a:rPr lang="en-US" altLang="ko-KR" sz="1600" dirty="0" err="1" smtClean="0"/>
              <a:t>fǔyǎng</a:t>
            </a:r>
            <a:r>
              <a:rPr lang="en-US" altLang="ko-KR" sz="1600" dirty="0" smtClean="0"/>
              <a:t>] </a:t>
            </a:r>
            <a:r>
              <a:rPr lang="en-US" altLang="ko-KR" sz="3000" b="1" i="1" dirty="0" smtClean="0">
                <a:solidFill>
                  <a:schemeClr val="accent2">
                    <a:lumMod val="75000"/>
                  </a:schemeClr>
                </a:solidFill>
              </a:rPr>
              <a:t>by a wolf.</a:t>
            </a:r>
            <a:endParaRPr lang="ko-KR" altLang="en-US" sz="3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996226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The Roman Empire</a:t>
            </a:r>
            <a:r>
              <a:rPr lang="ko-KR" altLang="en-US" sz="2500" b="1" dirty="0" smtClean="0"/>
              <a:t>帝国</a:t>
            </a:r>
            <a:r>
              <a:rPr lang="en-US" altLang="ko-KR" sz="2500" dirty="0" smtClean="0"/>
              <a:t> </a:t>
            </a:r>
            <a:r>
              <a:rPr lang="en-US" altLang="ko-KR" sz="1500" dirty="0" err="1" smtClean="0"/>
              <a:t>dìguó</a:t>
            </a:r>
            <a:r>
              <a:rPr lang="en-US" altLang="ko-KR" sz="1500" dirty="0" smtClean="0"/>
              <a:t>  </a:t>
            </a:r>
            <a:r>
              <a:rPr lang="en-US" altLang="ko-KR" sz="2500" dirty="0" smtClean="0"/>
              <a:t>lasted almost 1,000 Years!</a:t>
            </a:r>
            <a:endParaRPr lang="ko-KR" altLang="en-US" sz="2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man Archite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066800"/>
            <a:ext cx="4572000" cy="56584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Roman Architecture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man_Colosse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81904" cy="5410200"/>
          </a:xfrm>
        </p:spPr>
      </p:pic>
      <p:sp>
        <p:nvSpPr>
          <p:cNvPr id="5" name="TextBox 4"/>
          <p:cNvSpPr txBox="1"/>
          <p:nvPr/>
        </p:nvSpPr>
        <p:spPr>
          <a:xfrm>
            <a:off x="2286000" y="54102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</a:rPr>
              <a:t>The gladiators walked out into the arena at the </a:t>
            </a:r>
            <a:r>
              <a:rPr lang="en-US" altLang="ko-KR" sz="2200" dirty="0" err="1" smtClean="0">
                <a:solidFill>
                  <a:srgbClr val="FF0000"/>
                </a:solidFill>
              </a:rPr>
              <a:t>Colliseum</a:t>
            </a:r>
            <a:r>
              <a:rPr lang="en-US" altLang="ko-KR" sz="2200" dirty="0" smtClean="0">
                <a:solidFill>
                  <a:srgbClr val="FF0000"/>
                </a:solidFill>
              </a:rPr>
              <a:t> in Rome. </a:t>
            </a:r>
          </a:p>
          <a:p>
            <a:r>
              <a:rPr lang="ko-KR" altLang="en-US" sz="2200" dirty="0" smtClean="0">
                <a:solidFill>
                  <a:srgbClr val="FF0000"/>
                </a:solidFill>
              </a:rPr>
              <a:t>角斗士们走入位于罗马</a:t>
            </a:r>
            <a:r>
              <a:rPr lang="en-US" altLang="ko-KR" sz="2200" dirty="0" err="1" smtClean="0">
                <a:solidFill>
                  <a:srgbClr val="FF0000"/>
                </a:solidFill>
              </a:rPr>
              <a:t>Colliseum</a:t>
            </a:r>
            <a:r>
              <a:rPr lang="ko-KR" altLang="en-US" sz="2200" dirty="0" smtClean="0">
                <a:solidFill>
                  <a:srgbClr val="FF0000"/>
                </a:solidFill>
              </a:rPr>
              <a:t>的圆形竞技场。</a:t>
            </a:r>
            <a:endParaRPr lang="ko-KR" altLang="en-US" sz="2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251460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 would like to be </a:t>
            </a:r>
            <a:r>
              <a:rPr lang="en-US" altLang="ko-KR" sz="2800" b="1" i="1" dirty="0" smtClean="0">
                <a:solidFill>
                  <a:schemeClr val="accent2">
                    <a:lumMod val="75000"/>
                  </a:schemeClr>
                </a:solidFill>
              </a:rPr>
              <a:t>raised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抚养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fǔyǎng</a:t>
            </a:r>
            <a:r>
              <a:rPr lang="en-US" altLang="ko-KR" sz="1400" dirty="0" smtClean="0"/>
              <a:t>]</a:t>
            </a:r>
            <a:r>
              <a:rPr lang="en-US" altLang="ko-KR" dirty="0" smtClean="0"/>
              <a:t> by a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wolf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1500" dirty="0" err="1" smtClean="0"/>
              <a:t>láng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 would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altLang="ko-KR" dirty="0" smtClean="0"/>
              <a:t> like to be raised by a wolf.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 was raised by a wolf!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pic>
        <p:nvPicPr>
          <p:cNvPr id="4" name="Picture 3" descr="Raised by a wo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732628"/>
            <a:ext cx="4724400" cy="31253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4000" dirty="0" smtClean="0"/>
              <a:t>Painting</a:t>
            </a:r>
          </a:p>
          <a:p>
            <a:r>
              <a:rPr lang="ko-KR" altLang="en-US" sz="3500" dirty="0" smtClean="0"/>
              <a:t>用刷状笔画</a:t>
            </a:r>
            <a:endParaRPr lang="en-US" altLang="ko-KR" sz="3500" dirty="0" smtClean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Rome 50 BCE</a:t>
            </a:r>
            <a:endParaRPr lang="ko-KR" altLang="en-US" dirty="0"/>
          </a:p>
        </p:txBody>
      </p:sp>
      <p:pic>
        <p:nvPicPr>
          <p:cNvPr id="4" name="Picture 3" descr="522px-Pompejanischer_Maler_um_80_v__Chr_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990600"/>
            <a:ext cx="4800600" cy="55087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ying_gaul ANcient ROman Sculp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124960" cy="33595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Roman Sculpture</a:t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5" name="Picture 4" descr="Roman Sculp Lo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9600"/>
            <a:ext cx="3276600" cy="2454287"/>
          </a:xfrm>
          <a:prstGeom prst="rect">
            <a:avLst/>
          </a:prstGeom>
        </p:spPr>
      </p:pic>
      <p:pic>
        <p:nvPicPr>
          <p:cNvPr id="6" name="Picture 5" descr="Ancient ROme scul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3525" y="1143000"/>
            <a:ext cx="3800475" cy="5715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esar-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556000" cy="4445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Roman</a:t>
            </a:r>
            <a:r>
              <a:rPr lang="ko-KR" altLang="en-US" dirty="0" smtClean="0"/>
              <a:t>古罗马的</a:t>
            </a:r>
            <a:r>
              <a:rPr lang="en-US" altLang="ko-KR" dirty="0" smtClean="0"/>
              <a:t> Army</a:t>
            </a:r>
            <a:r>
              <a:rPr lang="ko-KR" altLang="en-US" dirty="0" smtClean="0"/>
              <a:t>军队</a:t>
            </a:r>
            <a:endParaRPr lang="ko-KR" altLang="en-US" dirty="0"/>
          </a:p>
        </p:txBody>
      </p:sp>
      <p:pic>
        <p:nvPicPr>
          <p:cNvPr id="5" name="Picture 4" descr="genera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752600"/>
            <a:ext cx="2705100" cy="3705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me_Bur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23060"/>
            <a:ext cx="9144000" cy="52349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By 475 The Roman Empire died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700" dirty="0" smtClean="0">
                <a:solidFill>
                  <a:schemeClr val="accent6"/>
                </a:solidFill>
              </a:rPr>
              <a:t>And, some say they just </a:t>
            </a:r>
          </a:p>
          <a:p>
            <a:pPr>
              <a:buNone/>
            </a:pPr>
            <a:r>
              <a:rPr lang="en-US" altLang="ko-KR" sz="3700" dirty="0" smtClean="0">
                <a:solidFill>
                  <a:schemeClr val="accent6"/>
                </a:solidFill>
              </a:rPr>
              <a:t>	copied</a:t>
            </a:r>
            <a:r>
              <a:rPr lang="ko-KR" altLang="en-US" sz="4000" dirty="0" smtClean="0"/>
              <a:t>复制品</a:t>
            </a:r>
            <a:r>
              <a:rPr lang="en-US" altLang="ko-KR" sz="3700" dirty="0" smtClean="0">
                <a:solidFill>
                  <a:schemeClr val="accent6"/>
                </a:solidFill>
              </a:rPr>
              <a:t> Greek art.</a:t>
            </a:r>
          </a:p>
          <a:p>
            <a:r>
              <a:rPr lang="en-US" altLang="ko-KR" sz="3700" b="1" dirty="0" smtClean="0">
                <a:solidFill>
                  <a:srgbClr val="002060"/>
                </a:solidFill>
              </a:rPr>
              <a:t>Would you like to have been Roman?</a:t>
            </a:r>
          </a:p>
          <a:p>
            <a:r>
              <a:rPr lang="en-US" altLang="ko-KR" sz="3700" dirty="0" smtClean="0">
                <a:solidFill>
                  <a:srgbClr val="0070C0"/>
                </a:solidFill>
              </a:rPr>
              <a:t>Yes, I’d like to have been Roman.</a:t>
            </a:r>
          </a:p>
          <a:p>
            <a:r>
              <a:rPr lang="en-US" altLang="ko-KR" sz="3700" dirty="0" smtClean="0">
                <a:solidFill>
                  <a:srgbClr val="0070C0"/>
                </a:solidFill>
              </a:rPr>
              <a:t>No, I wouldn’t like to have been Roman.</a:t>
            </a:r>
          </a:p>
          <a:p>
            <a:endParaRPr lang="en-US" altLang="ko-KR" sz="3700" dirty="0" smtClean="0">
              <a:solidFill>
                <a:schemeClr val="accent6"/>
              </a:solidFill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chemeClr val="accent2"/>
                </a:solidFill>
              </a:rPr>
              <a:t>The Roman Empire </a:t>
            </a:r>
            <a:br>
              <a:rPr lang="en-US" altLang="ko-KR" dirty="0" smtClean="0">
                <a:solidFill>
                  <a:schemeClr val="accent2"/>
                </a:solidFill>
              </a:rPr>
            </a:br>
            <a:r>
              <a:rPr lang="en-US" altLang="ko-KR" dirty="0" smtClean="0">
                <a:solidFill>
                  <a:schemeClr val="accent2"/>
                </a:solidFill>
              </a:rPr>
              <a:t>enslaved</a:t>
            </a:r>
            <a:r>
              <a:rPr lang="ko-KR" altLang="en-US" dirty="0" smtClean="0">
                <a:solidFill>
                  <a:schemeClr val="accent2"/>
                </a:solidFill>
              </a:rPr>
              <a:t>使成为奴隶</a:t>
            </a:r>
            <a:r>
              <a:rPr lang="en-US" altLang="ko-KR" dirty="0" smtClean="0">
                <a:solidFill>
                  <a:schemeClr val="accent2"/>
                </a:solidFill>
              </a:rPr>
              <a:t> the World.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/>
          <a:lstStyle/>
          <a:p>
            <a:r>
              <a:rPr lang="en-US" altLang="ko-KR" dirty="0" smtClean="0"/>
              <a:t>I am PRIMARILY</a:t>
            </a:r>
            <a:r>
              <a:rPr lang="ko-KR" altLang="en-US" b="1" dirty="0" smtClean="0"/>
              <a:t> 主要地</a:t>
            </a:r>
            <a:r>
              <a:rPr lang="en-US" altLang="ko-KR" sz="1400" dirty="0" err="1" smtClean="0"/>
              <a:t>zhǔyàode</a:t>
            </a:r>
            <a:r>
              <a:rPr lang="en-US" altLang="ko-KR" dirty="0" smtClean="0"/>
              <a:t> a FEELING person.</a:t>
            </a:r>
          </a:p>
          <a:p>
            <a:r>
              <a:rPr lang="en-US" altLang="ko-KR" dirty="0" smtClean="0"/>
              <a:t>I am PRIMARILY</a:t>
            </a:r>
            <a:r>
              <a:rPr lang="ko-KR" altLang="en-US" b="1" dirty="0" smtClean="0"/>
              <a:t> 主要地</a:t>
            </a:r>
            <a:r>
              <a:rPr lang="en-US" altLang="ko-KR" sz="1500" dirty="0" err="1" smtClean="0"/>
              <a:t>zhǔyàode</a:t>
            </a:r>
            <a:r>
              <a:rPr lang="en-US" altLang="ko-KR" dirty="0" smtClean="0"/>
              <a:t> a THINKING person.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accent2"/>
                </a:solidFill>
              </a:rPr>
              <a:t>Art is about feeling </a:t>
            </a:r>
            <a:r>
              <a:rPr lang="ko-KR" altLang="en-US" b="1" dirty="0" smtClean="0">
                <a:solidFill>
                  <a:schemeClr val="tx2"/>
                </a:solidFill>
              </a:rPr>
              <a:t>感受</a:t>
            </a:r>
            <a:r>
              <a:rPr lang="en-US" altLang="ko-KR" sz="2000" b="1" dirty="0" smtClean="0">
                <a:solidFill>
                  <a:schemeClr val="tx2"/>
                </a:solidFill>
              </a:rPr>
              <a:t>[</a:t>
            </a:r>
            <a:r>
              <a:rPr lang="en-US" altLang="ko-KR" sz="2000" dirty="0" err="1" smtClean="0"/>
              <a:t>gǎnshòu</a:t>
            </a:r>
            <a:r>
              <a:rPr lang="en-US" altLang="ko-KR" sz="2000" dirty="0" smtClean="0"/>
              <a:t>] 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3429000"/>
            <a:ext cx="83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 smtClean="0"/>
              <a:t>OR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" name="Picture 6" descr="einste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048000"/>
            <a:ext cx="3276600" cy="2781014"/>
          </a:xfrm>
          <a:prstGeom prst="rect">
            <a:avLst/>
          </a:prstGeom>
        </p:spPr>
      </p:pic>
      <p:pic>
        <p:nvPicPr>
          <p:cNvPr id="8" name="Picture 7" descr="carolineArtistAtWor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42" y="2895600"/>
            <a:ext cx="3208957" cy="33337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file"/>
              </a:rPr>
              <a:t>罗马帝国</a:t>
            </a:r>
            <a:r>
              <a:rPr lang="zh-CN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的</a:t>
            </a:r>
            <a:r>
              <a:rPr lang="zh-CN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hlinkClick r:id="rId3" action="ppaction://hlinkfile"/>
              </a:rPr>
              <a:t>灭亡</a:t>
            </a:r>
            <a:r>
              <a:rPr lang="zh-CN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（</a:t>
            </a:r>
            <a:r>
              <a:rPr lang="zh-CN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hlinkClick r:id="rId4" action="ppaction://hlinkfile"/>
              </a:rPr>
              <a:t>公元</a:t>
            </a:r>
            <a:r>
              <a:rPr lang="en-US" altLang="zh-CN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476</a:t>
            </a:r>
            <a:r>
              <a:rPr lang="zh-CN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）</a:t>
            </a:r>
            <a:endParaRPr lang="en-US" altLang="zh-CN" sz="41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altLang="ko-KR" sz="41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altLang="ko-K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Europe went into the DARK AGES </a:t>
            </a:r>
            <a:r>
              <a:rPr lang="ko-KR" altLang="en-US" sz="4400" dirty="0" smtClean="0"/>
              <a:t>黑暗时代</a:t>
            </a:r>
            <a:endParaRPr lang="ko-KR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After the fall of Rome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47244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Byzantium Art 500 ace - 1400 ace</a:t>
            </a:r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5541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There was art but </a:t>
            </a:r>
            <a:r>
              <a:rPr lang="en-US" altLang="ko-KR" dirty="0" smtClean="0">
                <a:solidFill>
                  <a:srgbClr val="FF0000"/>
                </a:solidFill>
              </a:rPr>
              <a:t>nothing new</a:t>
            </a:r>
            <a:r>
              <a:rPr lang="en-US" altLang="ko-KR" dirty="0" smtClean="0"/>
              <a:t>… or fresh</a:t>
            </a:r>
            <a:r>
              <a:rPr lang="ko-KR" altLang="en-US" dirty="0" smtClean="0"/>
              <a:t> 新鲜</a:t>
            </a:r>
            <a:r>
              <a:rPr lang="en-US" altLang="ko-KR" sz="1700" dirty="0" err="1" smtClean="0"/>
              <a:t>xīnxiān</a:t>
            </a:r>
            <a:r>
              <a:rPr lang="en-US" altLang="ko-KR" sz="1700" dirty="0" smtClean="0"/>
              <a:t>!</a:t>
            </a:r>
            <a:br>
              <a:rPr lang="en-US" altLang="ko-KR" sz="1700" dirty="0" smtClean="0"/>
            </a:br>
            <a:r>
              <a:rPr lang="en-US" altLang="ko-KR" sz="3300" dirty="0" smtClean="0">
                <a:solidFill>
                  <a:srgbClr val="002060"/>
                </a:solidFill>
              </a:rPr>
              <a:t>For 900 years!!!!</a:t>
            </a:r>
            <a:endParaRPr lang="ko-KR" altLang="en-US" sz="3300" dirty="0">
              <a:solidFill>
                <a:srgbClr val="002060"/>
              </a:solidFill>
            </a:endParaRPr>
          </a:p>
        </p:txBody>
      </p:sp>
      <p:pic>
        <p:nvPicPr>
          <p:cNvPr id="4" name="Picture 3" descr="Byzantium  Justin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19400"/>
            <a:ext cx="5728799" cy="4038600"/>
          </a:xfrm>
          <a:prstGeom prst="rect">
            <a:avLst/>
          </a:prstGeom>
        </p:spPr>
      </p:pic>
      <p:pic>
        <p:nvPicPr>
          <p:cNvPr id="5" name="Picture 4" descr="Byzantium sv_kliment_sv_nikola_fre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1587" y="0"/>
            <a:ext cx="1522413" cy="3223180"/>
          </a:xfrm>
          <a:prstGeom prst="rect">
            <a:avLst/>
          </a:prstGeom>
        </p:spPr>
      </p:pic>
      <p:pic>
        <p:nvPicPr>
          <p:cNvPr id="6" name="Picture 5" descr="byzantium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295400"/>
            <a:ext cx="2286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4303455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DARK and MIDDLE AGES</a:t>
            </a:r>
            <a:endParaRPr lang="ko-KR" altLang="en-US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1200"/>
            <a:ext cx="2971800" cy="4026091"/>
          </a:xfrm>
        </p:spPr>
        <p:txBody>
          <a:bodyPr/>
          <a:lstStyle/>
          <a:p>
            <a:r>
              <a:rPr lang="en-US" altLang="ko-KR" dirty="0" smtClean="0"/>
              <a:t>So when the Renaissance came around in the 1400s it was a BIG, HUGE relief!</a:t>
            </a:r>
            <a:r>
              <a:rPr lang="ko-KR" altLang="en-US" b="1" dirty="0" smtClean="0"/>
              <a:t> </a:t>
            </a:r>
            <a:r>
              <a:rPr lang="ko-KR" altLang="en-US" sz="4000" b="1" dirty="0" smtClean="0"/>
              <a:t>缓解</a:t>
            </a:r>
            <a:r>
              <a:rPr lang="en-US" altLang="ko-KR" dirty="0" smtClean="0"/>
              <a:t> </a:t>
            </a:r>
            <a:r>
              <a:rPr lang="en-US" altLang="ko-KR" sz="1600" dirty="0" err="1" smtClean="0"/>
              <a:t>huǎnjiě</a:t>
            </a:r>
            <a:endParaRPr lang="ko-KR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400" dirty="0" smtClean="0">
                <a:solidFill>
                  <a:srgbClr val="FF0000"/>
                </a:solidFill>
                <a:latin typeface="Bookman Old Style" pitchFamily="18" charset="0"/>
              </a:rPr>
              <a:t>1400 – 1650	Renaissance Art (The golden age)</a:t>
            </a:r>
            <a:br>
              <a:rPr lang="en-US" altLang="ko-KR" sz="4400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ko-KR" altLang="en-US" dirty="0"/>
          </a:p>
        </p:txBody>
      </p:sp>
      <p:pic>
        <p:nvPicPr>
          <p:cNvPr id="4" name="Picture 3" descr="MonaLis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752600"/>
            <a:ext cx="3501342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1524000"/>
            <a:ext cx="2362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rgbClr val="FF0000"/>
                </a:solidFill>
              </a:rPr>
              <a:t>The Mona Lisa, by Leonardo De Vinci </a:t>
            </a:r>
            <a:r>
              <a:rPr lang="en-US" altLang="ko-KR" sz="2500" dirty="0" smtClean="0"/>
              <a:t>is probably the most famous renaissance painting. It’s famous for it’s 3-D effect, modern pose and other reasons.</a:t>
            </a:r>
            <a:endParaRPr lang="ko-KR" altLang="en-US" sz="2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altLang="ko-KR" dirty="0" err="1" smtClean="0"/>
              <a:t>Michaelangelo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Picture 3" descr="Sistine Chap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9051"/>
            <a:ext cx="9144000" cy="60921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2800" dirty="0" smtClean="0"/>
              <a:t>Other Famous Italian Renaissance painters include: Masaccio, Donatello, Brunelleschi and many others.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4" name="Picture 3" descr="MASACCIO-Renaissance 859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219201"/>
            <a:ext cx="9150183" cy="5638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ByRapha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6917" y="0"/>
            <a:ext cx="4697083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00200"/>
            <a:ext cx="4343400" cy="1143000"/>
          </a:xfrm>
        </p:spPr>
        <p:txBody>
          <a:bodyPr>
            <a:noAutofit/>
          </a:bodyPr>
          <a:lstStyle/>
          <a:p>
            <a:r>
              <a:rPr lang="en-US" altLang="ko-KR" sz="4200" dirty="0" smtClean="0">
                <a:solidFill>
                  <a:srgbClr val="FF0000"/>
                </a:solidFill>
              </a:rPr>
              <a:t>Transfiguration by Raphael! </a:t>
            </a:r>
            <a:endParaRPr lang="ko-KR" altLang="en-US" sz="4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thsheba Baroque painting by Sebastiano RIC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2583021" cy="19494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1600 – 1800 	</a:t>
            </a:r>
            <a:r>
              <a:rPr lang="en-US" altLang="ko-KR" sz="4400" dirty="0" smtClean="0">
                <a:solidFill>
                  <a:srgbClr val="FF0000"/>
                </a:solidFill>
                <a:latin typeface="Bookman Old Style" pitchFamily="18" charset="0"/>
              </a:rPr>
              <a:t>Baroque</a:t>
            </a:r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and </a:t>
            </a: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Rococo</a:t>
            </a:r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en-US" altLang="ko-KR" sz="4400" dirty="0" smtClean="0">
                <a:solidFill>
                  <a:schemeClr val="accent3"/>
                </a:solidFill>
                <a:latin typeface="Bookman Old Style" pitchFamily="18" charset="0"/>
              </a:rPr>
              <a:t>Neo Classicism</a:t>
            </a:r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en-US" altLang="ko-KR" sz="4400" dirty="0" smtClean="0">
                <a:solidFill>
                  <a:srgbClr val="002060"/>
                </a:solidFill>
                <a:latin typeface="Bookman Old Style" pitchFamily="18" charset="0"/>
              </a:rPr>
              <a:t>Romanticism</a:t>
            </a:r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en-US" altLang="ko-KR" sz="4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Impressionism</a:t>
            </a:r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Symbolism</a:t>
            </a:r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endParaRPr lang="ko-KR" altLang="en-US" dirty="0"/>
          </a:p>
        </p:txBody>
      </p:sp>
      <p:pic>
        <p:nvPicPr>
          <p:cNvPr id="5" name="Picture 4" descr="Rococ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438400"/>
            <a:ext cx="1924050" cy="2371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362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Baroque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Rococo</a:t>
            </a:r>
            <a:endParaRPr lang="ko-KR" altLang="en-US" b="1" dirty="0"/>
          </a:p>
        </p:txBody>
      </p:sp>
      <p:pic>
        <p:nvPicPr>
          <p:cNvPr id="8" name="Picture 7" descr="Neoclassici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209800"/>
            <a:ext cx="2947842" cy="2276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175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Neo Classicism</a:t>
            </a:r>
            <a:endParaRPr lang="ko-KR" altLang="en-US" b="1" dirty="0"/>
          </a:p>
        </p:txBody>
      </p:sp>
      <p:pic>
        <p:nvPicPr>
          <p:cNvPr id="10" name="Picture 9" descr="Romantici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4100513"/>
            <a:ext cx="1807305" cy="2757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63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Romanticism</a:t>
            </a:r>
            <a:endParaRPr lang="ko-KR" altLang="en-US" b="1" dirty="0"/>
          </a:p>
        </p:txBody>
      </p:sp>
      <p:pic>
        <p:nvPicPr>
          <p:cNvPr id="12" name="Picture 11" descr="Impressionism Degas 18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5066828"/>
            <a:ext cx="1746504" cy="1791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480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Impressionism</a:t>
            </a:r>
            <a:endParaRPr lang="ko-KR" altLang="en-US" dirty="0"/>
          </a:p>
        </p:txBody>
      </p:sp>
      <p:pic>
        <p:nvPicPr>
          <p:cNvPr id="14" name="Picture 13" descr="Symbolism Luisella Zuccott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9849" y="4914900"/>
            <a:ext cx="2444151" cy="1943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81800" y="4648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Symbolism</a:t>
            </a:r>
            <a:endParaRPr lang="ko-KR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thsheba Baroque RICCI, Sebasti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24" y="1143000"/>
            <a:ext cx="7572375" cy="5715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543800" cy="868362"/>
          </a:xfrm>
        </p:spPr>
        <p:txBody>
          <a:bodyPr>
            <a:normAutofit/>
          </a:bodyPr>
          <a:lstStyle/>
          <a:p>
            <a:pPr algn="ctr"/>
            <a:r>
              <a:rPr lang="en-US" altLang="ko-KR" sz="2500" dirty="0" smtClean="0">
                <a:solidFill>
                  <a:schemeClr val="accent2">
                    <a:lumMod val="75000"/>
                  </a:schemeClr>
                </a:solidFill>
              </a:rPr>
              <a:t>Title: “Bathsheba” A </a:t>
            </a:r>
            <a:r>
              <a:rPr lang="en-US" altLang="ko-KR" sz="2500" dirty="0" smtClean="0">
                <a:solidFill>
                  <a:srgbClr val="002060"/>
                </a:solidFill>
              </a:rPr>
              <a:t>Baroque</a:t>
            </a:r>
            <a:r>
              <a:rPr lang="en-US" altLang="ko-KR" sz="2500" dirty="0" smtClean="0">
                <a:solidFill>
                  <a:schemeClr val="accent2">
                    <a:lumMod val="75000"/>
                  </a:schemeClr>
                </a:solidFill>
              </a:rPr>
              <a:t> painting by </a:t>
            </a:r>
            <a:br>
              <a:rPr lang="en-US" altLang="ko-KR" sz="2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ko-KR" sz="2500" dirty="0" smtClean="0">
                <a:solidFill>
                  <a:schemeClr val="accent2">
                    <a:lumMod val="75000"/>
                  </a:schemeClr>
                </a:solidFill>
              </a:rPr>
              <a:t>Sebastiano RICCI</a:t>
            </a:r>
            <a:endParaRPr lang="ko-KR" altLang="en-US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52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Note the richness of color, depth, detail, feeling and implied dynamic movement.</a:t>
            </a:r>
          </a:p>
          <a:p>
            <a:endParaRPr lang="en-US" altLang="ko-KR" b="1" dirty="0" smtClean="0">
              <a:solidFill>
                <a:srgbClr val="002060"/>
              </a:solidFill>
            </a:endParaRPr>
          </a:p>
          <a:p>
            <a:r>
              <a:rPr lang="en-US" altLang="ko-KR" b="1" dirty="0" smtClean="0">
                <a:solidFill>
                  <a:srgbClr val="002060"/>
                </a:solidFill>
              </a:rPr>
              <a:t>Painted around 1725. 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3001962"/>
          </a:xfrm>
        </p:spPr>
        <p:txBody>
          <a:bodyPr>
            <a:normAutofit/>
          </a:bodyPr>
          <a:lstStyle/>
          <a:p>
            <a:r>
              <a:rPr lang="en-US" altLang="ko-KR" sz="3500" dirty="0" smtClean="0">
                <a:solidFill>
                  <a:srgbClr val="002060"/>
                </a:solidFill>
              </a:rPr>
              <a:t>The Swing by Jean </a:t>
            </a:r>
            <a:r>
              <a:rPr lang="en-US" altLang="ko-KR" sz="3500" dirty="0" err="1" smtClean="0">
                <a:solidFill>
                  <a:srgbClr val="002060"/>
                </a:solidFill>
              </a:rPr>
              <a:t>Honore</a:t>
            </a:r>
            <a:r>
              <a:rPr lang="en-US" altLang="ko-KR" sz="3500" dirty="0" smtClean="0">
                <a:solidFill>
                  <a:srgbClr val="002060"/>
                </a:solidFill>
              </a:rPr>
              <a:t> Fragonard Rococo</a:t>
            </a:r>
            <a:endParaRPr lang="ko-KR" altLang="en-US" sz="3500" dirty="0">
              <a:solidFill>
                <a:srgbClr val="002060"/>
              </a:solidFill>
            </a:endParaRPr>
          </a:p>
        </p:txBody>
      </p:sp>
      <p:pic>
        <p:nvPicPr>
          <p:cNvPr id="4" name="Picture 3" descr="Jean Honore Fragonard Rococo The Sw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8435" y="0"/>
            <a:ext cx="5985565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cques Louis David Neoclassical - The O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3047" y="1065251"/>
            <a:ext cx="7650953" cy="57927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Neoclassical: Jacques Louis David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European Art History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40,000 BCE – 800 BCE 		</a:t>
            </a:r>
            <a:r>
              <a:rPr lang="en-US" altLang="ko-KR" sz="2900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Prehistoric Art </a:t>
            </a: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</a:rPr>
              <a:t>史前的</a:t>
            </a:r>
            <a:r>
              <a:rPr lang="en-US" altLang="ko-KR" sz="1800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en-US" altLang="ko-KR" sz="1800" dirty="0" err="1" smtClean="0">
                <a:solidFill>
                  <a:schemeClr val="accent4">
                    <a:lumMod val="75000"/>
                  </a:schemeClr>
                </a:solidFill>
              </a:rPr>
              <a:t>shǐ</a:t>
            </a:r>
            <a:r>
              <a:rPr lang="en-US" altLang="ko-KR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800" dirty="0" err="1" smtClean="0">
                <a:solidFill>
                  <a:schemeClr val="accent4">
                    <a:lumMod val="75000"/>
                  </a:schemeClr>
                </a:solidFill>
              </a:rPr>
              <a:t>qián</a:t>
            </a:r>
            <a:r>
              <a:rPr lang="en-US" altLang="ko-KR" sz="1800" dirty="0" smtClean="0">
                <a:solidFill>
                  <a:schemeClr val="accent4">
                    <a:lumMod val="75000"/>
                  </a:schemeClr>
                </a:solidFill>
              </a:rPr>
              <a:t> de] </a:t>
            </a:r>
            <a:endParaRPr lang="en-US" altLang="ko-KR" sz="1800" b="1" dirty="0" smtClean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en-US" altLang="ko-KR" sz="2000" b="1" dirty="0" smtClean="0">
                <a:solidFill>
                  <a:srgbClr val="FF0000"/>
                </a:solidFill>
                <a:latin typeface="Bookman Old Style" pitchFamily="18" charset="0"/>
              </a:rPr>
              <a:t>800 BCE </a:t>
            </a:r>
            <a:r>
              <a:rPr lang="en-US" altLang="ko-KR" sz="2000" b="1" dirty="0">
                <a:solidFill>
                  <a:srgbClr val="FF0000"/>
                </a:solidFill>
                <a:latin typeface="Bookman Old Style" pitchFamily="18" charset="0"/>
              </a:rPr>
              <a:t>– 4</a:t>
            </a:r>
            <a:r>
              <a:rPr lang="en-US" altLang="ko-KR" sz="2000" b="1" dirty="0" smtClean="0">
                <a:solidFill>
                  <a:srgbClr val="FF0000"/>
                </a:solidFill>
                <a:latin typeface="Bookman Old Style" pitchFamily="18" charset="0"/>
              </a:rPr>
              <a:t>00 ACE 		</a:t>
            </a:r>
            <a:r>
              <a:rPr lang="en-US" altLang="ko-KR" sz="2900" b="1" dirty="0" smtClean="0">
                <a:solidFill>
                  <a:srgbClr val="FF0000"/>
                </a:solidFill>
                <a:latin typeface="Bookman Old Style" pitchFamily="18" charset="0"/>
              </a:rPr>
              <a:t>Classical antiquity</a:t>
            </a:r>
          </a:p>
          <a:p>
            <a:pPr algn="l"/>
            <a:r>
              <a:rPr lang="en-US" altLang="ko-KR" sz="2900" b="1" dirty="0">
                <a:solidFill>
                  <a:srgbClr val="FF0000"/>
                </a:solidFill>
                <a:latin typeface="Bookman Old Style" pitchFamily="18" charset="0"/>
              </a:rPr>
              <a:t>	</a:t>
            </a:r>
            <a:r>
              <a:rPr lang="en-US" altLang="ko-KR" sz="2900" b="1" dirty="0" smtClean="0">
                <a:solidFill>
                  <a:srgbClr val="FF0000"/>
                </a:solidFill>
                <a:latin typeface="Bookman Old Style" pitchFamily="18" charset="0"/>
              </a:rPr>
              <a:t>			(</a:t>
            </a:r>
            <a:r>
              <a:rPr lang="en-US" altLang="ko-KR" sz="2500" b="1" dirty="0" smtClean="0">
                <a:solidFill>
                  <a:srgbClr val="FF0000"/>
                </a:solidFill>
                <a:latin typeface="Bookman Old Style" pitchFamily="18" charset="0"/>
              </a:rPr>
              <a:t>Egypt, </a:t>
            </a:r>
            <a:r>
              <a:rPr lang="en-US" altLang="ko-KR" sz="2500" b="1" dirty="0">
                <a:solidFill>
                  <a:srgbClr val="FF0000"/>
                </a:solidFill>
                <a:latin typeface="Bookman Old Style" pitchFamily="18" charset="0"/>
              </a:rPr>
              <a:t>G</a:t>
            </a:r>
            <a:r>
              <a:rPr lang="en-US" altLang="ko-KR" sz="2500" b="1" dirty="0" smtClean="0">
                <a:solidFill>
                  <a:srgbClr val="FF0000"/>
                </a:solidFill>
                <a:latin typeface="Bookman Old Style" pitchFamily="18" charset="0"/>
              </a:rPr>
              <a:t>reece and Rome)</a:t>
            </a:r>
          </a:p>
          <a:p>
            <a:pPr algn="l"/>
            <a:r>
              <a:rPr lang="en-US" altLang="ko-KR" sz="29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en-US" altLang="ko-KR" sz="2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500 - 1400 		Byzantium (Christian) </a:t>
            </a:r>
          </a:p>
          <a:p>
            <a:pPr algn="l"/>
            <a:r>
              <a:rPr lang="en-US" altLang="ko-KR" sz="2900" b="1" dirty="0" smtClean="0">
                <a:solidFill>
                  <a:srgbClr val="FF0000"/>
                </a:solidFill>
                <a:latin typeface="Bookman Old Style" pitchFamily="18" charset="0"/>
              </a:rPr>
              <a:t>1400 – 1650		Renaissance Art</a:t>
            </a:r>
          </a:p>
          <a:p>
            <a:pPr algn="l"/>
            <a:r>
              <a:rPr lang="en-US" altLang="ko-KR" sz="2900" b="1" dirty="0">
                <a:solidFill>
                  <a:srgbClr val="FF0000"/>
                </a:solidFill>
                <a:latin typeface="Bookman Old Style" pitchFamily="18" charset="0"/>
              </a:rPr>
              <a:t>	</a:t>
            </a:r>
            <a:r>
              <a:rPr lang="en-US" altLang="ko-KR" sz="2900" b="1" dirty="0" smtClean="0">
                <a:solidFill>
                  <a:srgbClr val="FF0000"/>
                </a:solidFill>
                <a:latin typeface="Bookman Old Style" pitchFamily="18" charset="0"/>
              </a:rPr>
              <a:t>			(The golden age)</a:t>
            </a:r>
          </a:p>
          <a:p>
            <a:pPr algn="l"/>
            <a:r>
              <a:rPr lang="en-US" altLang="ko-KR" sz="2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1600 – 1800 		Baroque and Rococo 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			</a:t>
            </a:r>
            <a:r>
              <a:rPr lang="en-US" altLang="ko-KR" sz="2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Neo </a:t>
            </a:r>
            <a:r>
              <a:rPr lang="en-US" altLang="ko-KR" sz="29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Classicism</a:t>
            </a:r>
            <a:r>
              <a:rPr lang="en-US" altLang="ko-KR" sz="2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endParaRPr lang="en-US" altLang="ko-KR" sz="29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en-US" altLang="ko-KR" sz="2900" b="1" dirty="0" smtClean="0">
                <a:solidFill>
                  <a:srgbClr val="FF0000"/>
                </a:solidFill>
                <a:latin typeface="Bookman Old Style" pitchFamily="18" charset="0"/>
              </a:rPr>
              <a:t>		 		</a:t>
            </a:r>
            <a:r>
              <a:rPr lang="en-US" altLang="ko-KR" sz="2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Romanticism,</a:t>
            </a:r>
          </a:p>
          <a:p>
            <a:pPr algn="l"/>
            <a:r>
              <a:rPr lang="en-US" altLang="ko-KR" sz="29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</a:t>
            </a:r>
            <a:r>
              <a:rPr lang="en-US" altLang="ko-KR" sz="2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	Impressionism</a:t>
            </a:r>
          </a:p>
          <a:p>
            <a:pPr algn="l"/>
            <a:r>
              <a:rPr lang="en-US" altLang="ko-KR" sz="29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</a:t>
            </a:r>
            <a:r>
              <a:rPr lang="en-US" altLang="ko-KR" sz="2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	Symbolism </a:t>
            </a:r>
          </a:p>
          <a:p>
            <a:pPr algn="l"/>
            <a:r>
              <a:rPr lang="en-US" altLang="ko-KR" sz="2900" b="1" dirty="0" smtClean="0">
                <a:solidFill>
                  <a:srgbClr val="FF0000"/>
                </a:solidFill>
                <a:latin typeface="Bookman Old Style" pitchFamily="18" charset="0"/>
              </a:rPr>
              <a:t>1900 </a:t>
            </a:r>
            <a:r>
              <a:rPr lang="en-US" altLang="ko-KR" sz="2900" b="1" dirty="0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 present		Modern and contemporary</a:t>
            </a:r>
            <a:endParaRPr lang="en-US" altLang="ko-KR" sz="29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l"/>
            <a:r>
              <a:rPr lang="en-US" altLang="ko-KR" sz="29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pPr algn="l"/>
            <a:endParaRPr lang="en-US" altLang="ko-KR" sz="2900" dirty="0" smtClean="0">
              <a:latin typeface="Bookman Old Style" pitchFamily="18" charset="0"/>
            </a:endParaRPr>
          </a:p>
          <a:p>
            <a:pPr algn="l"/>
            <a:endParaRPr lang="en-US" altLang="ko-KR" sz="2900" dirty="0" smtClean="0">
              <a:latin typeface="Bookman Old Style" pitchFamily="18" charset="0"/>
            </a:endParaRPr>
          </a:p>
          <a:p>
            <a:pPr algn="l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This period is called the </a:t>
            </a:r>
            <a:r>
              <a:rPr lang="en-US" altLang="ko-KR" b="1" dirty="0" smtClean="0">
                <a:solidFill>
                  <a:srgbClr val="FF0000"/>
                </a:solidFill>
              </a:rPr>
              <a:t>Age of Enlightenment  (</a:t>
            </a:r>
            <a:r>
              <a:rPr lang="zh-CN" altLang="en-US" b="1" dirty="0" smtClean="0">
                <a:solidFill>
                  <a:srgbClr val="FF0000"/>
                </a:solidFill>
              </a:rPr>
              <a:t>启蒙时代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FF0000"/>
                </a:solidFill>
              </a:rPr>
              <a:t>qǐ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FF0000"/>
                </a:solidFill>
              </a:rPr>
              <a:t>méng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FF0000"/>
                </a:solidFill>
              </a:rPr>
              <a:t>shí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FF0000"/>
                </a:solidFill>
              </a:rPr>
              <a:t>dài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ko-KR" sz="1500" dirty="0" smtClean="0"/>
          </a:p>
          <a:p>
            <a:r>
              <a:rPr lang="en-US" altLang="ko-KR" dirty="0" smtClean="0"/>
              <a:t>Scientific</a:t>
            </a:r>
            <a:r>
              <a:rPr lang="en-US" altLang="ko-KR" sz="1500" dirty="0" smtClean="0"/>
              <a:t> </a:t>
            </a:r>
            <a:r>
              <a:rPr lang="en-US" altLang="ko-KR" dirty="0" smtClean="0"/>
              <a:t>and artistic rational expression was replaced by an emphasis on emotion and the unknown.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Romanticism late 1700s &amp; 1800s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ticism Sard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8101513" cy="632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 err="1" smtClean="0"/>
              <a:t>Sardan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romanticism-art-and-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30477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Théodore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Géricault’s</a:t>
            </a:r>
            <a:r>
              <a:rPr lang="en-US" altLang="ko-KR" dirty="0" smtClean="0"/>
              <a:t> life-sized </a:t>
            </a:r>
            <a:r>
              <a:rPr lang="en-US" altLang="ko-KR" i="1" dirty="0" smtClean="0"/>
              <a:t>“Raft of the Medusa.</a:t>
            </a:r>
            <a:r>
              <a:rPr lang="en-US" altLang="ko-KR" dirty="0" smtClean="0"/>
              <a:t>” Although Romanticism art focuses on spontaneity, emotion and freedom, many of its pieces contain a tragic, real-life event. </a:t>
            </a:r>
            <a:endParaRPr lang="ko-KR" altLang="en-US" dirty="0"/>
          </a:p>
        </p:txBody>
      </p:sp>
      <p:pic>
        <p:nvPicPr>
          <p:cNvPr id="4" name="Picture 3" descr="Raft of the med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7634033" cy="5181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pressionism Mo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72308"/>
            <a:ext cx="7391400" cy="56856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Impressionism (Monet 1872)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erre_Auguste_Renoir_-_La_Promena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151730"/>
            <a:ext cx="4571999" cy="57608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Impressionism - Renoir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pressionism Degas 1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686978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05600" y="0"/>
            <a:ext cx="2438400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Degas – Behind the Scenes</a:t>
            </a:r>
            <a:endParaRPr lang="ko-KR" alt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pressionism - Geirges Seurat Sunday afternon 1884 - 1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3161"/>
            <a:ext cx="8187728" cy="54448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Impressionism - Georges Seurat Sunday Afternoon 1884 - 1886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ouardManet-A-Bar-at-the-Folies-Bergere-1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12157"/>
            <a:ext cx="7298079" cy="53458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EdouardManet-A-Bar-at-the-Folies-Bergere-1882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mbolism_Gustav_Klimt 1862-1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963" y="0"/>
            <a:ext cx="6397037" cy="6096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2743200" cy="6096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</a:rPr>
              <a:t>1862 1918</a:t>
            </a:r>
            <a:br>
              <a:rPr lang="en-US" altLang="ko-KR" dirty="0" smtClean="0">
                <a:solidFill>
                  <a:srgbClr val="0070C0"/>
                </a:solidFill>
              </a:rPr>
            </a:br>
            <a:r>
              <a:rPr lang="en-US" altLang="ko-KR" sz="3500" dirty="0" smtClean="0">
                <a:solidFill>
                  <a:schemeClr val="accent2"/>
                </a:solidFill>
              </a:rPr>
              <a:t>Symbolism</a:t>
            </a:r>
            <a:r>
              <a:rPr lang="en-US" altLang="ko-KR" dirty="0" smtClean="0">
                <a:solidFill>
                  <a:srgbClr val="0070C0"/>
                </a:solidFill>
              </a:rPr>
              <a:t> Gustav Klimt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nus of Willendorf 24 - 22k BCE Natural HIstory Mus Vie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3454654" cy="4254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6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Prehistoric</a:t>
            </a:r>
            <a:r>
              <a:rPr lang="ko-KR" altLang="en-US" sz="8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6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Art </a:t>
            </a:r>
            <a:r>
              <a:rPr lang="ko-KR" altLang="en-US" sz="2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史前的</a:t>
            </a:r>
            <a:r>
              <a:rPr lang="en-US" altLang="ko-KR" sz="1700" dirty="0" err="1" smtClean="0">
                <a:solidFill>
                  <a:schemeClr val="accent4">
                    <a:lumMod val="75000"/>
                  </a:schemeClr>
                </a:solidFill>
              </a:rPr>
              <a:t>shǐ</a:t>
            </a:r>
            <a:r>
              <a:rPr lang="en-US" altLang="ko-KR" sz="17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700" dirty="0" err="1" smtClean="0">
                <a:solidFill>
                  <a:schemeClr val="accent4">
                    <a:lumMod val="75000"/>
                  </a:schemeClr>
                </a:solidFill>
              </a:rPr>
              <a:t>qián</a:t>
            </a:r>
            <a:r>
              <a:rPr lang="en-US" altLang="ko-KR" sz="1700" dirty="0" smtClean="0">
                <a:solidFill>
                  <a:schemeClr val="accent4">
                    <a:lumMod val="75000"/>
                  </a:schemeClr>
                </a:solidFill>
              </a:rPr>
              <a:t> de]</a:t>
            </a:r>
            <a:r>
              <a:rPr lang="en-US" altLang="ko-KR" sz="6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en-US" altLang="ko-KR" sz="6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n-US" altLang="ko-KR" sz="6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40,000 – 800 BCE </a:t>
            </a:r>
            <a:br>
              <a:rPr lang="en-US" altLang="ko-KR" sz="6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8288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Venus of </a:t>
            </a:r>
            <a:r>
              <a:rPr lang="en-US" altLang="ko-KR" sz="2500" dirty="0" err="1" smtClean="0"/>
              <a:t>Willendorf</a:t>
            </a:r>
            <a:r>
              <a:rPr lang="en-US" altLang="ko-KR" sz="2500" dirty="0" smtClean="0"/>
              <a:t> 24,000 – 22,000 BCE Natural History Museum, Vienna, Austria</a:t>
            </a:r>
            <a:endParaRPr lang="ko-KR" alt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5814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solidFill>
                  <a:schemeClr val="accent2">
                    <a:lumMod val="75000"/>
                  </a:schemeClr>
                </a:solidFill>
              </a:rPr>
              <a:t>How does this lady make you feel? </a:t>
            </a:r>
            <a:endParaRPr lang="en-US" altLang="ko-KR" dirty="0" smtClean="0"/>
          </a:p>
          <a:p>
            <a:r>
              <a:rPr lang="en-US" altLang="ko-KR" dirty="0" smtClean="0"/>
              <a:t>What is she? </a:t>
            </a:r>
            <a:r>
              <a:rPr lang="ko-KR" altLang="en-US" sz="3000" b="1" dirty="0" smtClean="0"/>
              <a:t>女神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nǚshén</a:t>
            </a:r>
            <a:r>
              <a:rPr lang="en-US" altLang="ko-KR" sz="1400" dirty="0" smtClean="0"/>
              <a:t>] </a:t>
            </a:r>
          </a:p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chemeClr val="accent3"/>
                </a:solidFill>
              </a:rPr>
              <a:t>24 thousand years ago she was the Ultimate Woman!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mbolism guernica by 1937 Picasso Bombing during Spanish Civil 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90801"/>
            <a:ext cx="9209784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hlinkClick r:id="rId3" tooltip="Permanent Link: Picasso’s Guernica and the Evolution of Consciousness"/>
              </a:rPr>
              <a:t>Picasso’s “Guernica” and the Evolution of Consciousness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Bombing by Germans during Spanish Civil War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27733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Guernica by Pablo Picasso</a:t>
            </a:r>
            <a:endParaRPr lang="ko-KR" altLang="en-US" dirty="0"/>
          </a:p>
        </p:txBody>
      </p:sp>
      <p:pic>
        <p:nvPicPr>
          <p:cNvPr id="5" name="Picture 4" descr="picasso_Guernica_(detail)_1937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8615" y="0"/>
            <a:ext cx="5275385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-demoiselles-d_avign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9968"/>
            <a:ext cx="5047515" cy="53080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hlinkClick r:id="rId3"/>
              </a:rPr>
              <a:t>les demoiselles d </a:t>
            </a:r>
            <a:r>
              <a:rPr lang="en-US" altLang="ko-KR" dirty="0" err="1" smtClean="0">
                <a:hlinkClick r:id="rId3"/>
              </a:rPr>
              <a:t>avignon</a:t>
            </a:r>
            <a:r>
              <a:rPr lang="en-US" altLang="ko-KR" dirty="0" smtClean="0">
                <a:hlinkClick r:id="rId3"/>
              </a:rPr>
              <a:t> 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057400" cy="63547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Does art reflect life?  Or life reflect art?</a:t>
            </a:r>
            <a:endParaRPr lang="ko-KR" altLang="en-US" dirty="0"/>
          </a:p>
        </p:txBody>
      </p:sp>
      <p:pic>
        <p:nvPicPr>
          <p:cNvPr id="4" name="Picture 3" descr="Picasso Guernica Gal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9115" y="304800"/>
            <a:ext cx="7154885" cy="6324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rhol Campbells soup 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9425" y="1600994"/>
            <a:ext cx="3105150" cy="42862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Post modernist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/>
              <a:t>Andy Warhol’s famous Campbell Soup Can </a:t>
            </a:r>
          </a:p>
          <a:p>
            <a:r>
              <a:rPr lang="en-US" altLang="ko-KR" sz="3000" dirty="0" smtClean="0"/>
              <a:t>1962</a:t>
            </a:r>
            <a:endParaRPr lang="ko-KR" alt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emporary_art_paint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735286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Contemporary art (New art)</a:t>
            </a:r>
            <a:endParaRPr lang="ko-KR" altLang="en-US" dirty="0"/>
          </a:p>
        </p:txBody>
      </p:sp>
      <p:pic>
        <p:nvPicPr>
          <p:cNvPr id="5" name="Picture 4" descr="Contemporary_Paintings_Rafal_Olbinski_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2665" y="1828800"/>
            <a:ext cx="3831336" cy="5029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emporary-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881" y="0"/>
            <a:ext cx="6944519" cy="694451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mporary art nyt-natalie-beh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dnight%20sun%20contemporary%20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5312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str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7013014" cy="5867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err="1" smtClean="0"/>
              <a:t>Abstact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ve-art-color-painting 18 - 10 K 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3710940" cy="24554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Prehistoric</a:t>
            </a:r>
            <a:r>
              <a:rPr lang="ko-KR" altLang="en-US" sz="6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Art </a:t>
            </a:r>
            <a:r>
              <a:rPr lang="ko-KR" altLang="en-US" sz="1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史前的</a:t>
            </a:r>
            <a:r>
              <a:rPr lang="en-US" altLang="ko-KR" sz="1200" dirty="0" err="1" smtClean="0">
                <a:solidFill>
                  <a:schemeClr val="accent4">
                    <a:lumMod val="75000"/>
                  </a:schemeClr>
                </a:solidFill>
              </a:rPr>
              <a:t>shǐ</a:t>
            </a:r>
            <a:r>
              <a:rPr lang="en-US" altLang="ko-KR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200" dirty="0" err="1" smtClean="0">
                <a:solidFill>
                  <a:schemeClr val="accent4">
                    <a:lumMod val="75000"/>
                  </a:schemeClr>
                </a:solidFill>
              </a:rPr>
              <a:t>qián</a:t>
            </a:r>
            <a:r>
              <a:rPr lang="en-US" altLang="ko-KR" sz="1200" dirty="0" smtClean="0">
                <a:solidFill>
                  <a:schemeClr val="accent4">
                    <a:lumMod val="75000"/>
                  </a:schemeClr>
                </a:solidFill>
              </a:rPr>
              <a:t> de]</a:t>
            </a:r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n-US" altLang="ko-KR" sz="4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40,000 – 800 BCE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3733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 smtClean="0">
                <a:solidFill>
                  <a:schemeClr val="accent3">
                    <a:lumMod val="50000"/>
                  </a:schemeClr>
                </a:solidFill>
              </a:rPr>
              <a:t>Cave </a:t>
            </a:r>
            <a:r>
              <a:rPr lang="ko-KR" altLang="en-US" sz="3500" dirty="0" smtClean="0">
                <a:solidFill>
                  <a:schemeClr val="accent3">
                    <a:lumMod val="50000"/>
                  </a:schemeClr>
                </a:solidFill>
              </a:rPr>
              <a:t>山洞</a:t>
            </a:r>
            <a:r>
              <a:rPr lang="en-US" altLang="ko-KR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accent3">
                    <a:lumMod val="50000"/>
                  </a:schemeClr>
                </a:solidFill>
              </a:rPr>
              <a:t>shāndòng</a:t>
            </a:r>
            <a:r>
              <a:rPr lang="en-US" altLang="ko-KR" sz="3500" dirty="0" smtClean="0">
                <a:solidFill>
                  <a:schemeClr val="accent3">
                    <a:lumMod val="50000"/>
                  </a:schemeClr>
                </a:solidFill>
              </a:rPr>
              <a:t> paintings </a:t>
            </a:r>
            <a:endParaRPr lang="ko-KR" altLang="en-US" sz="35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 descr="Pech Merle Caves France  25 K a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276600"/>
            <a:ext cx="4861016" cy="2908300"/>
          </a:xfrm>
          <a:prstGeom prst="rect">
            <a:avLst/>
          </a:prstGeom>
        </p:spPr>
      </p:pic>
      <p:pic>
        <p:nvPicPr>
          <p:cNvPr id="7" name="Picture 6" descr="rock_bowhunter 20 K BC F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0"/>
            <a:ext cx="2667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2819400"/>
            <a:ext cx="2667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Archer 18,000 -  10,000 BCE </a:t>
            </a:r>
            <a:endParaRPr lang="ko-KR" alt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248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Pech</a:t>
            </a:r>
            <a:r>
              <a:rPr lang="en-US" altLang="ko-KR" dirty="0" smtClean="0"/>
              <a:t> Merle Caves, France  25,000 years ago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Hunters: 18,000 to 10,000 years ago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1752600"/>
            <a:ext cx="2743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 smtClean="0">
                <a:solidFill>
                  <a:srgbClr val="FF0000"/>
                </a:solidFill>
              </a:rPr>
              <a:t>Hunters: 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猎人</a:t>
            </a:r>
            <a:r>
              <a:rPr lang="en-US" altLang="ko-KR" sz="1500" dirty="0" err="1" smtClean="0">
                <a:solidFill>
                  <a:srgbClr val="FF0000"/>
                </a:solidFill>
              </a:rPr>
              <a:t>lièrén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_Painting_by_zampedr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12583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-vitali-koma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0"/>
            <a:ext cx="4675959" cy="6762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2667000"/>
            <a:ext cx="304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Abstract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51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r>
              <a:rPr lang="en-US" altLang="ko-KR" dirty="0" smtClean="0"/>
              <a:t>Which era/style of art do you prefer?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Prehistoric, Classical, Byzantium, Renaissance, Baroque, Rococo, Neo Classicism, Romanticism, Impressionism, Symbolism, Modern, Contemporary, or abstract?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Discussion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Ancient Egyptian art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dirty="0" smtClean="0"/>
              <a:t>is the </a:t>
            </a:r>
          </a:p>
          <a:p>
            <a:r>
              <a:rPr lang="en-US" altLang="ko-KR" dirty="0" smtClean="0"/>
              <a:t>painting</a:t>
            </a:r>
            <a:r>
              <a:rPr lang="ko-KR" altLang="en-US" dirty="0" smtClean="0"/>
              <a:t>绘画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sculpture</a:t>
            </a:r>
            <a:r>
              <a:rPr lang="ko-KR" altLang="en-US" dirty="0" smtClean="0"/>
              <a:t> 雕塑</a:t>
            </a:r>
            <a:r>
              <a:rPr lang="en-US" altLang="ko-KR" dirty="0" smtClean="0"/>
              <a:t> </a:t>
            </a:r>
            <a:r>
              <a:rPr lang="en-US" altLang="ko-KR" sz="1500" dirty="0" err="1" smtClean="0"/>
              <a:t>diāosù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architecture</a:t>
            </a:r>
            <a:r>
              <a:rPr lang="ko-KR" altLang="en-US" b="1" dirty="0" smtClean="0"/>
              <a:t> 建筑学</a:t>
            </a:r>
            <a:r>
              <a:rPr lang="en-US" altLang="ko-KR" dirty="0" smtClean="0"/>
              <a:t> </a:t>
            </a:r>
            <a:r>
              <a:rPr lang="en-US" altLang="ko-KR" sz="1600" dirty="0" err="1" smtClean="0"/>
              <a:t>jiànzhùxué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and other arts produced by</a:t>
            </a:r>
          </a:p>
          <a:p>
            <a:pPr>
              <a:buNone/>
            </a:pPr>
            <a:r>
              <a:rPr lang="en-US" altLang="ko-KR" dirty="0" smtClean="0"/>
              <a:t>	the civilization </a:t>
            </a:r>
            <a:r>
              <a:rPr lang="ko-KR" altLang="en-US" b="1" dirty="0" smtClean="0"/>
              <a:t>文明</a:t>
            </a:r>
            <a:r>
              <a:rPr lang="en-US" altLang="ko-KR" dirty="0" smtClean="0"/>
              <a:t> </a:t>
            </a:r>
            <a:r>
              <a:rPr lang="en-US" altLang="ko-KR" sz="1500" dirty="0" err="1" smtClean="0"/>
              <a:t>wénmíng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	from </a:t>
            </a:r>
            <a:r>
              <a:rPr lang="en-US" altLang="ko-KR" b="1" dirty="0" smtClean="0">
                <a:solidFill>
                  <a:schemeClr val="accent1"/>
                </a:solidFill>
              </a:rPr>
              <a:t>5000 BC to 300 AD. 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Bookman Old Style" pitchFamily="18" charset="0"/>
              </a:rPr>
              <a:t>800 BCE – 400 ACE  </a:t>
            </a:r>
            <a:br>
              <a:rPr lang="en-US" altLang="ko-KR" sz="32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altLang="ko-KR" sz="4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Classical</a:t>
            </a:r>
            <a:r>
              <a:rPr lang="ko-KR" altLang="en-US" sz="4000" dirty="0" smtClean="0"/>
              <a:t> </a:t>
            </a:r>
            <a:r>
              <a:rPr lang="ko-KR" altLang="en-US" sz="3300" dirty="0" smtClean="0"/>
              <a:t>传统的</a:t>
            </a:r>
            <a:r>
              <a:rPr lang="en-US" altLang="ko-KR" sz="4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antiquity</a:t>
            </a:r>
            <a:r>
              <a:rPr lang="ko-KR" altLang="en-US" sz="4000" dirty="0" smtClean="0"/>
              <a:t> 古代 </a:t>
            </a:r>
            <a:r>
              <a:rPr lang="en-US" altLang="ko-KR" sz="2000" dirty="0" err="1" smtClean="0"/>
              <a:t>gǔdài</a:t>
            </a:r>
            <a:r>
              <a:rPr lang="en-US" altLang="ko-KR" sz="2000" dirty="0" smtClean="0"/>
              <a:t> </a:t>
            </a:r>
            <a:r>
              <a:rPr lang="en-US" altLang="ko-KR" sz="2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en-US" altLang="ko-KR" sz="4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US" altLang="ko-KR" sz="4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altLang="ko-KR" sz="4400" dirty="0" smtClean="0">
                <a:solidFill>
                  <a:srgbClr val="FF0000"/>
                </a:solidFill>
                <a:latin typeface="Bookman Old Style" pitchFamily="18" charset="0"/>
              </a:rPr>
              <a:t>(</a:t>
            </a:r>
            <a:r>
              <a:rPr lang="en-US" altLang="ko-KR" sz="4000" dirty="0" smtClean="0">
                <a:solidFill>
                  <a:srgbClr val="FF0000"/>
                </a:solidFill>
                <a:latin typeface="Bookman Old Style" pitchFamily="18" charset="0"/>
              </a:rPr>
              <a:t>Egypt, Greece and Rome)</a:t>
            </a:r>
            <a:br>
              <a:rPr lang="en-US" altLang="ko-KR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ko-KR" altLang="en-US" dirty="0"/>
          </a:p>
        </p:txBody>
      </p:sp>
      <p:pic>
        <p:nvPicPr>
          <p:cNvPr id="4" name="Picture 3" descr="Egypt_Sobek Crocodile G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752600"/>
            <a:ext cx="2057400" cy="4784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1816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err="1" smtClean="0">
                <a:solidFill>
                  <a:schemeClr val="accent2">
                    <a:lumMod val="50000"/>
                  </a:schemeClr>
                </a:solidFill>
              </a:rPr>
              <a:t>Sobek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</a:rPr>
              <a:t>: Crocodile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</a:rPr>
              <a:t> 鳄鱼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ko-KR" sz="1400" b="1" dirty="0" err="1" smtClean="0">
                <a:solidFill>
                  <a:schemeClr val="accent2">
                    <a:lumMod val="50000"/>
                  </a:schemeClr>
                </a:solidFill>
              </a:rPr>
              <a:t>èyú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</a:rPr>
              <a:t>God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</a:rPr>
              <a:t>上帝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ko-KR" sz="1400" b="1" dirty="0" err="1" smtClean="0">
                <a:solidFill>
                  <a:schemeClr val="accent2">
                    <a:lumMod val="50000"/>
                  </a:schemeClr>
                </a:solidFill>
              </a:rPr>
              <a:t>shàngdì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b="1" dirty="0" err="1" smtClean="0">
                <a:solidFill>
                  <a:schemeClr val="accent2">
                    <a:lumMod val="50000"/>
                  </a:schemeClr>
                </a:solidFill>
              </a:rPr>
              <a:t>Sobek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</a:rPr>
              <a:t>: The Crocodile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鳄鱼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 smtClean="0">
                <a:solidFill>
                  <a:schemeClr val="accent2">
                    <a:lumMod val="50000"/>
                  </a:schemeClr>
                </a:solidFill>
              </a:rPr>
              <a:t>èyú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</a:rPr>
              <a:t>God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</a:rPr>
              <a:t>上帝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 smtClean="0">
                <a:solidFill>
                  <a:schemeClr val="accent2">
                    <a:lumMod val="50000"/>
                  </a:schemeClr>
                </a:solidFill>
              </a:rPr>
              <a:t>shàngdì</a:t>
            </a:r>
            <a:r>
              <a:rPr lang="en-US" altLang="ko-KR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ko-KR" sz="3500" b="1" dirty="0" smtClean="0">
                <a:solidFill>
                  <a:schemeClr val="accent2">
                    <a:lumMod val="50000"/>
                  </a:schemeClr>
                </a:solidFill>
              </a:rPr>
              <a:t>of Ancient Egypt?</a:t>
            </a:r>
            <a:endParaRPr lang="ko-KR" altLang="en-US" sz="3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ko-KR" sz="3500" dirty="0" smtClean="0"/>
              <a:t>I could believe</a:t>
            </a:r>
            <a:r>
              <a:rPr lang="ko-KR" altLang="en-US" sz="3600" dirty="0" smtClean="0"/>
              <a:t>信</a:t>
            </a:r>
            <a:r>
              <a:rPr lang="en-US" altLang="ko-KR" sz="3500" dirty="0" smtClean="0"/>
              <a:t> in a God like that!</a:t>
            </a:r>
          </a:p>
          <a:p>
            <a:r>
              <a:rPr lang="en-US" altLang="ko-KR" sz="3500" dirty="0" smtClean="0"/>
              <a:t>It’s ridiculous</a:t>
            </a:r>
            <a:r>
              <a:rPr lang="ko-KR" altLang="en-US" sz="3600" dirty="0" smtClean="0"/>
              <a:t> 荒谬的</a:t>
            </a:r>
            <a:r>
              <a:rPr lang="en-US" altLang="ko-KR" sz="3600" dirty="0" smtClean="0"/>
              <a:t> </a:t>
            </a:r>
            <a:r>
              <a:rPr lang="en-US" altLang="ko-KR" sz="1600" dirty="0" err="1" smtClean="0"/>
              <a:t>huāngmiù</a:t>
            </a:r>
            <a:r>
              <a:rPr lang="en-US" altLang="ko-KR" sz="3500" dirty="0" smtClean="0"/>
              <a:t>! </a:t>
            </a:r>
          </a:p>
          <a:p>
            <a:r>
              <a:rPr lang="en-US" altLang="ko-KR" sz="3500" dirty="0" smtClean="0"/>
              <a:t>It’s interesting.</a:t>
            </a:r>
          </a:p>
          <a:p>
            <a:r>
              <a:rPr lang="en-US" altLang="ko-KR" sz="3500" dirty="0" smtClean="0"/>
              <a:t>It’s boring!</a:t>
            </a:r>
          </a:p>
          <a:p>
            <a:r>
              <a:rPr lang="en-US" altLang="ko-KR" sz="3500" dirty="0" smtClean="0"/>
              <a:t>It’s beautiful!</a:t>
            </a:r>
          </a:p>
          <a:p>
            <a:endParaRPr lang="ko-KR" alt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do you think about…</a:t>
            </a:r>
            <a:endParaRPr lang="ko-KR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4191000"/>
            <a:ext cx="4124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In any case:</a:t>
            </a:r>
          </a:p>
          <a:p>
            <a:pPr algn="ctr"/>
            <a:r>
              <a:rPr lang="en-US" altLang="ko-K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It’s ART!</a:t>
            </a:r>
            <a:endParaRPr lang="ko-KR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62"/>
          </a:xfrm>
        </p:spPr>
        <p:txBody>
          <a:bodyPr/>
          <a:lstStyle/>
          <a:p>
            <a:r>
              <a:rPr lang="en-US" altLang="ko-KR" dirty="0" smtClean="0"/>
              <a:t>Egyptian Architecture </a:t>
            </a:r>
            <a:r>
              <a:rPr lang="ko-KR" altLang="en-US" dirty="0" smtClean="0"/>
              <a:t>建筑学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jiànzhùxué</a:t>
            </a:r>
            <a:r>
              <a:rPr lang="en-US" altLang="ko-KR" sz="1500" dirty="0" smtClean="0"/>
              <a:t>]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Pyramids </a:t>
            </a:r>
            <a:r>
              <a:rPr lang="ko-KR" altLang="en-US" dirty="0" smtClean="0"/>
              <a:t>金字塔</a:t>
            </a:r>
            <a:r>
              <a:rPr lang="en-US" altLang="ko-KR" sz="1600" dirty="0" smtClean="0"/>
              <a:t>[</a:t>
            </a:r>
            <a:r>
              <a:rPr lang="en-US" altLang="ko-KR" sz="1600" dirty="0" err="1" smtClean="0"/>
              <a:t>jīnzìtǎ</a:t>
            </a:r>
            <a:r>
              <a:rPr lang="en-US" altLang="ko-KR" sz="1600" dirty="0" smtClean="0"/>
              <a:t>] </a:t>
            </a:r>
            <a:endParaRPr lang="ko-KR" altLang="en-US" sz="1600" dirty="0"/>
          </a:p>
        </p:txBody>
      </p:sp>
      <p:pic>
        <p:nvPicPr>
          <p:cNvPr id="4" name="Picture 3" descr="Egyptian_pyramids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952624"/>
            <a:ext cx="6934200" cy="4333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6172200"/>
            <a:ext cx="6705600" cy="49987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From about 1,000 BC to 300 BC</a:t>
            </a:r>
          </a:p>
          <a:p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Classical Greek Art</a:t>
            </a:r>
            <a:endParaRPr lang="ko-KR" altLang="en-US" dirty="0"/>
          </a:p>
        </p:txBody>
      </p:sp>
      <p:pic>
        <p:nvPicPr>
          <p:cNvPr id="4" name="Picture 3" descr="441px-Ac_kleobisandbiton 580  B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2424684" cy="3293392"/>
          </a:xfrm>
          <a:prstGeom prst="rect">
            <a:avLst/>
          </a:prstGeom>
        </p:spPr>
      </p:pic>
      <p:pic>
        <p:nvPicPr>
          <p:cNvPr id="5" name="Picture 4" descr="353px-ACMA_Moschophoros 570 B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6506" y="0"/>
            <a:ext cx="3317494" cy="5638800"/>
          </a:xfrm>
          <a:prstGeom prst="rect">
            <a:avLst/>
          </a:prstGeom>
        </p:spPr>
      </p:pic>
      <p:pic>
        <p:nvPicPr>
          <p:cNvPr id="6" name="Picture 5" descr="280px-Aphrodite_Braschi_Glyptothek_350 B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3117" y="1295400"/>
            <a:ext cx="1890984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876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chemeClr val="accent2"/>
                </a:solidFill>
              </a:rPr>
              <a:t>Sculpture!</a:t>
            </a:r>
            <a:r>
              <a:rPr lang="ko-KR" altLang="en-US" sz="3000" b="1" dirty="0" smtClean="0">
                <a:solidFill>
                  <a:schemeClr val="accent2"/>
                </a:solidFill>
              </a:rPr>
              <a:t> 雕塑</a:t>
            </a:r>
            <a:r>
              <a:rPr lang="en-US" altLang="ko-KR" sz="3000" b="1" dirty="0" smtClean="0">
                <a:solidFill>
                  <a:schemeClr val="accent2"/>
                </a:solidFill>
              </a:rPr>
              <a:t> </a:t>
            </a:r>
            <a:r>
              <a:rPr lang="en-US" altLang="ko-KR" sz="3000" b="1" dirty="0" err="1" smtClean="0">
                <a:solidFill>
                  <a:schemeClr val="accent2"/>
                </a:solidFill>
              </a:rPr>
              <a:t>diāosù</a:t>
            </a:r>
            <a:r>
              <a:rPr lang="en-US" altLang="ko-KR" sz="3000" b="1" dirty="0" smtClean="0">
                <a:solidFill>
                  <a:schemeClr val="accent2"/>
                </a:solidFill>
              </a:rPr>
              <a:t>!</a:t>
            </a:r>
            <a:endParaRPr lang="ko-KR" altLang="en-US" sz="3000" b="1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D643-02E0-4808-B0DB-1700AF2BE206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514</TotalTime>
  <Words>984</Words>
  <Application>Microsoft Office PowerPoint</Application>
  <PresentationFormat>On-screen Show (4:3)</PresentationFormat>
  <Paragraphs>245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You go to an art gallery 美术馆měishùguǎn or a museum博物馆 bówùguǎn and you see a painting…</vt:lpstr>
      <vt:lpstr>Art is about feeling 感受[gǎnshòu] </vt:lpstr>
      <vt:lpstr>European Art History </vt:lpstr>
      <vt:lpstr>Prehistoric Art 史前的shǐ qián de] 40,000 – 800 BCE  </vt:lpstr>
      <vt:lpstr>Prehistoric Art 史前的shǐ qián de] 40,000 – 800 BCE</vt:lpstr>
      <vt:lpstr>800 BCE – 400 ACE   Classical 传统的 antiquity 古代 gǔdài    (Egypt, Greece and Rome) </vt:lpstr>
      <vt:lpstr>What do you think about…</vt:lpstr>
      <vt:lpstr>Egyptian Architecture 建筑学[jiànzhùxué]  Pyramids 金字塔[jīnzìtǎ] </vt:lpstr>
      <vt:lpstr>Classical Greek Art</vt:lpstr>
      <vt:lpstr>Greek Architecture  建筑学[jiànzhùxué]  </vt:lpstr>
      <vt:lpstr>Roman Art 古罗马的 gǔluómǎde </vt:lpstr>
      <vt:lpstr>Roman Architecture</vt:lpstr>
      <vt:lpstr>Slide 13</vt:lpstr>
      <vt:lpstr>Discussion</vt:lpstr>
      <vt:lpstr>Rome 50 BCE</vt:lpstr>
      <vt:lpstr> Roman Sculpture </vt:lpstr>
      <vt:lpstr>The Roman古罗马的 Army军队</vt:lpstr>
      <vt:lpstr>By 475 The Roman Empire died</vt:lpstr>
      <vt:lpstr>The Roman Empire  enslaved使成为奴隶 the World.</vt:lpstr>
      <vt:lpstr>After the fall of Rome </vt:lpstr>
      <vt:lpstr>There was art but nothing new… or fresh 新鲜xīnxiān! For 900 years!!!!</vt:lpstr>
      <vt:lpstr>1400 – 1650 Renaissance Art (The golden age) </vt:lpstr>
      <vt:lpstr>Michaelangelo </vt:lpstr>
      <vt:lpstr>Other Famous Italian Renaissance painters include: Masaccio, Donatello, Brunelleschi and many others. </vt:lpstr>
      <vt:lpstr>Transfiguration by Raphael! </vt:lpstr>
      <vt:lpstr>1600 – 1800  Baroque and Rococo, Neo Classicism, Romanticism, Impressionism, Symbolism  </vt:lpstr>
      <vt:lpstr>Title: “Bathsheba” A Baroque painting by  Sebastiano RICCI</vt:lpstr>
      <vt:lpstr>The Swing by Jean Honore Fragonard Rococo</vt:lpstr>
      <vt:lpstr>Neoclassical: Jacques Louis David</vt:lpstr>
      <vt:lpstr>Romanticism late 1700s &amp; 1800s</vt:lpstr>
      <vt:lpstr>Slide 31</vt:lpstr>
      <vt:lpstr>Slide 32</vt:lpstr>
      <vt:lpstr>Slide 33</vt:lpstr>
      <vt:lpstr>Impressionism (Monet 1872)</vt:lpstr>
      <vt:lpstr>Impressionism - Renoir</vt:lpstr>
      <vt:lpstr>Slide 36</vt:lpstr>
      <vt:lpstr>Impressionism - Georges Seurat Sunday Afternoon 1884 - 1886</vt:lpstr>
      <vt:lpstr>EdouardManet-A-Bar-at-the-Folies-Bergere-1882</vt:lpstr>
      <vt:lpstr>1862 1918 Symbolism Gustav Klimt </vt:lpstr>
      <vt:lpstr>Picasso’s “Guernica” and the Evolution of Consciousness</vt:lpstr>
      <vt:lpstr>Guernica by Pablo Picasso</vt:lpstr>
      <vt:lpstr>les demoiselles d avignon </vt:lpstr>
      <vt:lpstr>Does art reflect life?  Or life reflect art?</vt:lpstr>
      <vt:lpstr>Post modernist </vt:lpstr>
      <vt:lpstr>Contemporary art (New art)</vt:lpstr>
      <vt:lpstr>Slide 46</vt:lpstr>
      <vt:lpstr>Slide 47</vt:lpstr>
      <vt:lpstr>Slide 48</vt:lpstr>
      <vt:lpstr>Abstact</vt:lpstr>
      <vt:lpstr>Slide 50</vt:lpstr>
      <vt:lpstr>Slide 51</vt:lpstr>
      <vt:lpstr>Discussion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Art History</dc:title>
  <dc:creator>hp</dc:creator>
  <cp:lastModifiedBy>hp</cp:lastModifiedBy>
  <cp:revision>61</cp:revision>
  <dcterms:created xsi:type="dcterms:W3CDTF">2011-05-09T02:48:53Z</dcterms:created>
  <dcterms:modified xsi:type="dcterms:W3CDTF">2011-07-06T12:32:01Z</dcterms:modified>
</cp:coreProperties>
</file>