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4" r:id="rId8"/>
    <p:sldId id="260" r:id="rId9"/>
    <p:sldId id="271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9CD3-29C0-496C-96A4-1E3C6552A003}" type="datetimeFigureOut">
              <a:rPr lang="ko-KR" altLang="en-US" smtClean="0"/>
              <a:t>2011-08-19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7BA6-AF19-4A9A-882C-733FA25D62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english.net/english-learning/english_dialogue_hotel_booking_a_room_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nglishclub.com/english-for-work/hotel-check-in-out.htm" TargetMode="External"/><Relationship Id="rId4" Type="http://schemas.openxmlformats.org/officeDocument/2006/relationships/hyperlink" Target="http://www.english-test.net/esl/learn/english/grammar/ai734/esl-test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vat.com/hotel.ht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el Amigo Brusse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0"/>
            <a:ext cx="3352800" cy="2642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6096000" cy="914400"/>
          </a:xfrm>
        </p:spPr>
        <p:txBody>
          <a:bodyPr/>
          <a:lstStyle/>
          <a:p>
            <a:r>
              <a:rPr lang="en-US" altLang="ko-KR" dirty="0" smtClean="0"/>
              <a:t>Hotel Dialogues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638800" cy="29718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reservations</a:t>
            </a:r>
            <a:r>
              <a:rPr lang="ko-KR" altLang="en-US" b="1" dirty="0">
                <a:solidFill>
                  <a:srgbClr val="FF0000"/>
                </a:solidFill>
              </a:rPr>
              <a:t>预定</a:t>
            </a:r>
            <a:r>
              <a:rPr lang="en-US" altLang="ko-KR" b="1" dirty="0" smtClean="0">
                <a:solidFill>
                  <a:srgbClr val="FF0000"/>
                </a:solidFill>
              </a:rPr>
              <a:t>, changing reservations,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check-in</a:t>
            </a:r>
            <a:r>
              <a:rPr lang="ko-KR" altLang="en-US" b="1" dirty="0" smtClean="0">
                <a:solidFill>
                  <a:srgbClr val="FF0000"/>
                </a:solidFill>
              </a:rPr>
              <a:t> 入住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rùzhù</a:t>
            </a:r>
            <a:r>
              <a:rPr lang="en-US" altLang="ko-KR" b="1" dirty="0" smtClean="0">
                <a:solidFill>
                  <a:srgbClr val="FF0000"/>
                </a:solidFill>
              </a:rPr>
              <a:t> and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check out</a:t>
            </a:r>
            <a:r>
              <a:rPr lang="ko-KR" altLang="en-US" b="1" dirty="0" smtClean="0">
                <a:solidFill>
                  <a:srgbClr val="FF0000"/>
                </a:solidFill>
              </a:rPr>
              <a:t> 退房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tuìfáng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Free other written dialogues and audio files for Hotel procedure at:</a:t>
            </a:r>
          </a:p>
          <a:p>
            <a:r>
              <a:rPr lang="en-US" altLang="ko-KR" sz="1200" dirty="0" smtClean="0">
                <a:hlinkClick r:id="rId3"/>
              </a:rPr>
              <a:t>http://www.audioenglish.net/english-learning/english_dialogue_hotel_booking_a_room_2.htm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NCIKU.com Is an excellent on-line dictionary. They also have “learning center” on their menu, with a lot of vocabulary and audio files including travel.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Hotel vocabulary quiz: </a:t>
            </a:r>
            <a:r>
              <a:rPr lang="en-US" altLang="ko-KR" sz="1200" dirty="0" smtClean="0">
                <a:hlinkClick r:id="rId4"/>
              </a:rPr>
              <a:t>http://www.english-test.net/esl/learn/english/grammar/ai734/esl-test.php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Hotel check-in and check-out dialogue with quiz: </a:t>
            </a:r>
            <a:r>
              <a:rPr lang="en-US" altLang="ko-KR" sz="1200" dirty="0" smtClean="0">
                <a:hlinkClick r:id="rId5"/>
              </a:rPr>
              <a:t>http://www.englishclub.com/english-for-work/hotel-check-in-out.htm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 reservation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167" y="3581400"/>
            <a:ext cx="4550834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altLang="ko-KR" dirty="0" smtClean="0"/>
              <a:t>Changing a Hotel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altLang="ko-KR" dirty="0" smtClean="0"/>
              <a:t>R.C. Great Wall Hotel, may I help you?</a:t>
            </a:r>
          </a:p>
          <a:p>
            <a:r>
              <a:rPr lang="en-US" altLang="ko-KR" dirty="0" smtClean="0"/>
              <a:t>G: This is Mr. Smyth calling from Paris. There has been a change in our itinerary (plan, schedule). I’ve reserved a double room for July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to the 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, however need to change that to the 8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to the 10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. Will that possible?</a:t>
            </a:r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altLang="ko-KR" dirty="0" smtClean="0"/>
              <a:t>Changing a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altLang="ko-KR" dirty="0" smtClean="0"/>
              <a:t>R.C. Just a moment, let me check… Yes, that will be fine. May I have your confirmation number please? </a:t>
            </a:r>
          </a:p>
          <a:p>
            <a:r>
              <a:rPr lang="en-US" altLang="ko-KR" dirty="0" smtClean="0"/>
              <a:t>G. Yes, it’s 7576385.</a:t>
            </a:r>
          </a:p>
          <a:p>
            <a:r>
              <a:rPr lang="en-US" altLang="ko-KR" dirty="0" smtClean="0"/>
              <a:t>R.C. Very good. Is there anything else I can do for you today?</a:t>
            </a:r>
            <a:endParaRPr lang="en-US" altLang="ko-KR" dirty="0"/>
          </a:p>
          <a:p>
            <a:r>
              <a:rPr lang="en-US" altLang="ko-KR" dirty="0" smtClean="0"/>
              <a:t>No, that’s all. Thank you very much.</a:t>
            </a:r>
          </a:p>
          <a:p>
            <a:r>
              <a:rPr lang="en-US" altLang="ko-KR" dirty="0" smtClean="0"/>
              <a:t>Thank you.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Hotel reserv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586043"/>
            <a:ext cx="3200401" cy="22719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 group of business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35275"/>
            <a:ext cx="5867400" cy="4022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 smtClean="0"/>
              <a:t>Reservation – Group Discount</a:t>
            </a:r>
            <a:r>
              <a:rPr lang="ko-KR" altLang="en-US" sz="3500" dirty="0" smtClean="0"/>
              <a:t> 折扣</a:t>
            </a:r>
            <a:endParaRPr lang="ko-KR" alt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Note: If you’re making a reservation for a group, be sure to ask if there is a group discount. Many hotels offer special rates. 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93291024140677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29871"/>
            <a:ext cx="6477000" cy="1928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Check-in</a:t>
            </a:r>
            <a:r>
              <a:rPr lang="en-US" altLang="ko-KR" dirty="0" smtClean="0">
                <a:solidFill>
                  <a:srgbClr val="FF0000"/>
                </a:solidFill>
              </a:rPr>
              <a:t> , check-in</a:t>
            </a:r>
            <a:r>
              <a:rPr lang="ko-KR" altLang="en-US" dirty="0" smtClean="0">
                <a:solidFill>
                  <a:srgbClr val="FF0000"/>
                </a:solidFill>
              </a:rPr>
              <a:t> 入住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1300" dirty="0" err="1" smtClean="0">
                <a:solidFill>
                  <a:srgbClr val="FF0000"/>
                </a:solidFill>
              </a:rPr>
              <a:t>rùzhù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When you </a:t>
            </a:r>
            <a:r>
              <a:rPr lang="en-US" altLang="ko-KR" dirty="0"/>
              <a:t>arrive at the hotel, a bell-hop </a:t>
            </a:r>
            <a:r>
              <a:rPr lang="zh-CN" altLang="en-US" dirty="0"/>
              <a:t>车童 </a:t>
            </a:r>
            <a:r>
              <a:rPr lang="en-US" altLang="zh-CN" dirty="0"/>
              <a:t>will offer to carry your bags from </a:t>
            </a:r>
          </a:p>
          <a:p>
            <a:pPr>
              <a:buNone/>
            </a:pPr>
            <a:r>
              <a:rPr lang="en-US" altLang="ko-KR" dirty="0" smtClean="0"/>
              <a:t>	the taxi to the lobby. They will probably expect a tip</a:t>
            </a:r>
            <a:r>
              <a:rPr lang="ko-KR" altLang="en-US" dirty="0" smtClean="0"/>
              <a:t> 小费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Go to the Reception </a:t>
            </a:r>
            <a:r>
              <a:rPr lang="en-US" altLang="ko-KR" dirty="0"/>
              <a:t>Desk </a:t>
            </a:r>
            <a:r>
              <a:rPr lang="ko-KR" altLang="en-US" dirty="0"/>
              <a:t>接待处</a:t>
            </a:r>
          </a:p>
        </p:txBody>
      </p:sp>
      <p:pic>
        <p:nvPicPr>
          <p:cNvPr id="5" name="Picture 4" descr="hotel_bellhop_with_suitcases_0515-1103-2904-3209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391710"/>
            <a:ext cx="1485900" cy="31614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p_hotel_713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495800"/>
            <a:ext cx="315802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Check-in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G. Hello. I have a reservation for tonight.</a:t>
            </a:r>
          </a:p>
          <a:p>
            <a:pPr>
              <a:buNone/>
            </a:pPr>
            <a:r>
              <a:rPr lang="en-US" altLang="ko-KR" dirty="0" smtClean="0"/>
              <a:t>Desk Clerk (D.C.) Your name please?</a:t>
            </a:r>
          </a:p>
          <a:p>
            <a:pPr>
              <a:buNone/>
            </a:pPr>
            <a:r>
              <a:rPr lang="en-US" altLang="ko-KR" dirty="0" smtClean="0"/>
              <a:t>G. Mr. Smyth.</a:t>
            </a:r>
          </a:p>
          <a:p>
            <a:pPr>
              <a:buNone/>
            </a:pPr>
            <a:r>
              <a:rPr lang="en-US" altLang="ko-KR" dirty="0" smtClean="0"/>
              <a:t>D.C. I’m sorry, we don’t seem to have that in our records.</a:t>
            </a:r>
          </a:p>
          <a:p>
            <a:pPr>
              <a:buNone/>
            </a:pPr>
            <a:r>
              <a:rPr lang="en-US" altLang="ko-KR" dirty="0" smtClean="0"/>
              <a:t>G. Could you check again please? My confirmation number is </a:t>
            </a:r>
            <a:r>
              <a:rPr lang="en-US" altLang="ko-KR" dirty="0" smtClean="0"/>
              <a:t>7576385.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Check-in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D.C. Oh yes. That’s right. My apologies. May I have your passport</a:t>
            </a:r>
            <a:r>
              <a:rPr lang="ko-KR" altLang="en-US" b="1" dirty="0" smtClean="0"/>
              <a:t> </a:t>
            </a:r>
            <a:r>
              <a:rPr lang="ko-KR" altLang="en-US" sz="2500" b="1" dirty="0" smtClean="0"/>
              <a:t>护照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hùzhào</a:t>
            </a:r>
            <a:r>
              <a:rPr lang="en-US" altLang="ko-KR" sz="1400" dirty="0" smtClean="0"/>
              <a:t> </a:t>
            </a:r>
            <a:r>
              <a:rPr lang="en-US" altLang="ko-KR" dirty="0" smtClean="0"/>
              <a:t>and Visa card please?</a:t>
            </a:r>
          </a:p>
          <a:p>
            <a:r>
              <a:rPr lang="en-US" altLang="ko-KR" dirty="0" smtClean="0"/>
              <a:t>Guest: Sure, here you are.</a:t>
            </a:r>
          </a:p>
          <a:p>
            <a:r>
              <a:rPr lang="en-US" altLang="ko-KR" dirty="0" smtClean="0"/>
              <a:t>D.C. Just one moment please…</a:t>
            </a:r>
          </a:p>
          <a:p>
            <a:r>
              <a:rPr lang="en-US" altLang="ko-KR" dirty="0" smtClean="0"/>
              <a:t> Very good. Your room number is 1028.</a:t>
            </a:r>
          </a:p>
          <a:p>
            <a:endParaRPr lang="ko-KR" altLang="en-US" dirty="0"/>
          </a:p>
        </p:txBody>
      </p:sp>
      <p:pic>
        <p:nvPicPr>
          <p:cNvPr id="4" name="Picture 3" descr="Hotel Chec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057650"/>
            <a:ext cx="37338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62799" y="5181600"/>
            <a:ext cx="1200806" cy="15140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D.C. This is your room key-card.</a:t>
            </a:r>
            <a:endParaRPr lang="en-US" altLang="ko-KR" dirty="0" smtClean="0"/>
          </a:p>
          <a:p>
            <a:r>
              <a:rPr lang="en-US" altLang="ko-KR" dirty="0" smtClean="0"/>
              <a:t>Complimentary breakfast is served in the lobby between 8 and 10 am.</a:t>
            </a:r>
          </a:p>
          <a:p>
            <a:r>
              <a:rPr lang="en-US" altLang="ko-KR" dirty="0" smtClean="0"/>
              <a:t>Our Business Center</a:t>
            </a:r>
            <a:r>
              <a:rPr lang="ko-KR" altLang="en-US" dirty="0" smtClean="0"/>
              <a:t> 商业中心</a:t>
            </a:r>
            <a:r>
              <a:rPr lang="en-US" altLang="ko-KR" dirty="0" smtClean="0"/>
              <a:t> is on the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floor.</a:t>
            </a:r>
          </a:p>
          <a:p>
            <a:r>
              <a:rPr lang="en-US" altLang="ko-KR" dirty="0" smtClean="0"/>
              <a:t>The dining room is on the main floor at the end of the hall.</a:t>
            </a:r>
          </a:p>
          <a:p>
            <a:r>
              <a:rPr lang="en-US" altLang="ko-KR" dirty="0" smtClean="0"/>
              <a:t>The weight room and sauna are on the top floor.</a:t>
            </a:r>
          </a:p>
          <a:p>
            <a:r>
              <a:rPr lang="en-US" altLang="ko-KR" dirty="0" smtClean="0"/>
              <a:t>Just call the front desk if you </a:t>
            </a:r>
          </a:p>
          <a:p>
            <a:pPr>
              <a:buNone/>
            </a:pPr>
            <a:r>
              <a:rPr lang="en-US" altLang="ko-KR" dirty="0" smtClean="0"/>
              <a:t>	need any extra towels or pillows. </a:t>
            </a:r>
          </a:p>
          <a:p>
            <a:r>
              <a:rPr lang="en-US" altLang="ko-KR" dirty="0" smtClean="0"/>
              <a:t>Have a nice stay!</a:t>
            </a:r>
          </a:p>
          <a:p>
            <a:endParaRPr lang="ko-KR" altLang="en-US" dirty="0"/>
          </a:p>
        </p:txBody>
      </p:sp>
      <p:pic>
        <p:nvPicPr>
          <p:cNvPr id="5" name="Picture 4" descr="Business 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581400" cy="14564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In the hotel room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1. Beware of the hotel room refrigerator (“mini-bar”) with drinks. Each one will cost 5 times the standard price. One small bottle of water may cost $10, 15 or $20.</a:t>
            </a:r>
          </a:p>
          <a:p>
            <a:r>
              <a:rPr lang="en-US" altLang="ko-KR" dirty="0" smtClean="0"/>
              <a:t>2. Usually by the phone there will be a hotel telephone book with services like dry cleaning, restaurant(s), wake-up call, etc.</a:t>
            </a:r>
            <a:endParaRPr lang="en-US" altLang="ko-KR" dirty="0"/>
          </a:p>
          <a:p>
            <a:r>
              <a:rPr lang="en-US" altLang="ko-KR" dirty="0" smtClean="0"/>
              <a:t>“She left a wake-up call for 7 a.m.”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我把闹铃响的时间设在早上</a:t>
            </a:r>
            <a:r>
              <a:rPr lang="en-US" altLang="zh-CN" dirty="0" smtClean="0"/>
              <a:t>7</a:t>
            </a:r>
            <a:r>
              <a:rPr lang="zh-CN" altLang="en-US" dirty="0" smtClean="0"/>
              <a:t>点</a:t>
            </a:r>
            <a:endParaRPr lang="en-US" altLang="ko-KR" dirty="0" smtClean="0"/>
          </a:p>
        </p:txBody>
      </p:sp>
      <p:pic>
        <p:nvPicPr>
          <p:cNvPr id="4" name="Picture 3" descr="Hotel-Minibar-XC-3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149736"/>
            <a:ext cx="1752600" cy="17082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Check-out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At the reception desk…</a:t>
            </a:r>
          </a:p>
          <a:p>
            <a:r>
              <a:rPr lang="en-US" altLang="ko-KR" dirty="0" smtClean="0"/>
              <a:t>D.C. May I help you?</a:t>
            </a:r>
          </a:p>
          <a:p>
            <a:r>
              <a:rPr lang="en-US" altLang="ko-KR" dirty="0" smtClean="0"/>
              <a:t>Guest: Yes, I would like to check-out.</a:t>
            </a:r>
          </a:p>
          <a:p>
            <a:r>
              <a:rPr lang="en-US" altLang="ko-KR" dirty="0" smtClean="0"/>
              <a:t>D.C. Very well Sir. If you’ll wait one moment we’ll prepare it immediately.</a:t>
            </a:r>
          </a:p>
          <a:p>
            <a:r>
              <a:rPr lang="en-US" altLang="ko-KR" dirty="0" smtClean="0"/>
              <a:t>Guest: Thank you.</a:t>
            </a:r>
          </a:p>
          <a:p>
            <a:r>
              <a:rPr lang="en-US" altLang="ko-KR" dirty="0" smtClean="0"/>
              <a:t>D.C.  Here we go. The total is $3,284.65</a:t>
            </a:r>
          </a:p>
          <a:p>
            <a:pPr>
              <a:buNone/>
            </a:pPr>
            <a:r>
              <a:rPr lang="en-US" altLang="ko-KR" dirty="0" smtClean="0"/>
              <a:t>		   How would you like to pay?</a:t>
            </a:r>
          </a:p>
          <a:p>
            <a:endParaRPr lang="ko-KR" altLang="en-US" dirty="0"/>
          </a:p>
        </p:txBody>
      </p:sp>
      <p:pic>
        <p:nvPicPr>
          <p:cNvPr id="4" name="Picture 3" descr="0511-1008-0522-4265_Cartoon_of_a_Desperate_Man_Chasing_the_Almighty_Dollar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5029636"/>
            <a:ext cx="2590800" cy="18283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_bellhop_with_suitcases_0515-1103-2904-3209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3810" y="3810000"/>
            <a:ext cx="125349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ko-KR" dirty="0" smtClean="0"/>
              <a:t>Check-out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ko-KR" dirty="0" smtClean="0"/>
              <a:t>Guest: I’m using a company expense card. Here you go.</a:t>
            </a:r>
          </a:p>
          <a:p>
            <a:r>
              <a:rPr lang="en-US" altLang="ko-KR" dirty="0" smtClean="0"/>
              <a:t>D.C. Thank you. Just one moment please.</a:t>
            </a:r>
          </a:p>
          <a:p>
            <a:r>
              <a:rPr lang="en-US" altLang="ko-KR" dirty="0" smtClean="0"/>
              <a:t>Very good. Here is your receipt and thank you for staying at the Great Wall hotel. I hope you return in the near future. A bellman will help you with your bags. Goodbye!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altLang="ko-KR" dirty="0" smtClean="0"/>
              <a:t>Making a hotel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Reservation clerk (R.C.): Good morning, Hide-A-Way hotel. Room Reservation. May I help you?</a:t>
            </a:r>
          </a:p>
          <a:p>
            <a:r>
              <a:rPr lang="en-US" altLang="ko-KR" dirty="0" smtClean="0"/>
              <a:t>Guest (G): Yes, I’d like to reserve a double room from the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to the 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of July. I’d like a room overlooking the park please.</a:t>
            </a:r>
          </a:p>
          <a:p>
            <a:endParaRPr lang="ko-KR" altLang="en-US" dirty="0"/>
          </a:p>
        </p:txBody>
      </p:sp>
      <p:pic>
        <p:nvPicPr>
          <p:cNvPr id="4" name="Picture 3" descr="Call on ph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267200"/>
            <a:ext cx="2375107" cy="2366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Note: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Smaller hotels may ask for a deposit </a:t>
            </a:r>
          </a:p>
          <a:p>
            <a:r>
              <a:rPr lang="zh-CN" altLang="en-US" b="1" dirty="0" smtClean="0"/>
              <a:t>预付保证金</a:t>
            </a:r>
            <a:r>
              <a:rPr lang="en-US" altLang="zh-CN" sz="1400" dirty="0" smtClean="0"/>
              <a:t>[</a:t>
            </a:r>
            <a:r>
              <a:rPr lang="en-US" altLang="zh-CN" sz="1400" dirty="0" err="1" smtClean="0"/>
              <a:t>yù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fù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bǎo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zhèng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jīn</a:t>
            </a:r>
            <a:r>
              <a:rPr lang="en-US" altLang="zh-CN" sz="1400" dirty="0" smtClean="0"/>
              <a:t>] </a:t>
            </a:r>
            <a:r>
              <a:rPr lang="en-US" altLang="ko-KR" dirty="0" smtClean="0"/>
              <a:t>before they give you the key, especially if you pay in cash!</a:t>
            </a:r>
          </a:p>
          <a:p>
            <a:endParaRPr lang="en-US" altLang="ko-KR" dirty="0"/>
          </a:p>
          <a:p>
            <a:r>
              <a:rPr lang="en-US" altLang="ko-KR" dirty="0" smtClean="0"/>
              <a:t>Check the receipt </a:t>
            </a:r>
            <a:r>
              <a:rPr lang="ko-KR" altLang="en-US" b="1" dirty="0" smtClean="0"/>
              <a:t>发票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fāpiào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 </a:t>
            </a:r>
            <a:r>
              <a:rPr lang="en-US" altLang="ko-KR" dirty="0" smtClean="0"/>
              <a:t>before you leave. Even very respectable hotels sometimes make mistakes.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Traveling Cheaply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altLang="ko-KR" dirty="0" smtClean="0"/>
              <a:t>I sometimes stay at Youth Hostels.</a:t>
            </a:r>
          </a:p>
          <a:p>
            <a:r>
              <a:rPr lang="en-US" altLang="ko-KR" dirty="0" smtClean="0"/>
              <a:t>They are nice, clean and very cheap, though you’ll have to share a room with one, two or more people! </a:t>
            </a:r>
          </a:p>
          <a:p>
            <a:r>
              <a:rPr lang="en-US" altLang="ko-KR" dirty="0" smtClean="0"/>
              <a:t>They are a great place to meet people, often have a kitchen, and a lot of resources for travelers.</a:t>
            </a:r>
            <a:endParaRPr lang="ko-KR" altLang="en-US" dirty="0"/>
          </a:p>
        </p:txBody>
      </p:sp>
      <p:pic>
        <p:nvPicPr>
          <p:cNvPr id="4" name="Picture 3" descr="Beijing Drum Tower Youth Hos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3397" y="3886200"/>
            <a:ext cx="4020603" cy="29718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wiegrif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795588"/>
            <a:ext cx="3810000" cy="4062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en-US" altLang="ko-KR" sz="3000" b="1" dirty="0" smtClean="0"/>
              <a:t>Traveling cheaply! A good trick is to…</a:t>
            </a:r>
            <a:endParaRPr lang="ko-KR" alt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altLang="ko-KR" dirty="0" smtClean="0"/>
              <a:t>Find a cheap hotel on the internet, but don’t make a reservation. Then, go there and walk around the neighborhood. You may well find a cheaper one that’s not on the internet!</a:t>
            </a:r>
          </a:p>
          <a:p>
            <a:r>
              <a:rPr lang="en-US" altLang="ko-KR" dirty="0" smtClean="0"/>
              <a:t>I’ve done this many times and it almost always works!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Reservations</a:t>
            </a:r>
            <a:r>
              <a:rPr lang="ko-KR" altLang="en-US" dirty="0"/>
              <a:t>预定</a:t>
            </a:r>
            <a:endParaRPr lang="en-US" altLang="ko-KR" dirty="0"/>
          </a:p>
          <a:p>
            <a:r>
              <a:rPr lang="en-US" altLang="ko-KR" dirty="0" smtClean="0"/>
              <a:t>Check-in</a:t>
            </a:r>
            <a:r>
              <a:rPr lang="ko-KR" altLang="en-US" dirty="0" smtClean="0"/>
              <a:t> </a:t>
            </a:r>
            <a:r>
              <a:rPr lang="ko-KR" altLang="en-US" dirty="0"/>
              <a:t>入住</a:t>
            </a:r>
            <a:r>
              <a:rPr lang="en-US" altLang="ko-KR" dirty="0"/>
              <a:t> </a:t>
            </a:r>
            <a:r>
              <a:rPr lang="en-US" altLang="ko-KR" sz="1400" dirty="0" err="1"/>
              <a:t>rùzhù</a:t>
            </a:r>
            <a:endParaRPr lang="en-US" altLang="ko-KR" sz="1400" dirty="0"/>
          </a:p>
          <a:p>
            <a:r>
              <a:rPr lang="en-US" altLang="ko-KR" dirty="0" smtClean="0"/>
              <a:t>Check </a:t>
            </a:r>
            <a:r>
              <a:rPr lang="en-US" altLang="ko-KR" dirty="0"/>
              <a:t>out</a:t>
            </a:r>
            <a:r>
              <a:rPr lang="ko-KR" altLang="en-US" dirty="0"/>
              <a:t> 退房</a:t>
            </a:r>
            <a:r>
              <a:rPr lang="en-US" altLang="ko-KR" dirty="0"/>
              <a:t> </a:t>
            </a:r>
            <a:r>
              <a:rPr lang="en-US" altLang="ko-KR" sz="1400" dirty="0" err="1"/>
              <a:t>tuìfáng</a:t>
            </a:r>
            <a:endParaRPr lang="en-US" altLang="ko-KR" sz="1400" dirty="0"/>
          </a:p>
          <a:p>
            <a:r>
              <a:rPr lang="en-US" altLang="ko-KR" dirty="0" smtClean="0"/>
              <a:t>Bell-hop </a:t>
            </a:r>
            <a:r>
              <a:rPr lang="zh-CN" altLang="en-US" dirty="0"/>
              <a:t>车</a:t>
            </a:r>
            <a:r>
              <a:rPr lang="zh-CN" altLang="en-US" dirty="0" smtClean="0"/>
              <a:t>童 </a:t>
            </a:r>
            <a:r>
              <a:rPr lang="en-US" altLang="ko-KR" sz="1400" dirty="0" err="1" smtClean="0"/>
              <a:t>chē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tóng</a:t>
            </a:r>
            <a:endParaRPr lang="en-US" altLang="ko-KR" sz="1400" dirty="0"/>
          </a:p>
          <a:p>
            <a:r>
              <a:rPr lang="en-US" altLang="ko-KR" dirty="0"/>
              <a:t>Tip</a:t>
            </a:r>
            <a:r>
              <a:rPr lang="ko-KR" altLang="en-US" dirty="0"/>
              <a:t> </a:t>
            </a:r>
            <a:r>
              <a:rPr lang="ko-KR" altLang="en-US" dirty="0" smtClean="0"/>
              <a:t>小费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xiǎofèi</a:t>
            </a:r>
            <a:endParaRPr lang="en-US" altLang="ko-KR" sz="1400" dirty="0"/>
          </a:p>
          <a:p>
            <a:r>
              <a:rPr lang="en-US" altLang="ko-KR" dirty="0"/>
              <a:t>Reception Desk </a:t>
            </a:r>
            <a:r>
              <a:rPr lang="ko-KR" altLang="en-US" dirty="0" smtClean="0"/>
              <a:t>接待处 </a:t>
            </a:r>
            <a:r>
              <a:rPr lang="en-US" altLang="ko-KR" sz="1400" dirty="0" err="1" smtClean="0"/>
              <a:t>jiēdàichù</a:t>
            </a:r>
            <a:endParaRPr lang="en-US" altLang="ko-KR" sz="1400" dirty="0"/>
          </a:p>
          <a:p>
            <a:r>
              <a:rPr lang="en-US" altLang="ko-KR" dirty="0" smtClean="0"/>
              <a:t>Passport</a:t>
            </a:r>
            <a:r>
              <a:rPr lang="ko-KR" altLang="en-US" dirty="0" smtClean="0"/>
              <a:t> </a:t>
            </a:r>
            <a:r>
              <a:rPr lang="ko-KR" altLang="en-US" dirty="0"/>
              <a:t>护照</a:t>
            </a:r>
            <a:r>
              <a:rPr lang="en-US" altLang="ko-KR" dirty="0"/>
              <a:t> </a:t>
            </a:r>
            <a:r>
              <a:rPr lang="en-US" altLang="ko-KR" sz="1400" dirty="0" err="1"/>
              <a:t>hùzhào</a:t>
            </a:r>
            <a:endParaRPr lang="en-US" altLang="ko-KR" sz="1400" dirty="0"/>
          </a:p>
          <a:p>
            <a:r>
              <a:rPr lang="en-US" altLang="ko-KR" dirty="0" smtClean="0"/>
              <a:t>Deposit </a:t>
            </a:r>
            <a:r>
              <a:rPr lang="zh-CN" altLang="en-US" dirty="0"/>
              <a:t>预付保证金</a:t>
            </a:r>
            <a:r>
              <a:rPr lang="en-US" altLang="zh-CN" sz="1400" dirty="0"/>
              <a:t>[</a:t>
            </a:r>
            <a:r>
              <a:rPr lang="en-US" altLang="zh-CN" sz="1400" dirty="0" err="1"/>
              <a:t>yù</a:t>
            </a:r>
            <a:r>
              <a:rPr lang="en-US" altLang="zh-CN" sz="1400" dirty="0"/>
              <a:t> </a:t>
            </a:r>
            <a:r>
              <a:rPr lang="en-US" altLang="zh-CN" sz="1400" dirty="0" err="1"/>
              <a:t>fù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bǎo</a:t>
            </a:r>
            <a:r>
              <a:rPr lang="en-US" altLang="zh-CN" sz="1400" dirty="0"/>
              <a:t> </a:t>
            </a:r>
            <a:r>
              <a:rPr lang="en-US" altLang="zh-CN" sz="1400" dirty="0" err="1"/>
              <a:t>zhèng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jīn</a:t>
            </a:r>
            <a:r>
              <a:rPr lang="en-US" altLang="zh-CN" sz="1400" dirty="0"/>
              <a:t>]</a:t>
            </a:r>
          </a:p>
          <a:p>
            <a:r>
              <a:rPr lang="en-US" altLang="ko-KR" dirty="0" smtClean="0"/>
              <a:t>Receipt </a:t>
            </a:r>
            <a:r>
              <a:rPr lang="ko-KR" altLang="en-US" dirty="0" smtClean="0"/>
              <a:t>发票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fāpiào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Quiz Questions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8145"/>
            <a:ext cx="9144000" cy="610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Making Hotel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altLang="ko-KR" b="1" dirty="0" smtClean="0"/>
              <a:t>R.C. One moment, please… Yes, we have a room available with a view of the park on those dates.</a:t>
            </a:r>
          </a:p>
          <a:p>
            <a:r>
              <a:rPr lang="en-US" altLang="ko-KR" b="1" dirty="0" smtClean="0"/>
              <a:t>G. Fine. How much is the charge per night?</a:t>
            </a:r>
          </a:p>
          <a:p>
            <a:r>
              <a:rPr lang="en-US" altLang="ko-KR" b="1" dirty="0" smtClean="0"/>
              <a:t>R.C. Would you like breakfast?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352800"/>
            <a:ext cx="5715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6397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848600" cy="4602163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G</a:t>
            </a:r>
            <a:r>
              <a:rPr lang="en-US" altLang="ko-KR" sz="2400" b="1" dirty="0" smtClean="0"/>
              <a:t>: No, thanks.</a:t>
            </a:r>
          </a:p>
          <a:p>
            <a:r>
              <a:rPr lang="en-US" altLang="ko-KR" sz="2400" b="1" dirty="0" smtClean="0"/>
              <a:t>R.C. It´s eighty-five Euros per night excluding VAT (See next page for VAT).</a:t>
            </a:r>
          </a:p>
          <a:p>
            <a:r>
              <a:rPr lang="en-US" altLang="ko-KR" sz="2400" b="1" dirty="0" smtClean="0"/>
              <a:t>G. That´s fine.</a:t>
            </a:r>
          </a:p>
          <a:p>
            <a:r>
              <a:rPr lang="en-US" altLang="ko-KR" sz="2400" b="1" dirty="0" smtClean="0"/>
              <a:t>R.C. Who´s the booking for, please, madam?</a:t>
            </a:r>
          </a:p>
          <a:p>
            <a:r>
              <a:rPr lang="en-US" altLang="ko-KR" sz="2400" b="1" dirty="0" smtClean="0"/>
              <a:t>G. Mr. and Mrs. Smyth, that’s S-M-Y-T-H.</a:t>
            </a:r>
          </a:p>
          <a:p>
            <a:endParaRPr lang="en-US" altLang="ko-K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ying mon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218572"/>
            <a:ext cx="3343275" cy="2639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ko-KR" dirty="0" smtClean="0"/>
              <a:t>VAT </a:t>
            </a:r>
            <a:r>
              <a:rPr lang="ko-KR" altLang="en-US" dirty="0" smtClean="0"/>
              <a:t>增值税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b="1" dirty="0" smtClean="0"/>
              <a:t>VAT - Hotel and Transportation</a:t>
            </a:r>
          </a:p>
          <a:p>
            <a:r>
              <a:rPr lang="en-US" altLang="ko-KR" dirty="0" smtClean="0"/>
              <a:t>When traveling abroad, </a:t>
            </a:r>
            <a:r>
              <a:rPr lang="en-US" altLang="ko-KR" b="1" dirty="0" smtClean="0"/>
              <a:t>Value Added Tax (VAT) </a:t>
            </a:r>
            <a:r>
              <a:rPr lang="en-US" altLang="ko-KR" dirty="0" smtClean="0"/>
              <a:t>is added to most Hotel and Transportation invoices. Such VAT incurred on Hotel and Transportation is refundable, to most North American companies, from the following countries:</a:t>
            </a:r>
          </a:p>
          <a:p>
            <a:r>
              <a:rPr lang="en-US" altLang="ko-KR" dirty="0" smtClean="0"/>
              <a:t>Austria, Denmark, Finland, Germany, Japan, The Netherlands</a:t>
            </a:r>
            <a:br>
              <a:rPr lang="en-US" altLang="ko-KR" dirty="0" smtClean="0"/>
            </a:br>
            <a:r>
              <a:rPr lang="en-US" altLang="ko-KR" dirty="0" smtClean="0"/>
              <a:t>Sweden, United Kingdom</a:t>
            </a:r>
          </a:p>
          <a:p>
            <a:r>
              <a:rPr lang="en-US" altLang="ko-KR" dirty="0" smtClean="0"/>
              <a:t>Original invoices have to be submitted to reclaim the VAT back.</a:t>
            </a:r>
          </a:p>
          <a:p>
            <a:r>
              <a:rPr lang="en-US" altLang="ko-KR" dirty="0" smtClean="0"/>
              <a:t>Some companies specialize in helping others recover their VAC money:</a:t>
            </a:r>
          </a:p>
          <a:p>
            <a:r>
              <a:rPr lang="en-US" altLang="ko-KR" dirty="0" smtClean="0">
                <a:hlinkClick r:id="rId3"/>
              </a:rPr>
              <a:t>http://www.eurovat.com/hotel.htm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R.C. Okay, let me make sure I got that: Mr. and Mrs. Smyth. Double with bath for July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to the 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. Is that correct?</a:t>
            </a:r>
          </a:p>
          <a:p>
            <a:r>
              <a:rPr lang="en-US" altLang="ko-KR" dirty="0" smtClean="0"/>
              <a:t>G: Yes it is. </a:t>
            </a:r>
          </a:p>
          <a:p>
            <a:r>
              <a:rPr lang="en-US" altLang="ko-KR" dirty="0" smtClean="0"/>
              <a:t>R.C. Will that be Visa or MasterCard?</a:t>
            </a:r>
            <a:endParaRPr lang="en-US" altLang="ko-KR" dirty="0" smtClean="0"/>
          </a:p>
          <a:p>
            <a:r>
              <a:rPr lang="en-US" altLang="ko-KR" dirty="0" smtClean="0"/>
              <a:t>G: Visa.</a:t>
            </a:r>
            <a:endParaRPr lang="ko-KR" altLang="en-US" dirty="0"/>
          </a:p>
        </p:txBody>
      </p:sp>
      <p:pic>
        <p:nvPicPr>
          <p:cNvPr id="4" name="Picture 3" descr="Credit 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368800"/>
            <a:ext cx="3733800" cy="24892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ken-V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408" y="2743201"/>
            <a:ext cx="5539592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R.C. May I your card number please?</a:t>
            </a:r>
          </a:p>
          <a:p>
            <a:r>
              <a:rPr lang="en-US" altLang="ko-KR" dirty="0" smtClean="0"/>
              <a:t>G: Sure, it’s 0995 9488 9785 1234.</a:t>
            </a:r>
          </a:p>
          <a:p>
            <a:r>
              <a:rPr lang="en-US" altLang="ko-KR" dirty="0" smtClean="0"/>
              <a:t>R.C. And the Expiration </a:t>
            </a:r>
            <a:r>
              <a:rPr lang="en-US" altLang="ko-KR" dirty="0"/>
              <a:t>D</a:t>
            </a:r>
            <a:r>
              <a:rPr lang="en-US" altLang="ko-KR" dirty="0" smtClean="0"/>
              <a:t>ate?</a:t>
            </a:r>
          </a:p>
          <a:p>
            <a:r>
              <a:rPr lang="en-US" altLang="ko-KR" dirty="0" smtClean="0"/>
              <a:t>G: July, 2015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hol_booking_co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13200"/>
            <a:ext cx="76073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ko-KR" dirty="0" smtClean="0"/>
              <a:t>Hotel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ko-KR" dirty="0" smtClean="0"/>
              <a:t>R.C. Very good. Let me give you your confirmation number. It´s: 7576385. I´ll repeat that: 7576385. </a:t>
            </a:r>
          </a:p>
          <a:p>
            <a:pPr>
              <a:buNone/>
            </a:pPr>
            <a:r>
              <a:rPr lang="en-US" altLang="ko-KR" dirty="0" smtClean="0"/>
              <a:t>	If you give me a fax number or e-mail I will send you a confirmation immediately. </a:t>
            </a:r>
          </a:p>
          <a:p>
            <a:r>
              <a:rPr lang="en-US" altLang="ko-KR" dirty="0" smtClean="0"/>
              <a:t>G: Yes, my e-mail is mrsmyth@yahoo.com</a:t>
            </a:r>
            <a:endParaRPr lang="en-US" altLang="ko-KR" dirty="0"/>
          </a:p>
          <a:p>
            <a:pPr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 reservation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0752"/>
            <a:ext cx="4343400" cy="3127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Making a reservation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R.C. Is there anything else I can do for you today?</a:t>
            </a:r>
          </a:p>
          <a:p>
            <a:pPr>
              <a:buNone/>
            </a:pPr>
            <a:r>
              <a:rPr lang="en-US" altLang="ko-KR" dirty="0" smtClean="0"/>
              <a:t>G. No, that will be all.</a:t>
            </a: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R.C. Thank you for choosing Hide-a-Way Hotel. We look forward to seeing you on the 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of July. </a:t>
            </a:r>
            <a:r>
              <a:rPr lang="en-US" altLang="ko-KR" dirty="0" smtClean="0"/>
              <a:t>Have a nice day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G. Goodbye.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1220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Hotel Dialogues</vt:lpstr>
      <vt:lpstr>Making a hotel reservation</vt:lpstr>
      <vt:lpstr>Making Hotel Reservation</vt:lpstr>
      <vt:lpstr>Reservation</vt:lpstr>
      <vt:lpstr>VAT 增值税</vt:lpstr>
      <vt:lpstr>Making A Reservation</vt:lpstr>
      <vt:lpstr>Making a reservation</vt:lpstr>
      <vt:lpstr>Hotel Reservation</vt:lpstr>
      <vt:lpstr>Making a reservation</vt:lpstr>
      <vt:lpstr>Changing a Hotel Reservation</vt:lpstr>
      <vt:lpstr>Changing a reservation</vt:lpstr>
      <vt:lpstr>Reservation – Group Discount 折扣</vt:lpstr>
      <vt:lpstr>Check-in , check-in 入住 rùzhù </vt:lpstr>
      <vt:lpstr>Check-in</vt:lpstr>
      <vt:lpstr>Check-in</vt:lpstr>
      <vt:lpstr>Slide 16</vt:lpstr>
      <vt:lpstr>In the hotel room</vt:lpstr>
      <vt:lpstr>Check-out</vt:lpstr>
      <vt:lpstr>Check-out</vt:lpstr>
      <vt:lpstr>Note:</vt:lpstr>
      <vt:lpstr>Traveling Cheaply</vt:lpstr>
      <vt:lpstr>Traveling cheaply! A good trick is to…</vt:lpstr>
      <vt:lpstr>Vocabulary</vt:lpstr>
      <vt:lpstr>Quiz Questions</vt:lpstr>
      <vt:lpstr>Slide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Dialogues</dc:title>
  <dc:creator>hp</dc:creator>
  <cp:lastModifiedBy>hp</cp:lastModifiedBy>
  <cp:revision>44</cp:revision>
  <dcterms:created xsi:type="dcterms:W3CDTF">2011-08-19T03:03:51Z</dcterms:created>
  <dcterms:modified xsi:type="dcterms:W3CDTF">2011-08-19T07:50:33Z</dcterms:modified>
</cp:coreProperties>
</file>