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04AB-6590-47A4-A96B-69532FB2324B}" type="datetimeFigureOut">
              <a:rPr lang="ko-KR" altLang="en-US" smtClean="0"/>
              <a:pPr/>
              <a:t>2011-09-22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85BF-DB53-4531-8323-2239C11854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04AB-6590-47A4-A96B-69532FB2324B}" type="datetimeFigureOut">
              <a:rPr lang="ko-KR" altLang="en-US" smtClean="0"/>
              <a:pPr/>
              <a:t>2011-09-22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85BF-DB53-4531-8323-2239C11854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04AB-6590-47A4-A96B-69532FB2324B}" type="datetimeFigureOut">
              <a:rPr lang="ko-KR" altLang="en-US" smtClean="0"/>
              <a:pPr/>
              <a:t>2011-09-22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85BF-DB53-4531-8323-2239C11854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04AB-6590-47A4-A96B-69532FB2324B}" type="datetimeFigureOut">
              <a:rPr lang="ko-KR" altLang="en-US" smtClean="0"/>
              <a:pPr/>
              <a:t>2011-09-22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85BF-DB53-4531-8323-2239C11854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04AB-6590-47A4-A96B-69532FB2324B}" type="datetimeFigureOut">
              <a:rPr lang="ko-KR" altLang="en-US" smtClean="0"/>
              <a:pPr/>
              <a:t>2011-09-22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85BF-DB53-4531-8323-2239C11854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04AB-6590-47A4-A96B-69532FB2324B}" type="datetimeFigureOut">
              <a:rPr lang="ko-KR" altLang="en-US" smtClean="0"/>
              <a:pPr/>
              <a:t>2011-09-22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85BF-DB53-4531-8323-2239C11854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04AB-6590-47A4-A96B-69532FB2324B}" type="datetimeFigureOut">
              <a:rPr lang="ko-KR" altLang="en-US" smtClean="0"/>
              <a:pPr/>
              <a:t>2011-09-22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85BF-DB53-4531-8323-2239C11854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04AB-6590-47A4-A96B-69532FB2324B}" type="datetimeFigureOut">
              <a:rPr lang="ko-KR" altLang="en-US" smtClean="0"/>
              <a:pPr/>
              <a:t>2011-09-22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85BF-DB53-4531-8323-2239C11854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04AB-6590-47A4-A96B-69532FB2324B}" type="datetimeFigureOut">
              <a:rPr lang="ko-KR" altLang="en-US" smtClean="0"/>
              <a:pPr/>
              <a:t>2011-09-22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85BF-DB53-4531-8323-2239C11854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04AB-6590-47A4-A96B-69532FB2324B}" type="datetimeFigureOut">
              <a:rPr lang="ko-KR" altLang="en-US" smtClean="0"/>
              <a:pPr/>
              <a:t>2011-09-22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85BF-DB53-4531-8323-2239C11854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04AB-6590-47A4-A96B-69532FB2324B}" type="datetimeFigureOut">
              <a:rPr lang="ko-KR" altLang="en-US" smtClean="0"/>
              <a:pPr/>
              <a:t>2011-09-22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85BF-DB53-4531-8323-2239C11854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04AB-6590-47A4-A96B-69532FB2324B}" type="datetimeFigureOut">
              <a:rPr lang="ko-KR" altLang="en-US" smtClean="0"/>
              <a:pPr/>
              <a:t>2011-09-22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485BF-DB53-4531-8323-2239C11854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bg.net/chindict/chindict.php?page=worddict&amp;wdrst=0&amp;wdqb=steal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://www.mdbg.net/chindict/chindict.php?page=worddict&amp;wdrst=0&amp;wdqb=robbe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mdbg.net/chindict/chindict.php?page=worddict&amp;wdrst=0&amp;wdqb=strike" TargetMode="External"/><Relationship Id="rId4" Type="http://schemas.openxmlformats.org/officeDocument/2006/relationships/hyperlink" Target="http://www.mdbg.net/chindict/chindict.php?page=worddict&amp;wdrst=0&amp;wdqb=murde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nciku.com/search/zh/%E6%88%BF%E5%9C%B0%E4%BA%A7%E6%B3%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bg.net/chindict/chindict.php?page=worddict&amp;wdrst=0&amp;wdqb=babylon" TargetMode="External"/><Relationship Id="rId2" Type="http://schemas.openxmlformats.org/officeDocument/2006/relationships/hyperlink" Target="http://en.wikipedia.org/wiki/Babylo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Law_cod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mdbg.net/chindict/chindict.php?page=worddict&amp;wdrst=0&amp;wdqb=punishment" TargetMode="External"/><Relationship Id="rId7" Type="http://schemas.openxmlformats.org/officeDocument/2006/relationships/hyperlink" Target="http://www.mdbg.net/chindict/chindict.php?page=worddict&amp;wdrst=0&amp;wdqb=free" TargetMode="External"/><Relationship Id="rId2" Type="http://schemas.openxmlformats.org/officeDocument/2006/relationships/hyperlink" Target="http://en.wikipedia.org/wiki/Hammurab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bg.net/chindict/chindict.php?page=worddict&amp;wdrst=0&amp;wdqb=slave" TargetMode="External"/><Relationship Id="rId5" Type="http://schemas.openxmlformats.org/officeDocument/2006/relationships/hyperlink" Target="http://www.mdbg.net/chindict/chindict.php?page=worddict&amp;wdrst=0&amp;wdqb=status" TargetMode="External"/><Relationship Id="rId4" Type="http://schemas.openxmlformats.org/officeDocument/2006/relationships/hyperlink" Target="http://www.mdbg.net/chindict/chindict.php?page=worddict&amp;wdrst=0&amp;wdqb=depend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mdbg.net/chindict/chindict.php?page=worddict&amp;wdrst=0&amp;wdqb=lazy" TargetMode="External"/><Relationship Id="rId7" Type="http://schemas.openxmlformats.org/officeDocument/2006/relationships/hyperlink" Target="http://www.mdbg.net/chindict/chindict.php?page=worddict&amp;wdrst=0&amp;wdqb=sell" TargetMode="External"/><Relationship Id="rId2" Type="http://schemas.openxmlformats.org/officeDocument/2006/relationships/hyperlink" Target="http://www.mdbg.net/chindict/chindict.php?page=worddict&amp;wdrst=0&amp;wdqb=robbe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bg.net/chindict/chindict.php?page=worddict&amp;wdrst=0&amp;wdqb=flood" TargetMode="External"/><Relationship Id="rId5" Type="http://schemas.openxmlformats.org/officeDocument/2006/relationships/hyperlink" Target="http://www.mdbg.net/chindict/chindict.php?page=worddict&amp;wdrst=0&amp;wdqb=farm" TargetMode="External"/><Relationship Id="rId4" Type="http://schemas.openxmlformats.org/officeDocument/2006/relationships/hyperlink" Target="http://www.mdbg.net/chindict/chindict.php?page=worddict&amp;wdrst=0&amp;wdqb=dam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bg.net/chindict/chindict.php?page=worddict&amp;wdrst=0&amp;wdqb=wife" TargetMode="External"/><Relationship Id="rId3" Type="http://schemas.openxmlformats.org/officeDocument/2006/relationships/hyperlink" Target="http://www.mdbg.net/chindict/chindict.php?page=worddict&amp;wdrst=0&amp;wdqb=intercourse" TargetMode="External"/><Relationship Id="rId7" Type="http://schemas.openxmlformats.org/officeDocument/2006/relationships/hyperlink" Target="http://www.mdbg.net/chindict/chindict.php?page=worddict&amp;wdrst=0&amp;wdqb=forgive" TargetMode="External"/><Relationship Id="rId2" Type="http://schemas.openxmlformats.org/officeDocument/2006/relationships/hyperlink" Target="http://www.mdbg.net/chindict/chindict.php?page=worddict&amp;wdrst=0&amp;wdqb=surpri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bg.net/chindict/chindict.php?page=worddict&amp;wdrst=0&amp;wdqb=husband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://www.mdbg.net/chindict/chindict.php?page=worddict&amp;wdrst=0&amp;wdqb=drowned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www.mdbg.net/chindict/chindict.php?page=worddict&amp;wdrst=0&amp;wdqb=tie" TargetMode="Externa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ill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38558"/>
            <a:ext cx="3962400" cy="4209642"/>
          </a:xfrm>
          <a:prstGeom prst="rect">
            <a:avLst/>
          </a:prstGeom>
        </p:spPr>
      </p:pic>
      <p:pic>
        <p:nvPicPr>
          <p:cNvPr id="7" name="Picture 6" descr="Chinese word for l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0"/>
            <a:ext cx="3429000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924800" cy="1851025"/>
          </a:xfrm>
        </p:spPr>
        <p:txBody>
          <a:bodyPr>
            <a:normAutofit/>
          </a:bodyPr>
          <a:lstStyle/>
          <a:p>
            <a:r>
              <a:rPr lang="en-US" altLang="ko-KR" sz="8800" b="1" dirty="0" smtClean="0">
                <a:solidFill>
                  <a:srgbClr val="FF0000"/>
                </a:solidFill>
                <a:latin typeface="Algerian" pitchFamily="82" charset="0"/>
              </a:rPr>
              <a:t>LAW </a:t>
            </a:r>
            <a:r>
              <a:rPr lang="en-US" altLang="ko-KR" sz="8800" b="1" dirty="0" err="1">
                <a:solidFill>
                  <a:srgbClr val="FF0000"/>
                </a:solidFill>
                <a:latin typeface="Algerian" pitchFamily="82" charset="0"/>
              </a:rPr>
              <a:t>法律</a:t>
            </a:r>
            <a:endParaRPr lang="ko-KR" altLang="en-US" sz="8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Picture 3" descr="scale_of_just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209800" cy="2209800"/>
          </a:xfrm>
          <a:prstGeom prst="rect">
            <a:avLst/>
          </a:prstGeom>
        </p:spPr>
      </p:pic>
      <p:pic>
        <p:nvPicPr>
          <p:cNvPr id="5" name="Picture 4" descr="hammurab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0585" y="3505200"/>
            <a:ext cx="2693416" cy="3352800"/>
          </a:xfrm>
          <a:prstGeom prst="rect">
            <a:avLst/>
          </a:prstGeom>
        </p:spPr>
      </p:pic>
      <p:pic>
        <p:nvPicPr>
          <p:cNvPr id="6" name="Picture 5" descr="Jail ba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33800"/>
            <a:ext cx="5012088" cy="3124201"/>
          </a:xfrm>
          <a:prstGeom prst="rect">
            <a:avLst/>
          </a:prstGeom>
        </p:spPr>
      </p:pic>
      <p:pic>
        <p:nvPicPr>
          <p:cNvPr id="8" name="Picture 7" descr="Magna car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6648" y="3505200"/>
            <a:ext cx="2257552" cy="3352800"/>
          </a:xfrm>
          <a:prstGeom prst="rect">
            <a:avLst/>
          </a:prstGeom>
        </p:spPr>
      </p:pic>
      <p:pic>
        <p:nvPicPr>
          <p:cNvPr id="9" name="Picture 8" descr="Family law 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0"/>
            <a:ext cx="3733800" cy="1969008"/>
          </a:xfrm>
          <a:prstGeom prst="rect">
            <a:avLst/>
          </a:prstGeom>
        </p:spPr>
      </p:pic>
      <p:pic>
        <p:nvPicPr>
          <p:cNvPr id="10" name="Picture 9" descr="Gavel law book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209801"/>
            <a:ext cx="19812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ye for an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3999" y="3048000"/>
            <a:ext cx="5080001" cy="3810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r>
              <a:rPr lang="en-US" altLang="ko-KR" b="1" dirty="0">
                <a:solidFill>
                  <a:srgbClr val="FF0000"/>
                </a:solidFill>
              </a:rPr>
              <a:t>195. If a son </a:t>
            </a:r>
            <a:r>
              <a:rPr lang="en-US" altLang="ko-KR" b="1" dirty="0" err="1">
                <a:solidFill>
                  <a:srgbClr val="FF0000"/>
                </a:solidFill>
              </a:rPr>
              <a:t>strike打</a:t>
            </a:r>
            <a:r>
              <a:rPr lang="en-US" altLang="ko-KR" b="1" dirty="0">
                <a:solidFill>
                  <a:srgbClr val="FF0000"/>
                </a:solidFill>
              </a:rPr>
              <a:t> his father, his hands shall be </a:t>
            </a:r>
            <a:r>
              <a:rPr lang="en-US" altLang="ko-KR" b="1" dirty="0" smtClean="0">
                <a:solidFill>
                  <a:srgbClr val="FF0000"/>
                </a:solidFill>
              </a:rPr>
              <a:t>cut </a:t>
            </a:r>
            <a:r>
              <a:rPr lang="en-US" altLang="ko-KR" b="1" dirty="0">
                <a:solidFill>
                  <a:srgbClr val="FF0000"/>
                </a:solidFill>
              </a:rPr>
              <a:t>off. </a:t>
            </a:r>
            <a:r>
              <a:rPr lang="en-US" altLang="ko-KR" b="1" dirty="0" err="1">
                <a:solidFill>
                  <a:srgbClr val="FF0000"/>
                </a:solidFill>
              </a:rPr>
              <a:t>断线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en-US" altLang="ko-KR" b="1" dirty="0" err="1">
                <a:solidFill>
                  <a:srgbClr val="FF0000"/>
                </a:solidFill>
              </a:rPr>
              <a:t>阻隔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en-US" altLang="ko-KR" b="1" dirty="0" err="1">
                <a:solidFill>
                  <a:srgbClr val="FF0000"/>
                </a:solidFill>
              </a:rPr>
              <a:t>斩断</a:t>
            </a:r>
            <a:endParaRPr lang="ko-KR" altLang="ko-KR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b="1" i="1" dirty="0" smtClean="0"/>
              <a:t>WHAT DO YOU THINK ABOUT THIS?</a:t>
            </a:r>
            <a:endParaRPr lang="ko-KR" altLang="ko-KR" b="1" i="1" dirty="0"/>
          </a:p>
          <a:p>
            <a:r>
              <a:rPr lang="en-US" altLang="ko-KR" b="1" dirty="0">
                <a:solidFill>
                  <a:srgbClr val="002060"/>
                </a:solidFill>
              </a:rPr>
              <a:t>196: If a </a:t>
            </a:r>
            <a:r>
              <a:rPr lang="en-US" altLang="ko-KR" b="1" dirty="0" err="1">
                <a:solidFill>
                  <a:srgbClr val="002060"/>
                </a:solidFill>
              </a:rPr>
              <a:t>nobleman贵族</a:t>
            </a:r>
            <a:r>
              <a:rPr lang="en-US" altLang="ko-KR" b="1" dirty="0">
                <a:solidFill>
                  <a:srgbClr val="002060"/>
                </a:solidFill>
              </a:rPr>
              <a:t>, </a:t>
            </a:r>
            <a:r>
              <a:rPr lang="en-US" altLang="ko-KR" b="1" dirty="0" err="1">
                <a:solidFill>
                  <a:srgbClr val="002060"/>
                </a:solidFill>
              </a:rPr>
              <a:t>君子</a:t>
            </a:r>
            <a:r>
              <a:rPr lang="en-US" altLang="ko-KR" b="1" dirty="0">
                <a:solidFill>
                  <a:srgbClr val="002060"/>
                </a:solidFill>
              </a:rPr>
              <a:t>, </a:t>
            </a:r>
            <a:r>
              <a:rPr lang="en-US" altLang="ko-KR" b="1" dirty="0" err="1">
                <a:solidFill>
                  <a:srgbClr val="002060"/>
                </a:solidFill>
              </a:rPr>
              <a:t>显贵</a:t>
            </a:r>
            <a:r>
              <a:rPr lang="en-US" altLang="ko-KR" b="1" dirty="0">
                <a:solidFill>
                  <a:srgbClr val="002060"/>
                </a:solidFill>
              </a:rPr>
              <a:t> put out the eye of another nobleman, his eye shall be put out. </a:t>
            </a:r>
            <a:endParaRPr lang="ko-KR" altLang="ko-KR" b="1" dirty="0">
              <a:solidFill>
                <a:srgbClr val="002060"/>
              </a:solidFill>
            </a:endParaRPr>
          </a:p>
          <a:p>
            <a:endParaRPr lang="ko-KR" altLang="en-US" dirty="0"/>
          </a:p>
        </p:txBody>
      </p:sp>
      <p:pic>
        <p:nvPicPr>
          <p:cNvPr id="4" name="Picture 3" descr="Eye for an e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6119"/>
            <a:ext cx="2209800" cy="32818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b="1" dirty="0"/>
              <a:t>What do you think should be the penalty for</a:t>
            </a:r>
            <a:r>
              <a:rPr lang="en-US" altLang="ko-KR" b="1" dirty="0" smtClean="0"/>
              <a:t>:</a:t>
            </a:r>
            <a:endParaRPr lang="ko-KR" altLang="ko-KR" dirty="0"/>
          </a:p>
          <a:p>
            <a:r>
              <a:rPr lang="en-US" altLang="ko-KR" b="1" dirty="0"/>
              <a:t>Crimes </a:t>
            </a:r>
            <a:r>
              <a:rPr lang="ko-KR" altLang="ko-KR" dirty="0"/>
              <a:t>罪行</a:t>
            </a:r>
            <a:r>
              <a:rPr lang="en-US" altLang="ko-KR" dirty="0" err="1" smtClean="0"/>
              <a:t>zuìxíng</a:t>
            </a:r>
            <a:endParaRPr lang="ko-KR" altLang="ko-KR" dirty="0"/>
          </a:p>
          <a:p>
            <a:r>
              <a:rPr lang="en-US" altLang="ko-KR" dirty="0"/>
              <a:t>Robbery </a:t>
            </a:r>
            <a:r>
              <a:rPr lang="en-US" altLang="ko-KR" dirty="0" err="1">
                <a:hlinkClick r:id="rId2" tooltip="Show information about all characters"/>
              </a:rPr>
              <a:t>抢走</a:t>
            </a:r>
            <a:r>
              <a:rPr lang="en-US" altLang="ko-KR" dirty="0"/>
              <a:t> </a:t>
            </a:r>
            <a:r>
              <a:rPr lang="en-US" altLang="ko-KR" dirty="0">
                <a:hlinkClick r:id="rId3" tooltip="Show information about all characters"/>
              </a:rPr>
              <a:t>盗</a:t>
            </a:r>
            <a:r>
              <a:rPr lang="en-US" altLang="ko-KR" dirty="0"/>
              <a:t> </a:t>
            </a:r>
            <a:r>
              <a:rPr lang="en-US" altLang="ko-KR" dirty="0" err="1"/>
              <a:t>dào</a:t>
            </a:r>
            <a:r>
              <a:rPr lang="en-US" altLang="ko-KR" dirty="0"/>
              <a:t>?</a:t>
            </a:r>
            <a:endParaRPr lang="ko-KR" altLang="ko-KR" dirty="0"/>
          </a:p>
          <a:p>
            <a:r>
              <a:rPr lang="en-US" altLang="ko-KR" dirty="0"/>
              <a:t>Murder </a:t>
            </a:r>
            <a:r>
              <a:rPr lang="en-US" altLang="ko-KR" dirty="0" err="1">
                <a:hlinkClick r:id="rId4" tooltip="Show information about all characters"/>
              </a:rPr>
              <a:t>杀害</a:t>
            </a:r>
            <a:r>
              <a:rPr lang="en-US" altLang="ko-KR" dirty="0"/>
              <a:t> </a:t>
            </a:r>
            <a:r>
              <a:rPr lang="en-US" altLang="ko-KR" dirty="0" err="1"/>
              <a:t>shāhài</a:t>
            </a:r>
            <a:r>
              <a:rPr lang="en-US" altLang="ko-KR" dirty="0"/>
              <a:t>?</a:t>
            </a:r>
            <a:endParaRPr lang="ko-KR" altLang="ko-KR" dirty="0"/>
          </a:p>
          <a:p>
            <a:r>
              <a:rPr lang="en-US" altLang="ko-KR" dirty="0"/>
              <a:t>Rape </a:t>
            </a:r>
            <a:r>
              <a:rPr lang="ko-KR" altLang="ko-KR" dirty="0"/>
              <a:t>强奸 </a:t>
            </a:r>
            <a:r>
              <a:rPr lang="en-US" altLang="ko-KR" dirty="0" err="1"/>
              <a:t>qiángjiān</a:t>
            </a:r>
            <a:r>
              <a:rPr lang="en-US" altLang="ko-KR" dirty="0"/>
              <a:t>?</a:t>
            </a:r>
            <a:endParaRPr lang="ko-KR" altLang="ko-KR" dirty="0"/>
          </a:p>
          <a:p>
            <a:r>
              <a:rPr lang="en-US" altLang="ko-KR" dirty="0"/>
              <a:t>A son striking </a:t>
            </a:r>
            <a:r>
              <a:rPr lang="en-US" altLang="ko-KR" dirty="0">
                <a:hlinkClick r:id="rId5" tooltip="Show information about all characters"/>
              </a:rPr>
              <a:t>打</a:t>
            </a:r>
            <a:r>
              <a:rPr lang="en-US" altLang="ko-KR" dirty="0"/>
              <a:t> his father?</a:t>
            </a:r>
            <a:endParaRPr lang="ko-KR" altLang="ko-KR" dirty="0"/>
          </a:p>
          <a:p>
            <a:r>
              <a:rPr lang="en-US" altLang="ko-KR" dirty="0"/>
              <a:t>Tax evasion </a:t>
            </a:r>
            <a:r>
              <a:rPr lang="ko-KR" altLang="ko-KR" dirty="0"/>
              <a:t>偷税 </a:t>
            </a:r>
            <a:r>
              <a:rPr lang="en-US" altLang="ko-KR" dirty="0" err="1"/>
              <a:t>tōushuì</a:t>
            </a:r>
            <a:r>
              <a:rPr lang="en-US" altLang="ko-KR" dirty="0"/>
              <a:t>?</a:t>
            </a:r>
            <a:endParaRPr lang="ko-KR" altLang="ko-KR" dirty="0"/>
          </a:p>
          <a:p>
            <a:pPr>
              <a:buNone/>
            </a:pPr>
            <a:endParaRPr lang="ko-KR" altLang="ko-KR" dirty="0"/>
          </a:p>
          <a:p>
            <a:r>
              <a:rPr lang="en-US" altLang="ko-KR" b="1" dirty="0">
                <a:solidFill>
                  <a:srgbClr val="002060"/>
                </a:solidFill>
              </a:rPr>
              <a:t>Possible punishments </a:t>
            </a:r>
            <a:r>
              <a:rPr lang="ko-KR" altLang="ko-KR" dirty="0">
                <a:solidFill>
                  <a:srgbClr val="002060"/>
                </a:solidFill>
              </a:rPr>
              <a:t>惩罚</a:t>
            </a:r>
            <a:r>
              <a:rPr lang="ko-KR" altLang="ko-KR" b="1" dirty="0">
                <a:solidFill>
                  <a:srgbClr val="002060"/>
                </a:solidFill>
              </a:rPr>
              <a:t> </a:t>
            </a:r>
            <a:r>
              <a:rPr lang="en-US" altLang="ko-KR" b="1" dirty="0" err="1">
                <a:solidFill>
                  <a:srgbClr val="002060"/>
                </a:solidFill>
              </a:rPr>
              <a:t>chéngfá</a:t>
            </a:r>
            <a:r>
              <a:rPr lang="en-US" altLang="ko-KR" b="1" dirty="0">
                <a:solidFill>
                  <a:srgbClr val="002060"/>
                </a:solidFill>
              </a:rPr>
              <a:t> </a:t>
            </a:r>
            <a:endParaRPr lang="ko-KR" altLang="ko-KR" dirty="0">
              <a:solidFill>
                <a:srgbClr val="00206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Jail? </a:t>
            </a:r>
            <a:r>
              <a:rPr lang="ko-KR" altLang="en-US" b="1" dirty="0" smtClean="0">
                <a:solidFill>
                  <a:srgbClr val="FF0000"/>
                </a:solidFill>
              </a:rPr>
              <a:t>监狱 </a:t>
            </a:r>
            <a:r>
              <a:rPr lang="en-US" altLang="ko-KR" b="1" dirty="0" smtClean="0">
                <a:solidFill>
                  <a:srgbClr val="FF0000"/>
                </a:solidFill>
              </a:rPr>
              <a:t>How long? 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Execution </a:t>
            </a:r>
            <a:r>
              <a:rPr lang="ko-KR" altLang="en-US" b="1" dirty="0" smtClean="0">
                <a:solidFill>
                  <a:srgbClr val="FF0000"/>
                </a:solidFill>
              </a:rPr>
              <a:t>处死</a:t>
            </a: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chǔsǐ</a:t>
            </a:r>
            <a:r>
              <a:rPr lang="en-US" altLang="ko-KR" b="1" dirty="0" smtClean="0">
                <a:solidFill>
                  <a:srgbClr val="FF0000"/>
                </a:solidFill>
              </a:rPr>
              <a:t> How? Hang</a:t>
            </a:r>
            <a:r>
              <a:rPr lang="ko-KR" altLang="en-US" dirty="0" smtClean="0"/>
              <a:t> 吊死</a:t>
            </a:r>
            <a:r>
              <a:rPr lang="en-US" altLang="ko-KR" b="1" dirty="0" smtClean="0">
                <a:solidFill>
                  <a:srgbClr val="FF0000"/>
                </a:solidFill>
              </a:rPr>
              <a:t>? Shoot? Drowning</a:t>
            </a:r>
            <a:r>
              <a:rPr lang="ko-KR" altLang="en-US" dirty="0" smtClean="0"/>
              <a:t> 溺水，淹死</a:t>
            </a:r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Hanging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7200" y="3733800"/>
            <a:ext cx="1066800" cy="3124200"/>
          </a:xfrm>
          <a:prstGeom prst="rect">
            <a:avLst/>
          </a:prstGeom>
        </p:spPr>
      </p:pic>
      <p:pic>
        <p:nvPicPr>
          <p:cNvPr id="5" name="Picture 4" descr="Robe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49089" y="762000"/>
            <a:ext cx="3128211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 history of religion </a:t>
            </a:r>
            <a:r>
              <a:rPr lang="ko-KR" altLang="en-US" b="1" dirty="0" smtClean="0"/>
              <a:t>宗教</a:t>
            </a:r>
            <a:r>
              <a:rPr lang="en-US" altLang="ko-KR" sz="1600" dirty="0" smtClean="0"/>
              <a:t>[</a:t>
            </a:r>
            <a:r>
              <a:rPr lang="en-US" altLang="ko-KR" sz="1600" dirty="0" err="1" smtClean="0"/>
              <a:t>zōngjiào</a:t>
            </a:r>
            <a:r>
              <a:rPr lang="en-US" altLang="ko-KR" sz="1600" dirty="0" smtClean="0"/>
              <a:t>] </a:t>
            </a:r>
            <a:endParaRPr lang="ko-KR" alt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…is really the history of law. Amazing!</a:t>
            </a:r>
          </a:p>
          <a:p>
            <a:r>
              <a:rPr lang="en-US" altLang="ko-KR" dirty="0" smtClean="0"/>
              <a:t>Each religion created a set of laws that they thought would made a good world.</a:t>
            </a:r>
          </a:p>
          <a:p>
            <a:r>
              <a:rPr lang="en-US" altLang="ko-KR" dirty="0" smtClean="0"/>
              <a:t>Mostly they say they say the same thing:</a:t>
            </a:r>
          </a:p>
          <a:p>
            <a:pPr lvl="6"/>
            <a:endParaRPr lang="en-US" altLang="ko-KR" dirty="0" smtClean="0"/>
          </a:p>
          <a:p>
            <a:pPr lvl="6"/>
            <a:r>
              <a:rPr lang="en-US" altLang="ko-KR" sz="4000" dirty="0" smtClean="0"/>
              <a:t>BE GOOD!</a:t>
            </a:r>
            <a:endParaRPr lang="ko-KR" altLang="en-US" sz="4000" dirty="0"/>
          </a:p>
        </p:txBody>
      </p:sp>
      <p:pic>
        <p:nvPicPr>
          <p:cNvPr id="1026" name="Picture 2" descr="C:\Users\hp\Pictures\1 1 1 1 1 1 1 PPT PICS\Philosophy Western\Relig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3217333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</a:rPr>
              <a:t>Hebrew </a:t>
            </a:r>
            <a:r>
              <a:rPr lang="ko-KR" altLang="ko-KR" dirty="0">
                <a:solidFill>
                  <a:schemeClr val="bg1"/>
                </a:solidFill>
              </a:rPr>
              <a:t>希伯来的</a:t>
            </a:r>
            <a:r>
              <a:rPr lang="ko-KR" altLang="ko-KR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Law, The Torah </a:t>
            </a:r>
            <a:r>
              <a:rPr lang="en-US" altLang="ko-KR" b="1" dirty="0" err="1">
                <a:solidFill>
                  <a:schemeClr val="bg1"/>
                </a:solidFill>
              </a:rPr>
              <a:t>律法</a:t>
            </a:r>
            <a:endParaRPr lang="ko-KR" altLang="ko-KR" dirty="0">
              <a:solidFill>
                <a:schemeClr val="bg1"/>
              </a:solidFill>
            </a:endParaRPr>
          </a:p>
          <a:p>
            <a:pPr>
              <a:buNone/>
            </a:pPr>
            <a:endParaRPr lang="ko-KR" altLang="ko-KR" dirty="0">
              <a:solidFill>
                <a:schemeClr val="bg1"/>
              </a:solidFill>
            </a:endParaRPr>
          </a:p>
          <a:p>
            <a:r>
              <a:rPr lang="en-US" altLang="ko-KR" b="1" dirty="0">
                <a:solidFill>
                  <a:schemeClr val="bg1"/>
                </a:solidFill>
              </a:rPr>
              <a:t>According to </a:t>
            </a:r>
            <a:r>
              <a:rPr lang="en-US" altLang="ko-KR" b="1" dirty="0" err="1">
                <a:solidFill>
                  <a:schemeClr val="bg1"/>
                </a:solidFill>
              </a:rPr>
              <a:t>Jewish</a:t>
            </a:r>
            <a:r>
              <a:rPr lang="en-US" altLang="ko-KR" b="1" dirty="0" err="1" smtClean="0">
                <a:solidFill>
                  <a:schemeClr val="bg1"/>
                </a:solidFill>
              </a:rPr>
              <a:t>犹太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sz="1500" dirty="0" err="1" smtClean="0">
                <a:solidFill>
                  <a:schemeClr val="bg1"/>
                </a:solidFill>
              </a:rPr>
              <a:t>yóutài</a:t>
            </a:r>
            <a:r>
              <a:rPr lang="en-US" altLang="ko-KR" sz="1500" dirty="0" smtClean="0">
                <a:solidFill>
                  <a:schemeClr val="bg1"/>
                </a:solidFill>
              </a:rPr>
              <a:t> </a:t>
            </a:r>
            <a:r>
              <a:rPr lang="en-US" altLang="ko-KR" sz="1500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</a:rPr>
              <a:t>tradition传说</a:t>
            </a:r>
            <a:r>
              <a:rPr lang="en-US" altLang="ko-KR" b="1" dirty="0">
                <a:solidFill>
                  <a:schemeClr val="bg1"/>
                </a:solidFill>
              </a:rPr>
              <a:t> the Torah was given by God </a:t>
            </a:r>
            <a:r>
              <a:rPr lang="en-US" altLang="ko-KR" b="1" dirty="0" smtClean="0">
                <a:solidFill>
                  <a:schemeClr val="bg1"/>
                </a:solidFill>
              </a:rPr>
              <a:t>神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sz="1500" dirty="0" err="1" smtClean="0">
                <a:solidFill>
                  <a:schemeClr val="bg1"/>
                </a:solidFill>
              </a:rPr>
              <a:t>shén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to </a:t>
            </a:r>
            <a:r>
              <a:rPr lang="en-US" altLang="ko-KR" b="1" dirty="0" err="1">
                <a:solidFill>
                  <a:schemeClr val="bg1"/>
                </a:solidFill>
              </a:rPr>
              <a:t>Moses摩西</a:t>
            </a:r>
            <a:r>
              <a:rPr lang="en-US" altLang="ko-KR" b="1" dirty="0">
                <a:solidFill>
                  <a:schemeClr val="bg1"/>
                </a:solidFill>
              </a:rPr>
              <a:t>, in 1312 </a:t>
            </a:r>
            <a:r>
              <a:rPr lang="en-US" altLang="ko-KR" b="1" dirty="0" smtClean="0">
                <a:solidFill>
                  <a:schemeClr val="bg1"/>
                </a:solidFill>
              </a:rPr>
              <a:t>BC </a:t>
            </a:r>
            <a:r>
              <a:rPr lang="en-US" altLang="ko-KR" b="1" dirty="0">
                <a:solidFill>
                  <a:schemeClr val="bg1"/>
                </a:solidFill>
              </a:rPr>
              <a:t>at Mount Sinai</a:t>
            </a:r>
            <a:endParaRPr lang="ko-KR" altLang="ko-KR" b="1" dirty="0">
              <a:solidFill>
                <a:schemeClr val="bg1"/>
              </a:solidFill>
            </a:endParaRPr>
          </a:p>
          <a:p>
            <a:endParaRPr lang="ko-KR" altLang="ko-KR" dirty="0">
              <a:solidFill>
                <a:schemeClr val="bg1"/>
              </a:solidFill>
            </a:endParaRPr>
          </a:p>
          <a:p>
            <a:r>
              <a:rPr lang="en-US" altLang="ko-KR" b="1" dirty="0">
                <a:solidFill>
                  <a:schemeClr val="bg1"/>
                </a:solidFill>
              </a:rPr>
              <a:t>The most important laws are these:</a:t>
            </a:r>
            <a:endParaRPr lang="ko-KR" altLang="ko-KR" b="1" dirty="0">
              <a:solidFill>
                <a:schemeClr val="bg1"/>
              </a:solidFill>
            </a:endParaRPr>
          </a:p>
          <a:p>
            <a:pPr>
              <a:buNone/>
            </a:pPr>
            <a:endParaRPr lang="ko-KR" altLang="ko-KR" dirty="0"/>
          </a:p>
          <a:p>
            <a:endParaRPr lang="ko-KR" altLang="en-US" dirty="0"/>
          </a:p>
        </p:txBody>
      </p:sp>
      <p:pic>
        <p:nvPicPr>
          <p:cNvPr id="4" name="Picture 3" descr="Tor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4381500"/>
            <a:ext cx="2857500" cy="2476500"/>
          </a:xfrm>
          <a:prstGeom prst="rect">
            <a:avLst/>
          </a:prstGeom>
        </p:spPr>
      </p:pic>
      <p:pic>
        <p:nvPicPr>
          <p:cNvPr id="5" name="Picture 4" descr="Tora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67200"/>
            <a:ext cx="1779016" cy="2590800"/>
          </a:xfrm>
          <a:prstGeom prst="rect">
            <a:avLst/>
          </a:prstGeom>
        </p:spPr>
      </p:pic>
      <p:pic>
        <p:nvPicPr>
          <p:cNvPr id="6" name="Picture 5" descr="Star of Dav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419600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Dsf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Content Placeholder 3" descr="10Commandment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7326" y="1"/>
            <a:ext cx="5299363" cy="6858000"/>
          </a:xfrm>
          <a:solidFill>
            <a:schemeClr val="tx1"/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altLang="ko-KR" b="1" dirty="0" smtClean="0"/>
              <a:t>Christian law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基督教的</a:t>
            </a:r>
            <a:r>
              <a:rPr lang="en-US" altLang="ko-KR" sz="1600" b="1" dirty="0" err="1" smtClean="0"/>
              <a:t>jīdūjiàode</a:t>
            </a:r>
            <a:r>
              <a:rPr lang="en-US" altLang="ko-KR" sz="1600" b="1" dirty="0" smtClean="0"/>
              <a:t> </a:t>
            </a:r>
            <a:endParaRPr lang="ko-KR" alt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819401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Christian Law is different from Jewish law.</a:t>
            </a:r>
          </a:p>
          <a:p>
            <a:r>
              <a:rPr lang="en-US" altLang="ko-KR" b="1" dirty="0" smtClean="0">
                <a:solidFill>
                  <a:srgbClr val="FFFF00"/>
                </a:solidFill>
              </a:rPr>
              <a:t>Jewish law says “an eye for an eye.”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FFFF00"/>
                </a:solidFill>
                <a:sym typeface="Wingdings" pitchFamily="2" charset="2"/>
              </a:rPr>
              <a:t> Revenge: </a:t>
            </a:r>
            <a:r>
              <a:rPr lang="ko-KR" altLang="en-US" b="1" dirty="0" smtClean="0">
                <a:solidFill>
                  <a:srgbClr val="FFFF00"/>
                </a:solidFill>
              </a:rPr>
              <a:t>复仇 </a:t>
            </a:r>
            <a:r>
              <a:rPr lang="en-US" altLang="ko-KR" sz="2000" b="1" dirty="0" err="1" smtClean="0">
                <a:solidFill>
                  <a:srgbClr val="FFFF00"/>
                </a:solidFill>
              </a:rPr>
              <a:t>fùchóu</a:t>
            </a:r>
            <a:endParaRPr lang="en-US" altLang="ko-KR" sz="2000" b="1" dirty="0" smtClean="0">
              <a:solidFill>
                <a:srgbClr val="FFFF00"/>
              </a:solidFill>
            </a:endParaRPr>
          </a:p>
          <a:p>
            <a:r>
              <a:rPr lang="en-US" altLang="ko-KR" b="1" dirty="0" smtClean="0">
                <a:solidFill>
                  <a:srgbClr val="FFFF00"/>
                </a:solidFill>
              </a:rPr>
              <a:t>Christian law says “forgive</a:t>
            </a:r>
            <a:r>
              <a:rPr lang="ko-KR" altLang="en-US" b="1" dirty="0" smtClean="0">
                <a:solidFill>
                  <a:srgbClr val="FFFF00"/>
                </a:solidFill>
              </a:rPr>
              <a:t> </a:t>
            </a:r>
            <a:r>
              <a:rPr lang="ko-KR" altLang="en-US" b="1" dirty="0" smtClean="0">
                <a:solidFill>
                  <a:srgbClr val="FFFF00"/>
                </a:solidFill>
              </a:rPr>
              <a:t>原谅</a:t>
            </a:r>
            <a:r>
              <a:rPr lang="en-US" altLang="ko-KR" b="1" dirty="0" smtClean="0">
                <a:solidFill>
                  <a:srgbClr val="FFFF00"/>
                </a:solidFill>
              </a:rPr>
              <a:t> </a:t>
            </a:r>
            <a:r>
              <a:rPr lang="en-US" altLang="ko-KR" sz="1300" b="1" dirty="0" err="1" smtClean="0">
                <a:solidFill>
                  <a:srgbClr val="FFFF00"/>
                </a:solidFill>
              </a:rPr>
              <a:t>yuánliàng</a:t>
            </a:r>
            <a:r>
              <a:rPr lang="en-US" altLang="ko-KR" b="1" dirty="0" smtClean="0">
                <a:solidFill>
                  <a:srgbClr val="FFFF00"/>
                </a:solidFill>
              </a:rPr>
              <a:t> people</a:t>
            </a:r>
            <a:r>
              <a:rPr lang="en-US" altLang="ko-KR" dirty="0" smtClean="0">
                <a:solidFill>
                  <a:srgbClr val="FFFF00"/>
                </a:solidFill>
              </a:rPr>
              <a:t>.”</a:t>
            </a:r>
          </a:p>
          <a:p>
            <a:r>
              <a:rPr lang="en-US" altLang="ko-KR" b="1" i="1" dirty="0" smtClean="0">
                <a:solidFill>
                  <a:schemeClr val="bg1"/>
                </a:solidFill>
              </a:rPr>
              <a:t>What do you think about revenge?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Forgive forg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81400"/>
            <a:ext cx="4388304" cy="3276600"/>
          </a:xfrm>
          <a:prstGeom prst="rect">
            <a:avLst/>
          </a:prstGeom>
        </p:spPr>
      </p:pic>
      <p:pic>
        <p:nvPicPr>
          <p:cNvPr id="5" name="Picture 4" descr="Forgiv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8749" y="4038601"/>
            <a:ext cx="4725251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3505200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/>
              <a:t>Year 0 to 35 or so…</a:t>
            </a:r>
            <a:endParaRPr lang="ko-KR" altLang="en-US" sz="3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l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"/>
            <a:ext cx="67056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/>
          </a:solidFill>
        </p:spPr>
        <p:txBody>
          <a:bodyPr/>
          <a:lstStyle/>
          <a:p>
            <a:r>
              <a:rPr lang="en-US" altLang="ko-KR" b="1" dirty="0" smtClean="0"/>
              <a:t>Islamic </a:t>
            </a:r>
            <a:r>
              <a:rPr lang="ko-KR" altLang="en-US" b="1" dirty="0" smtClean="0"/>
              <a:t>伊斯兰教的 </a:t>
            </a:r>
            <a:r>
              <a:rPr lang="en-US" altLang="ko-KR" b="1" dirty="0" smtClean="0"/>
              <a:t>Law </a:t>
            </a: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816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6600"/>
                </a:solidFill>
              </a:rPr>
              <a:t>Islamic law is </a:t>
            </a:r>
            <a:r>
              <a:rPr lang="en-US" altLang="ko-KR" b="1" dirty="0" smtClean="0">
                <a:solidFill>
                  <a:srgbClr val="006600"/>
                </a:solidFill>
              </a:rPr>
              <a:t>based on teachings by Mohammed (570-632) and is similar </a:t>
            </a:r>
            <a:r>
              <a:rPr lang="ko-KR" altLang="en-US" b="1" dirty="0" smtClean="0">
                <a:solidFill>
                  <a:srgbClr val="006600"/>
                </a:solidFill>
              </a:rPr>
              <a:t>相似的</a:t>
            </a:r>
            <a:r>
              <a:rPr lang="en-US" altLang="ko-KR" sz="1400" b="1" dirty="0" smtClean="0">
                <a:solidFill>
                  <a:srgbClr val="006600"/>
                </a:solidFill>
              </a:rPr>
              <a:t>[</a:t>
            </a:r>
            <a:r>
              <a:rPr lang="en-US" altLang="ko-KR" sz="1400" b="1" dirty="0" err="1" smtClean="0">
                <a:solidFill>
                  <a:srgbClr val="006600"/>
                </a:solidFill>
              </a:rPr>
              <a:t>xiāng</a:t>
            </a:r>
            <a:r>
              <a:rPr lang="en-US" altLang="ko-KR" sz="1400" b="1" dirty="0" smtClean="0">
                <a:solidFill>
                  <a:srgbClr val="006600"/>
                </a:solidFill>
              </a:rPr>
              <a:t> </a:t>
            </a:r>
            <a:r>
              <a:rPr lang="en-US" altLang="ko-KR" sz="1400" b="1" dirty="0" err="1" smtClean="0">
                <a:solidFill>
                  <a:srgbClr val="006600"/>
                </a:solidFill>
              </a:rPr>
              <a:t>sì</a:t>
            </a:r>
            <a:r>
              <a:rPr lang="en-US" altLang="ko-KR" sz="1400" b="1" dirty="0" smtClean="0">
                <a:solidFill>
                  <a:srgbClr val="006600"/>
                </a:solidFill>
              </a:rPr>
              <a:t> de] 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6600"/>
                </a:solidFill>
              </a:rPr>
              <a:t>	to Jewish law </a:t>
            </a:r>
            <a:r>
              <a:rPr lang="en-US" altLang="ko-KR" b="1" dirty="0" smtClean="0">
                <a:solidFill>
                  <a:srgbClr val="006600"/>
                </a:solidFill>
              </a:rPr>
              <a:t>because they believe an “eye for an eye.” 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6600"/>
                </a:solidFill>
              </a:rPr>
              <a:t>But it’s more modern in other ways, because it gives women more rights in some ways. 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6600"/>
                </a:solidFill>
              </a:rPr>
              <a:t>Islam came later in history and </a:t>
            </a:r>
            <a:endParaRPr lang="en-US" altLang="ko-KR" b="1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rgbClr val="006600"/>
                </a:solidFill>
              </a:rPr>
              <a:t>includes </a:t>
            </a:r>
            <a:r>
              <a:rPr lang="en-US" altLang="ko-KR" b="1" dirty="0" smtClean="0">
                <a:solidFill>
                  <a:srgbClr val="006600"/>
                </a:solidFill>
              </a:rPr>
              <a:t>some Roman law.</a:t>
            </a:r>
            <a:endParaRPr lang="ko-KR" altLang="en-US" b="1" dirty="0" smtClean="0">
              <a:solidFill>
                <a:srgbClr val="006600"/>
              </a:solidFill>
            </a:endParaRPr>
          </a:p>
        </p:txBody>
      </p:sp>
      <p:pic>
        <p:nvPicPr>
          <p:cNvPr id="5" name="Picture 4" descr="Mec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857751"/>
            <a:ext cx="266700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ddhism z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190999"/>
            <a:ext cx="1968500" cy="1981711"/>
          </a:xfrm>
          <a:prstGeom prst="rect">
            <a:avLst/>
          </a:prstGeom>
        </p:spPr>
      </p:pic>
      <p:pic>
        <p:nvPicPr>
          <p:cNvPr id="5" name="Picture 4" descr="Buddha h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698488"/>
            <a:ext cx="2590800" cy="3159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Buddhism </a:t>
            </a:r>
            <a:r>
              <a:rPr lang="ko-KR" altLang="en-US" sz="40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佛教</a:t>
            </a:r>
            <a:r>
              <a:rPr lang="en-US" altLang="ko-KR" sz="40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 sz="4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105400" cy="6096000"/>
          </a:xfrm>
        </p:spPr>
        <p:txBody>
          <a:bodyPr>
            <a:normAutofit lnSpcReduction="10000"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Buddhism is mainly based on the teachings of Gautama Buddha (</a:t>
            </a:r>
            <a:r>
              <a:rPr lang="en-US" altLang="ko-KR" b="1" dirty="0" smtClean="0">
                <a:solidFill>
                  <a:srgbClr val="002060"/>
                </a:solidFill>
              </a:rPr>
              <a:t>486 and 483 BCE </a:t>
            </a:r>
            <a:r>
              <a:rPr lang="en-US" altLang="ko-KR" b="1" dirty="0" smtClean="0">
                <a:solidFill>
                  <a:srgbClr val="002060"/>
                </a:solidFill>
              </a:rPr>
              <a:t>) </a:t>
            </a:r>
            <a:r>
              <a:rPr lang="en-US" altLang="ko-KR" b="1" dirty="0" smtClean="0">
                <a:solidFill>
                  <a:srgbClr val="002060"/>
                </a:solidFill>
              </a:rPr>
              <a:t>may be the most peaceful religion </a:t>
            </a:r>
            <a:r>
              <a:rPr lang="en-US" altLang="ko-KR" b="1" dirty="0" smtClean="0">
                <a:solidFill>
                  <a:srgbClr val="00B0F0"/>
                </a:solidFill>
              </a:rPr>
              <a:t>because they believe they should never kill anything even 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B0F0"/>
                </a:solidFill>
              </a:rPr>
              <a:t>	</a:t>
            </a:r>
            <a:r>
              <a:rPr lang="en-US" altLang="ko-KR" b="1" dirty="0" smtClean="0">
                <a:solidFill>
                  <a:srgbClr val="00B0F0"/>
                </a:solidFill>
              </a:rPr>
              <a:t>animals, insects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昆虫</a:t>
            </a:r>
            <a:r>
              <a:rPr lang="en-US" altLang="ko-KR" b="1" dirty="0" smtClean="0">
                <a:solidFill>
                  <a:srgbClr val="00B0F0"/>
                </a:solidFill>
              </a:rPr>
              <a:t>, and worms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蚯蚓</a:t>
            </a:r>
            <a:r>
              <a:rPr lang="en-US" altLang="ko-KR" b="1" dirty="0" smtClean="0">
                <a:solidFill>
                  <a:srgbClr val="00B0F0"/>
                </a:solidFill>
              </a:rPr>
              <a:t>, so they are vegetarian</a:t>
            </a:r>
            <a:r>
              <a:rPr lang="ko-KR" altLang="en-US" b="1" dirty="0" smtClean="0"/>
              <a:t> 素食者</a:t>
            </a:r>
            <a:r>
              <a:rPr lang="en-US" altLang="ko-KR" sz="1500" dirty="0" smtClean="0"/>
              <a:t>[</a:t>
            </a:r>
            <a:r>
              <a:rPr lang="en-US" altLang="ko-KR" sz="1500" dirty="0" err="1" smtClean="0"/>
              <a:t>sùshízhě</a:t>
            </a:r>
            <a:r>
              <a:rPr lang="en-US" altLang="ko-KR" sz="1500" dirty="0" smtClean="0"/>
              <a:t>]</a:t>
            </a:r>
            <a:r>
              <a:rPr lang="en-US" altLang="ko-KR" sz="1500" b="1" dirty="0" smtClean="0">
                <a:solidFill>
                  <a:srgbClr val="00B0F0"/>
                </a:solidFill>
              </a:rPr>
              <a:t>.</a:t>
            </a:r>
            <a:endParaRPr lang="ko-KR" altLang="en-US" sz="1500" b="1" dirty="0">
              <a:solidFill>
                <a:srgbClr val="00B0F0"/>
              </a:solidFill>
            </a:endParaRPr>
          </a:p>
        </p:txBody>
      </p:sp>
      <p:pic>
        <p:nvPicPr>
          <p:cNvPr id="4" name="Picture 3" descr="Buddhism lot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76200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American law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en-US" altLang="ko-KR" b="1" dirty="0" smtClean="0"/>
              <a:t>The </a:t>
            </a:r>
            <a:r>
              <a:rPr lang="en-US" altLang="ko-KR" b="1" dirty="0" smtClean="0"/>
              <a:t>most important American laws are in the Constitution. </a:t>
            </a:r>
            <a:r>
              <a:rPr lang="ko-KR" altLang="ko-KR" b="1" dirty="0" smtClean="0"/>
              <a:t>宪法 </a:t>
            </a:r>
            <a:r>
              <a:rPr lang="en-US" altLang="ko-KR" b="1" dirty="0" err="1" smtClean="0"/>
              <a:t>xiànfǎ</a:t>
            </a:r>
            <a:endParaRPr lang="ko-KR" altLang="ko-KR" b="1" dirty="0" smtClean="0"/>
          </a:p>
          <a:p>
            <a:endParaRPr lang="ko-KR" altLang="en-US" dirty="0"/>
          </a:p>
        </p:txBody>
      </p:sp>
      <p:pic>
        <p:nvPicPr>
          <p:cNvPr id="4" name="Picture 3" descr="Constit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1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8686800" cy="3505200"/>
          </a:xfrm>
        </p:spPr>
        <p:txBody>
          <a:bodyPr>
            <a:normAutofit fontScale="92500"/>
          </a:bodyPr>
          <a:lstStyle/>
          <a:p>
            <a:r>
              <a:rPr lang="en-US" altLang="ko-KR" b="1" dirty="0" smtClean="0"/>
              <a:t>American law is complicated </a:t>
            </a:r>
            <a:r>
              <a:rPr lang="ko-KR" altLang="ko-KR" b="1" dirty="0" smtClean="0"/>
              <a:t>复杂的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fùzá</a:t>
            </a:r>
            <a:r>
              <a:rPr lang="en-US" altLang="ko-KR" sz="1600" b="1" dirty="0" smtClean="0"/>
              <a:t> </a:t>
            </a:r>
            <a:r>
              <a:rPr lang="en-US" altLang="ko-KR" b="1" dirty="0" smtClean="0"/>
              <a:t>de because there are many kinds of law, including statutory laws </a:t>
            </a:r>
            <a:r>
              <a:rPr lang="ko-KR" altLang="ko-KR" b="1" dirty="0" smtClean="0"/>
              <a:t>成文法</a:t>
            </a:r>
            <a:r>
              <a:rPr lang="en-US" altLang="ko-KR" b="1" dirty="0" smtClean="0"/>
              <a:t>, state laws </a:t>
            </a:r>
            <a:r>
              <a:rPr lang="ko-KR" altLang="ko-KR" b="1" dirty="0" smtClean="0"/>
              <a:t>州法律</a:t>
            </a:r>
            <a:r>
              <a:rPr lang="en-US" altLang="ko-KR" b="1" dirty="0" smtClean="0"/>
              <a:t>, municipal laws </a:t>
            </a:r>
            <a:r>
              <a:rPr lang="ko-KR" altLang="ko-KR" b="1" dirty="0" smtClean="0"/>
              <a:t>市政法 </a:t>
            </a:r>
            <a:r>
              <a:rPr lang="en-US" altLang="ko-KR" b="1" dirty="0" smtClean="0"/>
              <a:t>and laws based on precedence </a:t>
            </a:r>
            <a:r>
              <a:rPr lang="ko-KR" altLang="ko-KR" b="1" dirty="0" smtClean="0"/>
              <a:t>优先权</a:t>
            </a:r>
            <a:r>
              <a:rPr lang="en-US" altLang="ko-KR" b="1" dirty="0" smtClean="0"/>
              <a:t> from judges </a:t>
            </a:r>
            <a:r>
              <a:rPr lang="ko-KR" altLang="ko-KR" b="1" dirty="0" smtClean="0"/>
              <a:t>法官 </a:t>
            </a:r>
            <a:r>
              <a:rPr lang="en-US" altLang="ko-KR" b="1" dirty="0" err="1" smtClean="0"/>
              <a:t>fǎguān</a:t>
            </a:r>
            <a:r>
              <a:rPr lang="en-US" altLang="ko-KR" b="1" dirty="0" smtClean="0"/>
              <a:t>. American courts </a:t>
            </a:r>
            <a:r>
              <a:rPr lang="ko-KR" altLang="ko-KR" b="1" dirty="0" smtClean="0"/>
              <a:t>法庭 </a:t>
            </a:r>
            <a:r>
              <a:rPr lang="en-US" altLang="ko-KR" b="1" dirty="0" smtClean="0"/>
              <a:t>will also consider British Common law </a:t>
            </a:r>
            <a:r>
              <a:rPr lang="ko-KR" altLang="ko-KR" b="1" dirty="0" smtClean="0"/>
              <a:t>普通法</a:t>
            </a:r>
            <a:r>
              <a:rPr lang="en-US" altLang="ko-KR" b="1" dirty="0" smtClean="0"/>
              <a:t>. </a:t>
            </a:r>
            <a:endParaRPr lang="en-US" altLang="ko-KR" b="1" dirty="0" smtClean="0"/>
          </a:p>
          <a:p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Am 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19424"/>
            <a:ext cx="4724400" cy="3338576"/>
          </a:xfrm>
          <a:prstGeom prst="rect">
            <a:avLst/>
          </a:prstGeom>
        </p:spPr>
      </p:pic>
      <p:pic>
        <p:nvPicPr>
          <p:cNvPr id="5" name="Picture 4" descr="scale_of_just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05200"/>
            <a:ext cx="44196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6294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INTRODUCTION</a:t>
            </a:r>
            <a:endParaRPr lang="ko-KR" altLang="ko-KR" dirty="0">
              <a:solidFill>
                <a:srgbClr val="FF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buNone/>
            </a:pPr>
            <a:endParaRPr lang="ko-KR" altLang="ko-KR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What 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are laws?</a:t>
            </a:r>
            <a:endParaRPr lang="ko-KR" altLang="ko-KR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They are </a:t>
            </a:r>
            <a:r>
              <a:rPr lang="en-US" altLang="ko-KR" b="1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rules </a:t>
            </a:r>
            <a:r>
              <a:rPr lang="en-US" altLang="ko-KR" b="1" dirty="0" err="1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规则</a:t>
            </a:r>
            <a:r>
              <a:rPr lang="en-US" altLang="ko-KR" b="1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for a </a:t>
            </a:r>
            <a:r>
              <a:rPr lang="en-US" altLang="ko-KR" b="1" dirty="0" err="1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peaceful和平</a:t>
            </a:r>
            <a:r>
              <a:rPr lang="en-US" altLang="ko-KR" b="1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en-US" altLang="ko-KR" b="1" dirty="0" smtClean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buNone/>
            </a:pPr>
            <a:r>
              <a:rPr lang="en-US" altLang="ko-KR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	</a:t>
            </a:r>
            <a:r>
              <a:rPr lang="en-US" altLang="ko-KR" b="1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civilized</a:t>
            </a:r>
            <a:r>
              <a:rPr lang="ko-KR" altLang="ko-KR" b="1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文明的</a:t>
            </a:r>
            <a:r>
              <a:rPr lang="en-US" altLang="ko-KR" b="1" dirty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; </a:t>
            </a:r>
            <a:r>
              <a:rPr lang="ko-KR" altLang="ko-KR" b="1" dirty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有教养的 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society </a:t>
            </a:r>
            <a:r>
              <a:rPr lang="en-US" altLang="ko-KR" b="1" dirty="0" err="1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和平共处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</a:t>
            </a:r>
            <a:endParaRPr lang="ko-KR" altLang="ko-KR" b="1" dirty="0">
              <a:solidFill>
                <a:srgbClr val="FF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buNone/>
            </a:pP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 </a:t>
            </a:r>
            <a:endParaRPr lang="ko-KR" altLang="ko-KR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I think it’s a 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bond 结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between people to help </a:t>
            </a:r>
            <a:endParaRPr lang="en-US" altLang="ko-KR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buNone/>
            </a:pP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	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increase </a:t>
            </a:r>
            <a:r>
              <a:rPr lang="en-US" altLang="ko-KR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添加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our </a:t>
            </a:r>
            <a:r>
              <a:rPr lang="en-US" altLang="ko-KR" b="1" dirty="0">
                <a:solidFill>
                  <a:srgbClr val="7030A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freedom </a:t>
            </a:r>
            <a:r>
              <a:rPr lang="en-US" altLang="ko-KR" b="1" dirty="0" err="1">
                <a:solidFill>
                  <a:srgbClr val="7030A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自由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.</a:t>
            </a:r>
            <a:endParaRPr lang="ko-KR" altLang="ko-KR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buNone/>
            </a:pP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 </a:t>
            </a:r>
            <a:endParaRPr lang="ko-KR" altLang="ko-KR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For example, the law against stealing 盗 </a:t>
            </a:r>
            <a:r>
              <a:rPr lang="en-US" altLang="ko-KR" b="1" dirty="0" err="1">
                <a:latin typeface="Arial" pitchFamily="34" charset="0"/>
                <a:ea typeface="Arial Unicode MS" pitchFamily="50" charset="-127"/>
                <a:cs typeface="Arial" pitchFamily="34" charset="0"/>
              </a:rPr>
              <a:t>increases添加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our </a:t>
            </a:r>
            <a:r>
              <a:rPr lang="en-US" altLang="ko-KR" b="1" dirty="0" err="1">
                <a:latin typeface="Arial" pitchFamily="34" charset="0"/>
                <a:ea typeface="Arial Unicode MS" pitchFamily="50" charset="-127"/>
                <a:cs typeface="Arial" pitchFamily="34" charset="0"/>
              </a:rPr>
              <a:t>freedom自由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to own </a:t>
            </a:r>
            <a:r>
              <a:rPr lang="ko-KR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拥有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things </a:t>
            </a:r>
            <a:r>
              <a:rPr lang="en-US" altLang="ko-KR" b="1" dirty="0" err="1">
                <a:latin typeface="Arial" pitchFamily="34" charset="0"/>
                <a:ea typeface="Arial Unicode MS" pitchFamily="50" charset="-127"/>
                <a:cs typeface="Arial" pitchFamily="34" charset="0"/>
              </a:rPr>
              <a:t>东西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.</a:t>
            </a:r>
            <a:endParaRPr lang="ko-KR" altLang="ko-KR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buNone/>
            </a:pP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 </a:t>
            </a:r>
            <a:endParaRPr lang="ko-KR" altLang="ko-KR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The law against murder </a:t>
            </a:r>
            <a:r>
              <a:rPr lang="en-US" altLang="ko-KR" b="1" dirty="0" err="1">
                <a:latin typeface="Arial" pitchFamily="34" charset="0"/>
                <a:ea typeface="Arial Unicode MS" pitchFamily="50" charset="-127"/>
                <a:cs typeface="Arial" pitchFamily="34" charset="0"/>
              </a:rPr>
              <a:t>杀害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increases our freedom to live </a:t>
            </a:r>
            <a:r>
              <a:rPr lang="en-US" altLang="ko-KR" b="1" dirty="0" err="1">
                <a:latin typeface="Arial" pitchFamily="34" charset="0"/>
                <a:ea typeface="Arial Unicode MS" pitchFamily="50" charset="-127"/>
                <a:cs typeface="Arial" pitchFamily="34" charset="0"/>
              </a:rPr>
              <a:t>生活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.</a:t>
            </a:r>
            <a:endParaRPr lang="ko-KR" altLang="ko-KR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buNone/>
            </a:pPr>
            <a:endParaRPr lang="ko-KR" altLang="en-US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ko-KR" b="1" dirty="0" smtClean="0"/>
              <a:t>SOME MAJOR BRANCHES </a:t>
            </a:r>
            <a:r>
              <a:rPr lang="ko-KR" altLang="ko-KR" b="1" dirty="0" smtClean="0"/>
              <a:t>分科 </a:t>
            </a:r>
            <a:r>
              <a:rPr lang="en-US" altLang="ko-KR" b="1" dirty="0" smtClean="0"/>
              <a:t>OF LAW</a:t>
            </a:r>
            <a:endParaRPr lang="ko-KR" altLang="ko-KR" b="1" dirty="0" smtClean="0"/>
          </a:p>
          <a:p>
            <a:pPr>
              <a:buNone/>
            </a:pPr>
            <a:endParaRPr lang="ko-KR" altLang="ko-KR" b="1" dirty="0" smtClean="0"/>
          </a:p>
          <a:p>
            <a:pPr lvl="0"/>
            <a:r>
              <a:rPr lang="en-US" altLang="ko-KR" b="1" dirty="0" smtClean="0"/>
              <a:t>Trade Law </a:t>
            </a:r>
            <a:r>
              <a:rPr lang="ko-KR" altLang="ko-KR" b="1" dirty="0" smtClean="0"/>
              <a:t>贸易法 </a:t>
            </a:r>
            <a:r>
              <a:rPr lang="en-US" altLang="ko-KR" b="1" dirty="0" smtClean="0"/>
              <a:t>and </a:t>
            </a:r>
            <a:endParaRPr lang="en-US" altLang="ko-KR" b="1" dirty="0" smtClean="0"/>
          </a:p>
          <a:p>
            <a:pPr lvl="0"/>
            <a:r>
              <a:rPr lang="en-US" altLang="ko-KR" b="1" dirty="0" smtClean="0"/>
              <a:t>International </a:t>
            </a:r>
            <a:r>
              <a:rPr lang="en-US" altLang="ko-KR" b="1" dirty="0" smtClean="0"/>
              <a:t>Trade Law</a:t>
            </a:r>
            <a:endParaRPr lang="ko-KR" altLang="ko-KR" b="1" dirty="0" smtClean="0"/>
          </a:p>
          <a:p>
            <a:pPr lvl="0"/>
            <a:r>
              <a:rPr lang="en-US" altLang="ko-KR" b="1" dirty="0" smtClean="0"/>
              <a:t>Tax Law </a:t>
            </a:r>
            <a:r>
              <a:rPr lang="ko-KR" altLang="ko-KR" b="1" dirty="0" smtClean="0"/>
              <a:t>税法 </a:t>
            </a:r>
            <a:r>
              <a:rPr lang="en-US" altLang="ko-KR" sz="1500" b="1" dirty="0" err="1" smtClean="0"/>
              <a:t>shuì</a:t>
            </a:r>
            <a:r>
              <a:rPr lang="en-US" altLang="ko-KR" sz="1500" b="1" dirty="0" smtClean="0"/>
              <a:t> </a:t>
            </a:r>
            <a:r>
              <a:rPr lang="en-US" altLang="ko-KR" sz="1500" b="1" dirty="0" err="1" smtClean="0"/>
              <a:t>fǎ</a:t>
            </a:r>
            <a:endParaRPr lang="ko-KR" altLang="ko-KR" sz="1500" b="1" dirty="0" smtClean="0"/>
          </a:p>
          <a:p>
            <a:pPr lvl="0"/>
            <a:r>
              <a:rPr lang="en-US" altLang="ko-KR" b="1" dirty="0" smtClean="0"/>
              <a:t>Family Law </a:t>
            </a:r>
            <a:r>
              <a:rPr lang="ko-KR" altLang="ko-KR" b="1" dirty="0" smtClean="0"/>
              <a:t>家庭法 </a:t>
            </a:r>
            <a:r>
              <a:rPr lang="en-US" altLang="ko-KR" sz="1500" b="1" dirty="0" err="1" smtClean="0"/>
              <a:t>jiātíngfǎ</a:t>
            </a:r>
            <a:endParaRPr lang="ko-KR" altLang="ko-KR" sz="1500" b="1" dirty="0" smtClean="0"/>
          </a:p>
          <a:p>
            <a:pPr lvl="0"/>
            <a:r>
              <a:rPr lang="en-US" altLang="ko-KR" b="1" dirty="0" smtClean="0"/>
              <a:t>Real Estate Law </a:t>
            </a:r>
            <a:r>
              <a:rPr lang="en-US" altLang="ko-KR" b="1" dirty="0" err="1" smtClean="0"/>
              <a:t>房地产法</a:t>
            </a:r>
            <a:r>
              <a:rPr lang="en-US" altLang="ko-KR" b="1" dirty="0" smtClean="0"/>
              <a:t> </a:t>
            </a:r>
            <a:r>
              <a:rPr lang="en-US" altLang="ko-KR" sz="1500" b="1" dirty="0" err="1" smtClean="0"/>
              <a:t>fáng</a:t>
            </a:r>
            <a:r>
              <a:rPr lang="en-US" altLang="ko-KR" sz="1500" b="1" dirty="0" smtClean="0"/>
              <a:t> </a:t>
            </a:r>
            <a:r>
              <a:rPr lang="en-US" altLang="ko-KR" sz="1500" b="1" dirty="0" err="1" smtClean="0"/>
              <a:t>dì</a:t>
            </a:r>
            <a:r>
              <a:rPr lang="en-US" altLang="ko-KR" sz="1500" b="1" dirty="0" smtClean="0"/>
              <a:t> </a:t>
            </a:r>
            <a:r>
              <a:rPr lang="en-US" altLang="ko-KR" sz="1500" b="1" dirty="0" err="1" smtClean="0"/>
              <a:t>chǎn</a:t>
            </a:r>
            <a:r>
              <a:rPr lang="en-US" altLang="ko-KR" sz="1500" b="1" dirty="0" smtClean="0"/>
              <a:t> </a:t>
            </a:r>
            <a:r>
              <a:rPr lang="en-US" altLang="ko-KR" sz="1500" b="1" dirty="0" err="1" smtClean="0"/>
              <a:t>fǎ</a:t>
            </a:r>
            <a:endParaRPr lang="ko-KR" altLang="ko-KR" sz="1500" b="1" dirty="0" smtClean="0"/>
          </a:p>
          <a:p>
            <a:pPr lvl="0"/>
            <a:r>
              <a:rPr lang="en-US" altLang="ko-KR" b="1" dirty="0" smtClean="0"/>
              <a:t>Patent Law </a:t>
            </a:r>
            <a:r>
              <a:rPr lang="ko-KR" altLang="ko-KR" b="1" dirty="0" smtClean="0"/>
              <a:t>专利法 </a:t>
            </a:r>
            <a:r>
              <a:rPr lang="en-US" altLang="ko-KR" sz="1500" b="1" dirty="0" err="1" smtClean="0"/>
              <a:t>zhuānlìfǎ</a:t>
            </a:r>
            <a:endParaRPr lang="ko-KR" altLang="ko-KR" sz="1500" b="1" dirty="0" smtClean="0"/>
          </a:p>
          <a:p>
            <a:pPr lvl="0"/>
            <a:r>
              <a:rPr lang="en-US" altLang="ko-KR" b="1" dirty="0" smtClean="0"/>
              <a:t>Wills </a:t>
            </a:r>
            <a:r>
              <a:rPr lang="ko-KR" altLang="ko-KR" b="1" dirty="0" smtClean="0"/>
              <a:t>遗嘱 </a:t>
            </a:r>
            <a:r>
              <a:rPr lang="en-US" altLang="ko-KR" sz="1500" b="1" dirty="0" err="1" smtClean="0"/>
              <a:t>yízhǔ</a:t>
            </a:r>
            <a:endParaRPr lang="ko-KR" altLang="ko-KR" sz="1500" b="1" dirty="0" smtClean="0"/>
          </a:p>
          <a:p>
            <a:pPr lvl="0"/>
            <a:r>
              <a:rPr lang="en-US" altLang="ko-KR" b="1" dirty="0" smtClean="0"/>
              <a:t>Criminal Law </a:t>
            </a:r>
            <a:r>
              <a:rPr lang="ko-KR" altLang="ko-KR" b="1" dirty="0" smtClean="0"/>
              <a:t>刑法 </a:t>
            </a:r>
            <a:r>
              <a:rPr lang="en-US" altLang="ko-KR" sz="1500" b="1" dirty="0" err="1" smtClean="0"/>
              <a:t>xíngfǎ</a:t>
            </a:r>
            <a:r>
              <a:rPr lang="en-US" altLang="ko-KR" sz="1500" b="1" dirty="0" smtClean="0"/>
              <a:t> </a:t>
            </a:r>
            <a:endParaRPr lang="ko-KR" altLang="ko-KR" sz="1500" b="1" dirty="0" smtClean="0"/>
          </a:p>
          <a:p>
            <a:endParaRPr lang="ko-KR" altLang="en-US" b="1" dirty="0"/>
          </a:p>
        </p:txBody>
      </p:sp>
      <p:pic>
        <p:nvPicPr>
          <p:cNvPr id="4" name="Picture 3" descr="Family law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762000"/>
            <a:ext cx="2857500" cy="1895475"/>
          </a:xfrm>
          <a:prstGeom prst="rect">
            <a:avLst/>
          </a:prstGeom>
        </p:spPr>
      </p:pic>
      <p:pic>
        <p:nvPicPr>
          <p:cNvPr id="5" name="Picture 4" descr="Real estate l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0376" y="4800600"/>
            <a:ext cx="1563624" cy="2057400"/>
          </a:xfrm>
          <a:prstGeom prst="rect">
            <a:avLst/>
          </a:prstGeom>
        </p:spPr>
      </p:pic>
      <p:pic>
        <p:nvPicPr>
          <p:cNvPr id="6" name="Picture 5" descr="Real estate law 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972050"/>
            <a:ext cx="2857500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ll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643870" cy="6858000"/>
          </a:xfrm>
        </p:spPr>
      </p:pic>
      <p:pic>
        <p:nvPicPr>
          <p:cNvPr id="5" name="Picture 4" descr="Dea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0"/>
            <a:ext cx="3775583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3"/>
          </a:solidFill>
        </p:spPr>
        <p:txBody>
          <a:bodyPr/>
          <a:lstStyle/>
          <a:p>
            <a:r>
              <a:rPr lang="en-US" altLang="ko-KR" dirty="0" smtClean="0"/>
              <a:t>Vocabulary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ko-KR" b="1" dirty="0" smtClean="0"/>
              <a:t>Law </a:t>
            </a:r>
            <a:r>
              <a:rPr lang="en-US" altLang="ko-KR" b="1" dirty="0" err="1" smtClean="0"/>
              <a:t>法律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fǎlǜ</a:t>
            </a:r>
            <a:r>
              <a:rPr lang="en-US" altLang="ko-KR" b="1" dirty="0" smtClean="0"/>
              <a:t> </a:t>
            </a:r>
            <a:endParaRPr lang="ko-KR" altLang="ko-KR" b="1" dirty="0" smtClean="0"/>
          </a:p>
          <a:p>
            <a:r>
              <a:rPr lang="en-US" altLang="ko-KR" b="1" dirty="0" smtClean="0"/>
              <a:t>Rules </a:t>
            </a:r>
            <a:r>
              <a:rPr lang="en-US" altLang="ko-KR" b="1" dirty="0" err="1" smtClean="0"/>
              <a:t>规则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guīzé</a:t>
            </a:r>
            <a:endParaRPr lang="ko-KR" altLang="ko-KR" b="1" dirty="0" smtClean="0"/>
          </a:p>
          <a:p>
            <a:r>
              <a:rPr lang="en-US" altLang="ko-KR" b="1" dirty="0" smtClean="0"/>
              <a:t>Anarchy: </a:t>
            </a:r>
            <a:r>
              <a:rPr lang="ko-KR" altLang="ko-KR" b="1" dirty="0" smtClean="0"/>
              <a:t>混乱 </a:t>
            </a:r>
            <a:r>
              <a:rPr lang="en-US" altLang="ko-KR" b="1" dirty="0" err="1" smtClean="0"/>
              <a:t>hùnluàn</a:t>
            </a:r>
            <a:endParaRPr lang="ko-KR" altLang="ko-KR" b="1" dirty="0" smtClean="0"/>
          </a:p>
          <a:p>
            <a:r>
              <a:rPr lang="en-US" altLang="ko-KR" b="1" dirty="0" smtClean="0"/>
              <a:t>Starve (to death) </a:t>
            </a:r>
            <a:r>
              <a:rPr lang="ko-KR" altLang="ko-KR" b="1" dirty="0" smtClean="0"/>
              <a:t>饿死 </a:t>
            </a:r>
            <a:r>
              <a:rPr lang="en-US" altLang="ko-KR" b="1" dirty="0" err="1" smtClean="0"/>
              <a:t>èsǐ</a:t>
            </a:r>
            <a:endParaRPr lang="ko-KR" altLang="ko-KR" b="1" dirty="0" smtClean="0"/>
          </a:p>
          <a:p>
            <a:r>
              <a:rPr lang="en-US" altLang="ko-KR" b="1" dirty="0" smtClean="0"/>
              <a:t>Civilized </a:t>
            </a:r>
            <a:r>
              <a:rPr lang="ko-KR" altLang="ko-KR" b="1" dirty="0" smtClean="0"/>
              <a:t>文明的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wénmíng</a:t>
            </a:r>
            <a:r>
              <a:rPr lang="en-US" altLang="ko-KR" b="1" dirty="0" smtClean="0"/>
              <a:t> de</a:t>
            </a:r>
            <a:endParaRPr lang="ko-KR" altLang="ko-KR" b="1" dirty="0" smtClean="0"/>
          </a:p>
          <a:p>
            <a:r>
              <a:rPr lang="en-US" altLang="ko-KR" b="1" dirty="0" smtClean="0"/>
              <a:t>Peaceful </a:t>
            </a:r>
            <a:r>
              <a:rPr lang="en-US" altLang="ko-KR" b="1" dirty="0" err="1" smtClean="0"/>
              <a:t>和平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hépíng</a:t>
            </a:r>
            <a:endParaRPr lang="ko-KR" altLang="ko-KR" b="1" dirty="0" smtClean="0"/>
          </a:p>
          <a:p>
            <a:r>
              <a:rPr lang="en-US" altLang="ko-KR" b="1" dirty="0" smtClean="0"/>
              <a:t>Bond 结 </a:t>
            </a:r>
            <a:r>
              <a:rPr lang="en-US" altLang="ko-KR" b="1" dirty="0" err="1" smtClean="0"/>
              <a:t>jié</a:t>
            </a:r>
            <a:endParaRPr lang="ko-KR" altLang="ko-KR" b="1" dirty="0" smtClean="0"/>
          </a:p>
          <a:p>
            <a:r>
              <a:rPr lang="en-US" altLang="ko-KR" b="1" dirty="0" smtClean="0"/>
              <a:t>Increase </a:t>
            </a:r>
            <a:r>
              <a:rPr lang="en-US" altLang="ko-KR" b="1" dirty="0" err="1" smtClean="0"/>
              <a:t>添加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tiānjiā</a:t>
            </a:r>
            <a:endParaRPr lang="ko-KR" altLang="ko-KR" b="1" dirty="0" smtClean="0"/>
          </a:p>
          <a:p>
            <a:r>
              <a:rPr lang="en-US" altLang="ko-KR" b="1" dirty="0" smtClean="0"/>
              <a:t>Freedom </a:t>
            </a:r>
            <a:r>
              <a:rPr lang="en-US" altLang="ko-KR" b="1" dirty="0" err="1" smtClean="0"/>
              <a:t>自由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zìyóu</a:t>
            </a:r>
            <a:endParaRPr lang="ko-KR" altLang="ko-KR" b="1" dirty="0" smtClean="0"/>
          </a:p>
          <a:p>
            <a:endParaRPr lang="ko-KR" altLang="en-US" dirty="0"/>
          </a:p>
        </p:txBody>
      </p:sp>
      <p:pic>
        <p:nvPicPr>
          <p:cNvPr id="4" name="Picture 3" descr="Sons of anarc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6143" y="838200"/>
            <a:ext cx="3537857" cy="1981200"/>
          </a:xfrm>
          <a:prstGeom prst="rect">
            <a:avLst/>
          </a:prstGeom>
        </p:spPr>
      </p:pic>
      <p:pic>
        <p:nvPicPr>
          <p:cNvPr id="5" name="Picture 4" descr="Gladi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8258" y="3886201"/>
            <a:ext cx="4265742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ko-KR" b="1" dirty="0" smtClean="0"/>
              <a:t>Steal = rob 盗 </a:t>
            </a:r>
            <a:r>
              <a:rPr lang="en-US" altLang="ko-KR" b="1" dirty="0" err="1" smtClean="0"/>
              <a:t>dào</a:t>
            </a:r>
            <a:endParaRPr lang="ko-KR" altLang="ko-KR" b="1" dirty="0" smtClean="0"/>
          </a:p>
          <a:p>
            <a:r>
              <a:rPr lang="en-US" altLang="ko-KR" b="1" dirty="0" smtClean="0"/>
              <a:t>Own </a:t>
            </a:r>
            <a:r>
              <a:rPr lang="ko-KR" altLang="ko-KR" b="1" dirty="0" smtClean="0"/>
              <a:t>拥有 </a:t>
            </a:r>
            <a:r>
              <a:rPr lang="en-US" altLang="ko-KR" b="1" dirty="0" err="1" smtClean="0"/>
              <a:t>yōngyǒu</a:t>
            </a:r>
            <a:endParaRPr lang="ko-KR" altLang="ko-KR" b="1" dirty="0" smtClean="0"/>
          </a:p>
          <a:p>
            <a:r>
              <a:rPr lang="en-US" altLang="ko-KR" b="1" dirty="0" smtClean="0"/>
              <a:t>Things </a:t>
            </a:r>
            <a:r>
              <a:rPr lang="en-US" altLang="ko-KR" b="1" dirty="0" err="1" smtClean="0"/>
              <a:t>东西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dōngxi</a:t>
            </a:r>
            <a:endParaRPr lang="ko-KR" altLang="ko-KR" b="1" dirty="0" smtClean="0"/>
          </a:p>
          <a:p>
            <a:r>
              <a:rPr lang="en-US" altLang="ko-KR" b="1" dirty="0" smtClean="0"/>
              <a:t>Murder </a:t>
            </a:r>
            <a:r>
              <a:rPr lang="en-US" altLang="ko-KR" b="1" dirty="0" err="1" smtClean="0"/>
              <a:t>杀害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shāhài</a:t>
            </a:r>
            <a:endParaRPr lang="ko-KR" altLang="ko-KR" b="1" dirty="0" smtClean="0"/>
          </a:p>
          <a:p>
            <a:r>
              <a:rPr lang="en-US" altLang="ko-KR" b="1" dirty="0" smtClean="0"/>
              <a:t>Rape </a:t>
            </a:r>
            <a:r>
              <a:rPr lang="ko-KR" altLang="ko-KR" b="1" dirty="0" smtClean="0"/>
              <a:t>强奸 </a:t>
            </a:r>
            <a:r>
              <a:rPr lang="en-US" altLang="ko-KR" b="1" dirty="0" err="1" smtClean="0"/>
              <a:t>qiángjiān</a:t>
            </a:r>
            <a:endParaRPr lang="ko-KR" altLang="ko-KR" b="1" dirty="0" smtClean="0"/>
          </a:p>
          <a:p>
            <a:r>
              <a:rPr lang="en-US" altLang="ko-KR" b="1" dirty="0" smtClean="0"/>
              <a:t>Live </a:t>
            </a:r>
            <a:r>
              <a:rPr lang="en-US" altLang="ko-KR" b="1" dirty="0" err="1" smtClean="0"/>
              <a:t>生活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shēnghuó</a:t>
            </a:r>
            <a:endParaRPr lang="ko-KR" altLang="ko-KR" b="1" dirty="0" smtClean="0"/>
          </a:p>
          <a:p>
            <a:r>
              <a:rPr lang="en-US" altLang="ko-KR" b="1" dirty="0" smtClean="0"/>
              <a:t>Code of Hammurabi – ancient </a:t>
            </a:r>
            <a:r>
              <a:rPr lang="ko-KR" altLang="ko-KR" b="1" dirty="0" smtClean="0"/>
              <a:t>古老的 </a:t>
            </a:r>
            <a:r>
              <a:rPr lang="en-US" altLang="ko-KR" sz="1500" b="1" dirty="0" err="1" smtClean="0"/>
              <a:t>gǔlǎo</a:t>
            </a:r>
            <a:r>
              <a:rPr lang="en-US" altLang="ko-KR" sz="1500" b="1" dirty="0" smtClean="0"/>
              <a:t> de </a:t>
            </a:r>
            <a:r>
              <a:rPr lang="en-US" altLang="ko-KR" b="1" dirty="0" smtClean="0"/>
              <a:t>laws from 1700 BC</a:t>
            </a:r>
            <a:endParaRPr lang="ko-KR" altLang="ko-KR" b="1" dirty="0" smtClean="0"/>
          </a:p>
          <a:p>
            <a:r>
              <a:rPr lang="en-US" altLang="ko-KR" b="1" dirty="0" smtClean="0"/>
              <a:t>Babylonian </a:t>
            </a:r>
            <a:r>
              <a:rPr lang="ko-KR" altLang="ko-KR" b="1" dirty="0" smtClean="0"/>
              <a:t>巴比伦尼亚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bā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bǐ</a:t>
            </a:r>
            <a:r>
              <a:rPr lang="en-US" altLang="ko-KR" b="1" dirty="0" smtClean="0"/>
              <a:t>  </a:t>
            </a:r>
            <a:r>
              <a:rPr lang="en-US" altLang="ko-KR" b="1" dirty="0" err="1" smtClean="0"/>
              <a:t>lún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ní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yà</a:t>
            </a:r>
            <a:endParaRPr lang="ko-KR" altLang="ko-KR" b="1" dirty="0" smtClean="0"/>
          </a:p>
          <a:p>
            <a:r>
              <a:rPr lang="en-US" altLang="ko-KR" b="1" dirty="0" smtClean="0"/>
              <a:t>Punishments 刑 </a:t>
            </a:r>
            <a:r>
              <a:rPr lang="en-US" altLang="ko-KR" b="1" dirty="0" err="1" smtClean="0"/>
              <a:t>xíng</a:t>
            </a:r>
            <a:r>
              <a:rPr lang="en-US" altLang="ko-KR" b="1" dirty="0" smtClean="0"/>
              <a:t> </a:t>
            </a:r>
            <a:endParaRPr lang="ko-KR" altLang="ko-KR" b="1" dirty="0" smtClean="0"/>
          </a:p>
          <a:p>
            <a:endParaRPr lang="ko-KR" altLang="en-US" dirty="0"/>
          </a:p>
        </p:txBody>
      </p:sp>
      <p:pic>
        <p:nvPicPr>
          <p:cNvPr id="4" name="Picture 3" descr="Hammurab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533400"/>
            <a:ext cx="1934052" cy="23622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ko-KR" b="1" dirty="0" smtClean="0"/>
              <a:t>Depending on </a:t>
            </a:r>
            <a:r>
              <a:rPr lang="ko-KR" altLang="ko-KR" b="1" dirty="0" smtClean="0"/>
              <a:t>依 </a:t>
            </a:r>
            <a:r>
              <a:rPr lang="en-US" altLang="ko-KR" b="1" dirty="0" err="1" smtClean="0"/>
              <a:t>yī</a:t>
            </a:r>
            <a:endParaRPr lang="ko-KR" altLang="ko-KR" b="1" dirty="0" smtClean="0"/>
          </a:p>
          <a:p>
            <a:r>
              <a:rPr lang="en-US" altLang="ko-KR" b="1" dirty="0" smtClean="0"/>
              <a:t>Status </a:t>
            </a:r>
            <a:r>
              <a:rPr lang="ko-KR" altLang="ko-KR" b="1" dirty="0" smtClean="0"/>
              <a:t>等级 </a:t>
            </a:r>
            <a:r>
              <a:rPr lang="en-US" altLang="ko-KR" b="1" dirty="0" err="1" smtClean="0"/>
              <a:t>děngjí</a:t>
            </a:r>
            <a:endParaRPr lang="ko-KR" altLang="ko-KR" b="1" dirty="0" smtClean="0"/>
          </a:p>
          <a:p>
            <a:r>
              <a:rPr lang="en-US" altLang="ko-KR" b="1" dirty="0" smtClean="0"/>
              <a:t>Slave </a:t>
            </a:r>
            <a:r>
              <a:rPr lang="ko-KR" altLang="ko-KR" b="1" dirty="0" smtClean="0"/>
              <a:t>奴隶 </a:t>
            </a:r>
            <a:r>
              <a:rPr lang="en-US" altLang="ko-KR" b="1" dirty="0" err="1" smtClean="0"/>
              <a:t>núlì</a:t>
            </a:r>
            <a:endParaRPr lang="ko-KR" altLang="ko-KR" b="1" dirty="0" smtClean="0"/>
          </a:p>
          <a:p>
            <a:r>
              <a:rPr lang="en-US" altLang="ko-KR" b="1" dirty="0" smtClean="0"/>
              <a:t>Lazy </a:t>
            </a:r>
            <a:r>
              <a:rPr lang="en-US" altLang="ko-KR" b="1" dirty="0" err="1" smtClean="0"/>
              <a:t>懒惰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lǎnduò</a:t>
            </a:r>
            <a:endParaRPr lang="ko-KR" altLang="ko-KR" b="1" dirty="0" smtClean="0"/>
          </a:p>
          <a:p>
            <a:r>
              <a:rPr lang="en-US" altLang="ko-KR" b="1" dirty="0" smtClean="0"/>
              <a:t>Surprise  </a:t>
            </a:r>
            <a:r>
              <a:rPr lang="en-US" altLang="ko-KR" b="1" dirty="0" err="1" smtClean="0"/>
              <a:t>惊讶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jīngyà</a:t>
            </a:r>
            <a:r>
              <a:rPr lang="en-US" altLang="ko-KR" b="1" dirty="0" smtClean="0"/>
              <a:t> 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b="1" dirty="0" smtClean="0"/>
              <a:t> </a:t>
            </a:r>
            <a:r>
              <a:rPr lang="en-US" altLang="ko-KR" b="1" dirty="0" smtClean="0"/>
              <a:t> (</a:t>
            </a:r>
            <a:r>
              <a:rPr lang="en-US" altLang="ko-KR" b="1" dirty="0" smtClean="0"/>
              <a:t>very surprised is: astonished)</a:t>
            </a:r>
            <a:endParaRPr lang="ko-KR" altLang="ko-KR" b="1" dirty="0" smtClean="0"/>
          </a:p>
          <a:p>
            <a:r>
              <a:rPr lang="en-US" altLang="ko-KR" b="1" dirty="0" smtClean="0"/>
              <a:t>Intercourse: </a:t>
            </a:r>
            <a:r>
              <a:rPr lang="ko-KR" altLang="ko-KR" b="1" dirty="0" smtClean="0"/>
              <a:t>性关系 </a:t>
            </a:r>
            <a:r>
              <a:rPr lang="en-US" altLang="ko-KR" b="1" dirty="0" err="1" smtClean="0"/>
              <a:t>xìngguānxì</a:t>
            </a:r>
            <a:endParaRPr lang="ko-KR" altLang="ko-KR" b="1" dirty="0" smtClean="0"/>
          </a:p>
          <a:p>
            <a:r>
              <a:rPr lang="en-US" altLang="ko-KR" b="1" dirty="0" smtClean="0"/>
              <a:t>Adultery </a:t>
            </a:r>
            <a:r>
              <a:rPr lang="ko-KR" altLang="ko-KR" b="1" dirty="0" smtClean="0"/>
              <a:t>通奸</a:t>
            </a:r>
            <a:r>
              <a:rPr lang="en-US" altLang="ko-KR" b="1" dirty="0" smtClean="0"/>
              <a:t>) </a:t>
            </a:r>
            <a:r>
              <a:rPr lang="en-US" altLang="ko-KR" b="1" dirty="0" err="1" smtClean="0"/>
              <a:t>tōngjiān</a:t>
            </a:r>
            <a:endParaRPr lang="ko-KR" altLang="ko-KR" b="1" dirty="0" smtClean="0"/>
          </a:p>
          <a:p>
            <a:r>
              <a:rPr lang="en-US" altLang="ko-KR" b="1" dirty="0" smtClean="0"/>
              <a:t>Forgive </a:t>
            </a:r>
            <a:r>
              <a:rPr lang="en-US" altLang="ko-KR" b="1" dirty="0" err="1" smtClean="0"/>
              <a:t>原谅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yuánliàng</a:t>
            </a:r>
            <a:endParaRPr lang="ko-KR" altLang="ko-KR" b="1" dirty="0" smtClean="0"/>
          </a:p>
          <a:p>
            <a:endParaRPr lang="ko-KR" altLang="en-US" dirty="0"/>
          </a:p>
        </p:txBody>
      </p:sp>
      <p:pic>
        <p:nvPicPr>
          <p:cNvPr id="4" name="Picture 3" descr="Adultr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206240"/>
            <a:ext cx="3962400" cy="2651760"/>
          </a:xfrm>
          <a:prstGeom prst="rect">
            <a:avLst/>
          </a:prstGeom>
        </p:spPr>
      </p:pic>
      <p:pic>
        <p:nvPicPr>
          <p:cNvPr id="5" name="Picture 4" descr="Zebra intercou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4343400" cy="1760220"/>
          </a:xfrm>
          <a:prstGeom prst="rect">
            <a:avLst/>
          </a:prstGeom>
        </p:spPr>
      </p:pic>
      <p:pic>
        <p:nvPicPr>
          <p:cNvPr id="6" name="Picture 5" descr="Slave com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371600"/>
            <a:ext cx="2362200" cy="28498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altLang="ko-KR" b="1" dirty="0" smtClean="0"/>
              <a:t>Strike 打 </a:t>
            </a:r>
            <a:r>
              <a:rPr lang="en-US" altLang="ko-KR" b="1" dirty="0" err="1" smtClean="0"/>
              <a:t>dǎ</a:t>
            </a:r>
            <a:endParaRPr lang="ko-KR" altLang="ko-KR" b="1" dirty="0" smtClean="0"/>
          </a:p>
          <a:p>
            <a:r>
              <a:rPr lang="en-US" altLang="ko-KR" b="1" dirty="0" smtClean="0"/>
              <a:t>Crimes </a:t>
            </a:r>
            <a:r>
              <a:rPr lang="ko-KR" altLang="ko-KR" b="1" dirty="0" smtClean="0"/>
              <a:t>罪行 </a:t>
            </a:r>
            <a:r>
              <a:rPr lang="en-US" altLang="ko-KR" b="1" dirty="0" err="1" smtClean="0"/>
              <a:t>zuìxíng</a:t>
            </a:r>
            <a:endParaRPr lang="ko-KR" altLang="ko-KR" b="1" dirty="0" smtClean="0"/>
          </a:p>
          <a:p>
            <a:r>
              <a:rPr lang="en-US" altLang="ko-KR" b="1" dirty="0" smtClean="0"/>
              <a:t>Punishments </a:t>
            </a:r>
            <a:r>
              <a:rPr lang="ko-KR" altLang="ko-KR" b="1" dirty="0" smtClean="0"/>
              <a:t>惩罚 </a:t>
            </a:r>
            <a:r>
              <a:rPr lang="en-US" altLang="ko-KR" b="1" dirty="0" err="1" smtClean="0"/>
              <a:t>chéngfá</a:t>
            </a:r>
            <a:endParaRPr lang="ko-KR" altLang="ko-KR" b="1" dirty="0" smtClean="0"/>
          </a:p>
          <a:p>
            <a:r>
              <a:rPr lang="en-US" altLang="ko-KR" b="1" dirty="0" smtClean="0"/>
              <a:t>Jewish </a:t>
            </a:r>
            <a:r>
              <a:rPr lang="en-US" altLang="ko-KR" b="1" dirty="0" err="1" smtClean="0"/>
              <a:t>犹太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Yóutài</a:t>
            </a:r>
            <a:r>
              <a:rPr lang="en-US" altLang="ko-KR" b="1" dirty="0" smtClean="0"/>
              <a:t> de</a:t>
            </a:r>
            <a:endParaRPr lang="ko-KR" altLang="ko-KR" b="1" dirty="0" smtClean="0"/>
          </a:p>
          <a:p>
            <a:r>
              <a:rPr lang="en-US" altLang="ko-KR" b="1" dirty="0" smtClean="0"/>
              <a:t>God 神 </a:t>
            </a:r>
            <a:r>
              <a:rPr lang="en-US" altLang="ko-KR" b="1" dirty="0" err="1" smtClean="0"/>
              <a:t>shén</a:t>
            </a:r>
            <a:endParaRPr lang="en-US" altLang="ko-KR" b="1" dirty="0" smtClean="0"/>
          </a:p>
          <a:p>
            <a:r>
              <a:rPr lang="en-US" altLang="ko-KR" b="1" dirty="0" smtClean="0"/>
              <a:t>Christian</a:t>
            </a:r>
            <a:r>
              <a:rPr lang="ko-KR" altLang="en-US" b="1" dirty="0" smtClean="0"/>
              <a:t> 基督教</a:t>
            </a:r>
            <a:r>
              <a:rPr lang="ko-KR" altLang="en-US" b="1" dirty="0" smtClean="0"/>
              <a:t> </a:t>
            </a:r>
            <a:r>
              <a:rPr lang="en-US" altLang="ko-KR" b="1" dirty="0" err="1" smtClean="0"/>
              <a:t>jīdūjiào</a:t>
            </a:r>
            <a:endParaRPr lang="en-US" altLang="ko-KR" b="1" dirty="0" smtClean="0"/>
          </a:p>
          <a:p>
            <a:r>
              <a:rPr lang="en-US" altLang="ko-KR" b="1" dirty="0" smtClean="0"/>
              <a:t>Islam </a:t>
            </a:r>
            <a:r>
              <a:rPr lang="ko-KR" altLang="en-US" b="1" dirty="0" smtClean="0"/>
              <a:t>伊斯兰教</a:t>
            </a:r>
            <a:endParaRPr lang="en-US" altLang="ko-KR" b="1" dirty="0" smtClean="0"/>
          </a:p>
          <a:p>
            <a:r>
              <a:rPr lang="en-US" altLang="ko-KR" b="1" dirty="0" smtClean="0"/>
              <a:t>Buddhism </a:t>
            </a:r>
            <a:r>
              <a:rPr lang="ko-KR" altLang="en-US" b="1" dirty="0" smtClean="0"/>
              <a:t>佛教</a:t>
            </a:r>
            <a:r>
              <a:rPr lang="en-US" altLang="ko-KR" b="1" dirty="0" smtClean="0"/>
              <a:t> </a:t>
            </a:r>
            <a:endParaRPr lang="ko-KR" altLang="ko-KR" b="1" dirty="0" smtClean="0"/>
          </a:p>
          <a:p>
            <a:r>
              <a:rPr lang="en-US" altLang="ko-KR" b="1" dirty="0" smtClean="0"/>
              <a:t>Respect </a:t>
            </a:r>
            <a:r>
              <a:rPr lang="ko-KR" altLang="ko-KR" b="1" dirty="0" smtClean="0"/>
              <a:t>尊敬 </a:t>
            </a:r>
            <a:r>
              <a:rPr lang="en-US" altLang="ko-KR" b="1" dirty="0" err="1" smtClean="0"/>
              <a:t>zūnjìng</a:t>
            </a:r>
            <a:endParaRPr lang="ko-KR" altLang="ko-KR" b="1" dirty="0" smtClean="0"/>
          </a:p>
          <a:p>
            <a:r>
              <a:rPr lang="en-US" altLang="ko-KR" b="1" dirty="0" smtClean="0"/>
              <a:t>Magna </a:t>
            </a:r>
            <a:r>
              <a:rPr lang="en-US" altLang="ko-KR" b="1" dirty="0" err="1" smtClean="0"/>
              <a:t>Carta</a:t>
            </a:r>
            <a:r>
              <a:rPr lang="en-US" altLang="ko-KR" b="1" dirty="0" smtClean="0"/>
              <a:t> </a:t>
            </a:r>
            <a:r>
              <a:rPr lang="ko-KR" altLang="ko-KR" b="1" dirty="0" smtClean="0"/>
              <a:t>大宪章 </a:t>
            </a:r>
            <a:r>
              <a:rPr lang="en-US" altLang="ko-KR" b="1" dirty="0" err="1" smtClean="0"/>
              <a:t>dà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xiànzhāng</a:t>
            </a:r>
            <a:endParaRPr lang="ko-KR" altLang="ko-KR" b="1" dirty="0" smtClean="0"/>
          </a:p>
          <a:p>
            <a:r>
              <a:rPr lang="en-US" altLang="ko-KR" b="1" dirty="0" smtClean="0"/>
              <a:t>Court </a:t>
            </a:r>
            <a:r>
              <a:rPr lang="ko-KR" altLang="ko-KR" b="1" dirty="0" smtClean="0"/>
              <a:t>法庭 </a:t>
            </a:r>
            <a:r>
              <a:rPr lang="en-US" altLang="ko-KR" b="1" dirty="0" err="1" smtClean="0"/>
              <a:t>fǎtíng</a:t>
            </a:r>
            <a:endParaRPr lang="ko-KR" altLang="ko-KR" b="1" dirty="0" smtClean="0"/>
          </a:p>
          <a:p>
            <a:r>
              <a:rPr lang="en-US" altLang="ko-KR" b="1" dirty="0" smtClean="0"/>
              <a:t>Judge </a:t>
            </a:r>
            <a:r>
              <a:rPr lang="ko-KR" altLang="ko-KR" b="1" dirty="0" smtClean="0"/>
              <a:t>法官 </a:t>
            </a:r>
            <a:r>
              <a:rPr lang="en-US" altLang="ko-KR" b="1" dirty="0" err="1" smtClean="0"/>
              <a:t>fǎguān</a:t>
            </a:r>
            <a:endParaRPr lang="ko-KR" altLang="ko-KR" b="1" dirty="0" smtClean="0"/>
          </a:p>
          <a:p>
            <a:endParaRPr lang="ko-KR" altLang="en-US" dirty="0"/>
          </a:p>
        </p:txBody>
      </p:sp>
      <p:pic>
        <p:nvPicPr>
          <p:cNvPr id="4" name="Picture 3" descr="Religion compl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0"/>
            <a:ext cx="3505200" cy="3505200"/>
          </a:xfrm>
          <a:prstGeom prst="rect">
            <a:avLst/>
          </a:prstGeom>
        </p:spPr>
      </p:pic>
      <p:pic>
        <p:nvPicPr>
          <p:cNvPr id="5" name="Picture 4" descr="Criminal 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5298948"/>
            <a:ext cx="2362200" cy="15590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ko-KR" dirty="0" smtClean="0"/>
              <a:t>Complicated </a:t>
            </a:r>
            <a:r>
              <a:rPr lang="ko-KR" altLang="ko-KR" dirty="0" smtClean="0"/>
              <a:t>复杂的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fùzá</a:t>
            </a:r>
            <a:r>
              <a:rPr lang="en-US" altLang="ko-KR" dirty="0" smtClean="0"/>
              <a:t> de</a:t>
            </a:r>
            <a:endParaRPr lang="ko-KR" altLang="ko-KR" dirty="0" smtClean="0"/>
          </a:p>
          <a:p>
            <a:r>
              <a:rPr lang="en-US" altLang="ko-KR" dirty="0" smtClean="0"/>
              <a:t>Branches </a:t>
            </a:r>
            <a:r>
              <a:rPr lang="ko-KR" altLang="ko-KR" dirty="0" smtClean="0"/>
              <a:t>分科 </a:t>
            </a:r>
            <a:r>
              <a:rPr lang="en-US" altLang="ko-KR" dirty="0" err="1" smtClean="0"/>
              <a:t>fēnkē</a:t>
            </a:r>
            <a:endParaRPr lang="ko-KR" altLang="ko-KR" dirty="0" smtClean="0"/>
          </a:p>
          <a:p>
            <a:r>
              <a:rPr lang="en-US" altLang="ko-KR" dirty="0" smtClean="0"/>
              <a:t>Trade Law </a:t>
            </a:r>
            <a:r>
              <a:rPr lang="ko-KR" altLang="ko-KR" dirty="0" smtClean="0"/>
              <a:t>贸易法 </a:t>
            </a:r>
            <a:r>
              <a:rPr lang="en-US" altLang="ko-KR" dirty="0" err="1" smtClean="0"/>
              <a:t>mào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yì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fǎ</a:t>
            </a:r>
            <a:endParaRPr lang="ko-KR" altLang="ko-KR" dirty="0" smtClean="0"/>
          </a:p>
          <a:p>
            <a:r>
              <a:rPr lang="en-US" altLang="ko-KR" dirty="0" smtClean="0"/>
              <a:t>Tax Law </a:t>
            </a:r>
            <a:r>
              <a:rPr lang="ko-KR" altLang="ko-KR" dirty="0" smtClean="0"/>
              <a:t>税法 </a:t>
            </a:r>
            <a:r>
              <a:rPr lang="en-US" altLang="ko-KR" dirty="0" err="1" smtClean="0"/>
              <a:t>shuì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fǎ</a:t>
            </a:r>
            <a:endParaRPr lang="ko-KR" altLang="ko-KR" dirty="0" smtClean="0"/>
          </a:p>
          <a:p>
            <a:r>
              <a:rPr lang="en-US" altLang="ko-KR" dirty="0" smtClean="0"/>
              <a:t>Family Law </a:t>
            </a:r>
            <a:r>
              <a:rPr lang="ko-KR" altLang="ko-KR" dirty="0" smtClean="0"/>
              <a:t>家庭法 </a:t>
            </a:r>
            <a:r>
              <a:rPr lang="en-US" altLang="ko-KR" dirty="0" err="1" smtClean="0"/>
              <a:t>jiā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tíng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fǎ</a:t>
            </a:r>
            <a:endParaRPr lang="ko-KR" altLang="ko-KR" dirty="0" smtClean="0"/>
          </a:p>
          <a:p>
            <a:r>
              <a:rPr lang="en-US" altLang="ko-KR" dirty="0" smtClean="0"/>
              <a:t>Real Estate Law </a:t>
            </a:r>
            <a:r>
              <a:rPr lang="en-US" altLang="ko-KR" dirty="0" err="1" smtClean="0">
                <a:hlinkClick r:id="rId2"/>
              </a:rPr>
              <a:t>房地产法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fáng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dì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chǎn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fǎ</a:t>
            </a:r>
            <a:endParaRPr lang="ko-KR" altLang="ko-KR" dirty="0" smtClean="0"/>
          </a:p>
          <a:p>
            <a:r>
              <a:rPr lang="en-US" altLang="ko-KR" dirty="0" smtClean="0"/>
              <a:t>Patent Law </a:t>
            </a:r>
            <a:r>
              <a:rPr lang="ko-KR" altLang="ko-KR" dirty="0" smtClean="0"/>
              <a:t>专利法 </a:t>
            </a:r>
            <a:r>
              <a:rPr lang="en-US" altLang="ko-KR" dirty="0" err="1" smtClean="0"/>
              <a:t>zhuānlìfǎ</a:t>
            </a:r>
            <a:endParaRPr lang="ko-KR" altLang="ko-KR" dirty="0" smtClean="0"/>
          </a:p>
          <a:p>
            <a:r>
              <a:rPr lang="en-US" altLang="ko-KR" dirty="0" smtClean="0"/>
              <a:t>Wills </a:t>
            </a:r>
            <a:r>
              <a:rPr lang="ko-KR" altLang="ko-KR" dirty="0" smtClean="0"/>
              <a:t>遗嘱 </a:t>
            </a:r>
            <a:r>
              <a:rPr lang="en-US" altLang="ko-KR" dirty="0" err="1" smtClean="0"/>
              <a:t>yízhǔ</a:t>
            </a:r>
            <a:endParaRPr lang="ko-KR" altLang="ko-KR" dirty="0" smtClean="0"/>
          </a:p>
          <a:p>
            <a:r>
              <a:rPr lang="en-US" altLang="ko-KR" dirty="0" smtClean="0"/>
              <a:t>Criminal Law </a:t>
            </a:r>
            <a:r>
              <a:rPr lang="ko-KR" altLang="ko-KR" dirty="0" smtClean="0"/>
              <a:t>刑法 </a:t>
            </a:r>
            <a:r>
              <a:rPr lang="en-US" altLang="ko-KR" dirty="0" err="1" smtClean="0"/>
              <a:t>xíngfǎ</a:t>
            </a:r>
            <a:r>
              <a:rPr lang="en-US" altLang="ko-KR" dirty="0" smtClean="0"/>
              <a:t> </a:t>
            </a:r>
            <a:endParaRPr lang="ko-KR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Picture 3" descr="Tax l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28600"/>
            <a:ext cx="2505075" cy="2638425"/>
          </a:xfrm>
          <a:prstGeom prst="rect">
            <a:avLst/>
          </a:prstGeom>
        </p:spPr>
      </p:pic>
      <p:pic>
        <p:nvPicPr>
          <p:cNvPr id="5" name="Picture 4" descr="Patent l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480955"/>
            <a:ext cx="2476500" cy="3377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ef 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1" y="0"/>
            <a:ext cx="3810000" cy="4948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If someone: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Steals your </a:t>
            </a:r>
            <a:r>
              <a:rPr lang="en-US" altLang="ko-KR" b="1" dirty="0" err="1" smtClean="0"/>
              <a:t>i</a:t>
            </a:r>
            <a:r>
              <a:rPr lang="en-US" altLang="ko-KR" b="1" dirty="0" smtClean="0"/>
              <a:t>-Pod</a:t>
            </a:r>
          </a:p>
          <a:p>
            <a:r>
              <a:rPr lang="en-US" altLang="ko-KR" b="1" dirty="0"/>
              <a:t>a</a:t>
            </a:r>
            <a:r>
              <a:rPr lang="en-US" altLang="ko-KR" b="1" dirty="0" smtClean="0"/>
              <a:t>nd all your money…</a:t>
            </a:r>
          </a:p>
          <a:p>
            <a:r>
              <a:rPr lang="en-US" altLang="ko-KR" b="1" dirty="0" smtClean="0"/>
              <a:t>Murders your whole family…</a:t>
            </a:r>
          </a:p>
          <a:p>
            <a:endParaRPr lang="en-US" altLang="ko-KR" b="1" dirty="0"/>
          </a:p>
          <a:p>
            <a:r>
              <a:rPr lang="en-US" altLang="ko-KR" b="1" dirty="0" smtClean="0"/>
              <a:t>How would you feel?</a:t>
            </a:r>
          </a:p>
          <a:p>
            <a:r>
              <a:rPr lang="en-US" altLang="ko-KR" b="1" dirty="0" smtClean="0"/>
              <a:t>What would you do to that person?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archy sym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1142" y="0"/>
            <a:ext cx="1632857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553200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02060"/>
                </a:solidFill>
                <a:latin typeface="Comic Sans MS" pitchFamily="66" charset="0"/>
              </a:rPr>
              <a:t>ALTERNATIVES </a:t>
            </a:r>
            <a:r>
              <a:rPr lang="ko-KR" altLang="ko-KR" dirty="0">
                <a:solidFill>
                  <a:srgbClr val="002060"/>
                </a:solidFill>
                <a:latin typeface="Comic Sans MS" pitchFamily="66" charset="0"/>
              </a:rPr>
              <a:t>另外的</a:t>
            </a:r>
            <a:r>
              <a:rPr lang="en-US" altLang="ko-KR" b="1" dirty="0">
                <a:solidFill>
                  <a:srgbClr val="002060"/>
                </a:solidFill>
                <a:latin typeface="Comic Sans MS" pitchFamily="66" charset="0"/>
              </a:rPr>
              <a:t> TO LAW</a:t>
            </a:r>
            <a:endParaRPr lang="ko-KR" altLang="ko-KR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altLang="ko-KR" dirty="0">
                <a:latin typeface="Comic Sans MS" pitchFamily="66" charset="0"/>
              </a:rPr>
              <a:t> </a:t>
            </a:r>
            <a:endParaRPr lang="ko-KR" altLang="ko-KR" dirty="0">
              <a:latin typeface="Comic Sans MS" pitchFamily="66" charset="0"/>
            </a:endParaRPr>
          </a:p>
          <a:p>
            <a:r>
              <a:rPr lang="en-US" altLang="ko-KR" b="1" dirty="0">
                <a:solidFill>
                  <a:srgbClr val="FF0000"/>
                </a:solidFill>
                <a:latin typeface="Comic Sans MS" pitchFamily="66" charset="0"/>
              </a:rPr>
              <a:t>Anarchy </a:t>
            </a:r>
            <a:r>
              <a:rPr lang="ko-KR" altLang="ko-KR" b="1" dirty="0">
                <a:solidFill>
                  <a:srgbClr val="FF0000"/>
                </a:solidFill>
                <a:latin typeface="Comic Sans MS" pitchFamily="66" charset="0"/>
              </a:rPr>
              <a:t>混乱</a:t>
            </a:r>
            <a:r>
              <a:rPr lang="en-US" altLang="ko-KR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ko-KR" dirty="0">
                <a:latin typeface="Comic Sans MS" pitchFamily="66" charset="0"/>
              </a:rPr>
              <a:t>is the alternative to law.</a:t>
            </a:r>
            <a:endParaRPr lang="ko-KR" altLang="ko-KR" dirty="0">
              <a:latin typeface="Comic Sans MS" pitchFamily="66" charset="0"/>
            </a:endParaRPr>
          </a:p>
          <a:p>
            <a:pPr>
              <a:buNone/>
            </a:pPr>
            <a:r>
              <a:rPr lang="en-US" altLang="ko-KR" dirty="0">
                <a:latin typeface="Comic Sans MS" pitchFamily="66" charset="0"/>
              </a:rPr>
              <a:t> </a:t>
            </a:r>
            <a:endParaRPr lang="ko-KR" altLang="ko-KR" dirty="0">
              <a:latin typeface="Comic Sans MS" pitchFamily="66" charset="0"/>
            </a:endParaRPr>
          </a:p>
          <a:p>
            <a:r>
              <a:rPr lang="en-US" altLang="ko-KR" dirty="0">
                <a:latin typeface="Comic Sans MS" pitchFamily="66" charset="0"/>
              </a:rPr>
              <a:t>Anarchy might sound like fun to teenagers, but when no-one works, and no-one gets an </a:t>
            </a:r>
            <a:r>
              <a:rPr lang="en-US" altLang="ko-KR" dirty="0" smtClean="0">
                <a:latin typeface="Comic Sans MS" pitchFamily="66" charset="0"/>
              </a:rPr>
              <a:t>education…</a:t>
            </a:r>
            <a:endParaRPr lang="en-US" altLang="ko-KR" dirty="0" smtClean="0">
              <a:latin typeface="Comic Sans MS" pitchFamily="66" charset="0"/>
            </a:endParaRPr>
          </a:p>
          <a:p>
            <a:r>
              <a:rPr lang="en-US" altLang="ko-KR" dirty="0" smtClean="0">
                <a:latin typeface="Comic Sans MS" pitchFamily="66" charset="0"/>
              </a:rPr>
              <a:t> </a:t>
            </a:r>
            <a:r>
              <a:rPr lang="en-US" altLang="ko-KR" dirty="0" smtClean="0">
                <a:latin typeface="Comic Sans MS" pitchFamily="66" charset="0"/>
              </a:rPr>
              <a:t>..millions </a:t>
            </a:r>
            <a:r>
              <a:rPr lang="en-US" altLang="ko-KR" dirty="0">
                <a:latin typeface="Comic Sans MS" pitchFamily="66" charset="0"/>
              </a:rPr>
              <a:t>of people starve to death </a:t>
            </a:r>
            <a:r>
              <a:rPr lang="ko-KR" altLang="ko-KR" b="1" dirty="0">
                <a:latin typeface="Comic Sans MS" pitchFamily="66" charset="0"/>
              </a:rPr>
              <a:t>饿死 </a:t>
            </a:r>
            <a:r>
              <a:rPr lang="en-US" altLang="ko-KR" dirty="0" err="1">
                <a:latin typeface="Comic Sans MS" pitchFamily="66" charset="0"/>
              </a:rPr>
              <a:t>èsǐ</a:t>
            </a:r>
            <a:r>
              <a:rPr lang="en-US" altLang="ko-KR" dirty="0">
                <a:latin typeface="Comic Sans MS" pitchFamily="66" charset="0"/>
              </a:rPr>
              <a:t>. Rape </a:t>
            </a:r>
            <a:r>
              <a:rPr lang="ko-KR" altLang="ko-KR" dirty="0">
                <a:latin typeface="Comic Sans MS" pitchFamily="66" charset="0"/>
              </a:rPr>
              <a:t>强奸</a:t>
            </a:r>
            <a:r>
              <a:rPr lang="en-US" altLang="ko-KR" dirty="0">
                <a:latin typeface="Comic Sans MS" pitchFamily="66" charset="0"/>
              </a:rPr>
              <a:t> and murder </a:t>
            </a:r>
            <a:r>
              <a:rPr lang="ko-KR" altLang="ko-KR" dirty="0">
                <a:latin typeface="Comic Sans MS" pitchFamily="66" charset="0"/>
              </a:rPr>
              <a:t>谋杀</a:t>
            </a:r>
            <a:r>
              <a:rPr lang="en-US" altLang="ko-KR" dirty="0">
                <a:latin typeface="Comic Sans MS" pitchFamily="66" charset="0"/>
              </a:rPr>
              <a:t> become commonplace </a:t>
            </a:r>
            <a:r>
              <a:rPr lang="ko-KR" altLang="ko-KR" dirty="0">
                <a:latin typeface="Comic Sans MS" pitchFamily="66" charset="0"/>
              </a:rPr>
              <a:t>平凡</a:t>
            </a:r>
            <a:r>
              <a:rPr lang="en-US" altLang="ko-KR" dirty="0">
                <a:latin typeface="Comic Sans MS" pitchFamily="66" charset="0"/>
              </a:rPr>
              <a:t>. </a:t>
            </a:r>
            <a:endParaRPr lang="ko-KR" altLang="ko-KR" dirty="0">
              <a:latin typeface="Comic Sans MS" pitchFamily="66" charset="0"/>
            </a:endParaRPr>
          </a:p>
          <a:p>
            <a:endParaRPr lang="ko-KR" altLang="ko-KR" dirty="0">
              <a:latin typeface="Comic Sans MS" pitchFamily="66" charset="0"/>
            </a:endParaRPr>
          </a:p>
          <a:p>
            <a:endParaRPr lang="ko-KR" altLang="en-US" dirty="0">
              <a:latin typeface="Comic Sans MS" pitchFamily="66" charset="0"/>
            </a:endParaRPr>
          </a:p>
        </p:txBody>
      </p:sp>
      <p:pic>
        <p:nvPicPr>
          <p:cNvPr id="5" name="Picture 4" descr="Anarchy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724400"/>
            <a:ext cx="1905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t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5368"/>
            <a:ext cx="4648200" cy="3532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altLang="ko-KR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altLang="ko-KR" b="1" dirty="0" smtClean="0">
                <a:solidFill>
                  <a:srgbClr val="002060"/>
                </a:solidFill>
                <a:latin typeface="Comic Sans MS" pitchFamily="66" charset="0"/>
              </a:rPr>
              <a:t>ALTERNATIVES </a:t>
            </a:r>
            <a:r>
              <a:rPr lang="ko-KR" altLang="ko-KR" dirty="0" smtClean="0">
                <a:solidFill>
                  <a:srgbClr val="002060"/>
                </a:solidFill>
                <a:latin typeface="Comic Sans MS" pitchFamily="66" charset="0"/>
              </a:rPr>
              <a:t>另外的</a:t>
            </a:r>
            <a:r>
              <a:rPr lang="en-US" altLang="ko-KR" b="1" dirty="0" smtClean="0">
                <a:solidFill>
                  <a:srgbClr val="002060"/>
                </a:solidFill>
                <a:latin typeface="Comic Sans MS" pitchFamily="66" charset="0"/>
              </a:rPr>
              <a:t> TO LAW</a:t>
            </a:r>
            <a:r>
              <a:rPr lang="ko-KR" altLang="ko-KR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ko-KR" altLang="ko-KR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059363"/>
          </a:xfrm>
        </p:spPr>
        <p:txBody>
          <a:bodyPr/>
          <a:lstStyle/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There is also utopia! </a:t>
            </a:r>
            <a:r>
              <a:rPr lang="ko-KR" altLang="en-US" b="1" dirty="0" smtClean="0"/>
              <a:t>乌托邦</a:t>
            </a:r>
            <a:r>
              <a:rPr lang="en-US" altLang="ko-KR" sz="1400" dirty="0" err="1" smtClean="0"/>
              <a:t>Wūtuōbāng</a:t>
            </a:r>
            <a:r>
              <a:rPr lang="en-US" altLang="ko-KR" sz="1400" dirty="0" smtClean="0"/>
              <a:t>;</a:t>
            </a:r>
            <a:r>
              <a:rPr lang="ko-KR" altLang="en-US" b="1" dirty="0" smtClean="0"/>
              <a:t>世外桃</a:t>
            </a:r>
            <a:r>
              <a:rPr lang="en-US" altLang="ko-KR" sz="1200" dirty="0" err="1" smtClean="0"/>
              <a:t>shìwàitáoyuán</a:t>
            </a:r>
            <a:r>
              <a:rPr lang="en-US" altLang="ko-KR" sz="1200" dirty="0" smtClean="0"/>
              <a:t>!</a:t>
            </a:r>
          </a:p>
          <a:p>
            <a:pPr>
              <a:buNone/>
            </a:pPr>
            <a:r>
              <a:rPr lang="zh-CN" altLang="en-US" b="1" dirty="0" smtClean="0"/>
              <a:t>空想社会主</a:t>
            </a:r>
            <a:r>
              <a:rPr lang="zh-CN" altLang="en-US" b="1" dirty="0" smtClean="0"/>
              <a:t>义</a:t>
            </a:r>
            <a:r>
              <a:rPr lang="en-US" altLang="zh-CN" dirty="0" smtClean="0"/>
              <a:t> </a:t>
            </a:r>
            <a:r>
              <a:rPr lang="en-US" altLang="zh-CN" sz="1200" dirty="0" err="1" smtClean="0"/>
              <a:t>kōngxiǎngshèhuìzhǔyì</a:t>
            </a:r>
            <a:r>
              <a:rPr lang="en-US" altLang="zh-CN" sz="1200" dirty="0" smtClean="0"/>
              <a:t>]</a:t>
            </a:r>
            <a:endParaRPr lang="en-US" altLang="ko-KR" sz="1200" dirty="0" smtClean="0"/>
          </a:p>
          <a:p>
            <a:pPr>
              <a:buNone/>
            </a:pPr>
            <a:r>
              <a:rPr lang="en-US" altLang="ko-KR" b="1" dirty="0" smtClean="0">
                <a:solidFill>
                  <a:srgbClr val="002060"/>
                </a:solidFill>
              </a:rPr>
              <a:t>In </a:t>
            </a:r>
            <a:r>
              <a:rPr lang="en-US" altLang="ko-KR" b="1" dirty="0" smtClean="0">
                <a:solidFill>
                  <a:srgbClr val="002060"/>
                </a:solidFill>
              </a:rPr>
              <a:t>a perfect world there is no need for </a:t>
            </a:r>
            <a:r>
              <a:rPr lang="en-US" altLang="ko-KR" b="1" dirty="0" smtClean="0">
                <a:solidFill>
                  <a:srgbClr val="002060"/>
                </a:solidFill>
              </a:rPr>
              <a:t>laws, right? </a:t>
            </a:r>
            <a:r>
              <a:rPr lang="en-US" altLang="ko-KR" b="1" dirty="0" smtClean="0"/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But, is utopia possible?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5" name="Picture 4" descr="Utop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371851"/>
            <a:ext cx="46482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5897563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Short </a:t>
            </a:r>
            <a:r>
              <a:rPr lang="en-US" altLang="ko-KR" b="1" dirty="0">
                <a:solidFill>
                  <a:srgbClr val="002060"/>
                </a:solidFill>
              </a:rPr>
              <a:t>HISTORY OF </a:t>
            </a:r>
            <a:r>
              <a:rPr lang="en-US" altLang="ko-KR" b="1" dirty="0" smtClean="0">
                <a:solidFill>
                  <a:srgbClr val="002060"/>
                </a:solidFill>
              </a:rPr>
              <a:t>LAW</a:t>
            </a:r>
            <a:r>
              <a:rPr lang="ko-KR" altLang="en-US" dirty="0" smtClean="0"/>
              <a:t> 历史</a:t>
            </a:r>
            <a:endParaRPr lang="ko-KR" altLang="ko-KR" b="1" dirty="0">
              <a:solidFill>
                <a:srgbClr val="002060"/>
              </a:solidFill>
            </a:endParaRPr>
          </a:p>
          <a:p>
            <a:pPr>
              <a:buNone/>
            </a:pPr>
            <a:endParaRPr lang="ko-KR" altLang="ko-KR" b="1" dirty="0">
              <a:solidFill>
                <a:srgbClr val="002060"/>
              </a:solidFill>
            </a:endParaRPr>
          </a:p>
          <a:p>
            <a:r>
              <a:rPr lang="en-US" altLang="ko-KR" b="1" dirty="0">
                <a:solidFill>
                  <a:srgbClr val="FF0000"/>
                </a:solidFill>
              </a:rPr>
              <a:t>Code </a:t>
            </a:r>
            <a:r>
              <a:rPr lang="ko-KR" altLang="en-US" dirty="0" smtClean="0">
                <a:solidFill>
                  <a:srgbClr val="FF0000"/>
                </a:solidFill>
              </a:rPr>
              <a:t>法律 </a:t>
            </a:r>
            <a:r>
              <a:rPr lang="en-US" altLang="ko-KR" b="1" dirty="0" smtClean="0">
                <a:solidFill>
                  <a:srgbClr val="FF0000"/>
                </a:solidFill>
              </a:rPr>
              <a:t>of </a:t>
            </a:r>
            <a:r>
              <a:rPr lang="en-US" altLang="ko-KR" b="1" dirty="0">
                <a:solidFill>
                  <a:srgbClr val="FF0000"/>
                </a:solidFill>
              </a:rPr>
              <a:t>Hammurabi</a:t>
            </a:r>
            <a:endParaRPr lang="ko-KR" altLang="ko-KR" b="1" dirty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ko-KR" b="1" dirty="0">
              <a:solidFill>
                <a:srgbClr val="002060"/>
              </a:solidFill>
            </a:endParaRPr>
          </a:p>
          <a:p>
            <a:r>
              <a:rPr lang="en-US" altLang="ko-KR" b="1" dirty="0">
                <a:solidFill>
                  <a:srgbClr val="002060"/>
                </a:solidFill>
              </a:rPr>
              <a:t>The Code of </a:t>
            </a:r>
            <a:r>
              <a:rPr lang="en-US" altLang="ko-KR" b="1" dirty="0" smtClean="0">
                <a:solidFill>
                  <a:srgbClr val="002060"/>
                </a:solidFill>
              </a:rPr>
              <a:t>Hammurabi</a:t>
            </a:r>
            <a:r>
              <a:rPr lang="ko-KR" altLang="en-US" dirty="0" smtClean="0"/>
              <a:t> 汉穆拉比</a:t>
            </a:r>
            <a:r>
              <a:rPr lang="en-US" altLang="ko-KR" b="1" dirty="0" smtClean="0">
                <a:solidFill>
                  <a:srgbClr val="002060"/>
                </a:solidFill>
              </a:rPr>
              <a:t> </a:t>
            </a:r>
            <a:r>
              <a:rPr lang="en-US" altLang="ko-KR" b="1" dirty="0">
                <a:solidFill>
                  <a:srgbClr val="002060"/>
                </a:solidFill>
              </a:rPr>
              <a:t>is a </a:t>
            </a:r>
            <a:r>
              <a:rPr lang="en-US" altLang="ko-KR" b="1" dirty="0" err="1">
                <a:solidFill>
                  <a:srgbClr val="002060"/>
                </a:solidFill>
                <a:hlinkClick r:id="rId2" tooltip="Babylonia"/>
              </a:rPr>
              <a:t>Babylonian</a:t>
            </a:r>
            <a:r>
              <a:rPr lang="en-US" altLang="ko-KR" b="1" dirty="0" err="1">
                <a:solidFill>
                  <a:srgbClr val="002060"/>
                </a:solidFill>
                <a:hlinkClick r:id="rId3" tooltip="Show information about all characters"/>
              </a:rPr>
              <a:t>古巴比伦</a:t>
            </a:r>
            <a:r>
              <a:rPr lang="en-US" altLang="ko-KR" b="1" dirty="0">
                <a:solidFill>
                  <a:srgbClr val="002060"/>
                </a:solidFill>
              </a:rPr>
              <a:t> </a:t>
            </a:r>
            <a:r>
              <a:rPr lang="en-US" altLang="ko-KR" b="1" dirty="0">
                <a:solidFill>
                  <a:srgbClr val="002060"/>
                </a:solidFill>
                <a:hlinkClick r:id="rId4" tooltip="Law code"/>
              </a:rPr>
              <a:t>law code</a:t>
            </a:r>
            <a:r>
              <a:rPr lang="en-US" altLang="ko-KR" b="1" dirty="0">
                <a:solidFill>
                  <a:srgbClr val="002060"/>
                </a:solidFill>
              </a:rPr>
              <a:t>, dating to about 1700 BC. </a:t>
            </a:r>
            <a:endParaRPr lang="en-US" altLang="ko-KR" b="1" dirty="0" smtClean="0">
              <a:solidFill>
                <a:srgbClr val="002060"/>
              </a:solidFill>
            </a:endParaRPr>
          </a:p>
          <a:p>
            <a:endParaRPr lang="ko-KR" altLang="ko-KR" b="1" dirty="0">
              <a:solidFill>
                <a:srgbClr val="002060"/>
              </a:solidFill>
            </a:endParaRPr>
          </a:p>
          <a:p>
            <a:r>
              <a:rPr lang="en-US" altLang="ko-KR" b="1" dirty="0">
                <a:solidFill>
                  <a:srgbClr val="002060"/>
                </a:solidFill>
              </a:rPr>
              <a:t>It is one of the oldest </a:t>
            </a:r>
            <a:r>
              <a:rPr lang="en-US" altLang="ko-KR" b="1" dirty="0" smtClean="0">
                <a:solidFill>
                  <a:srgbClr val="002060"/>
                </a:solidFill>
              </a:rPr>
              <a:t>writings</a:t>
            </a:r>
          </a:p>
          <a:p>
            <a:pPr>
              <a:buNone/>
            </a:pPr>
            <a:r>
              <a:rPr lang="en-US" altLang="ko-KR" b="1" dirty="0">
                <a:solidFill>
                  <a:srgbClr val="002060"/>
                </a:solidFill>
              </a:rPr>
              <a:t>	</a:t>
            </a:r>
            <a:r>
              <a:rPr lang="en-US" altLang="ko-KR" b="1" dirty="0" smtClean="0">
                <a:solidFill>
                  <a:srgbClr val="002060"/>
                </a:solidFill>
              </a:rPr>
              <a:t> </a:t>
            </a:r>
            <a:r>
              <a:rPr lang="en-US" altLang="ko-KR" b="1" dirty="0">
                <a:solidFill>
                  <a:srgbClr val="002060"/>
                </a:solidFill>
              </a:rPr>
              <a:t>in the world. </a:t>
            </a:r>
            <a:endParaRPr lang="ko-KR" altLang="ko-KR" b="1" dirty="0">
              <a:solidFill>
                <a:srgbClr val="002060"/>
              </a:solidFill>
            </a:endParaRPr>
          </a:p>
          <a:p>
            <a:endParaRPr lang="ko-KR" alt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hammurab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0"/>
            <a:ext cx="2971800" cy="2276515"/>
          </a:xfrm>
          <a:prstGeom prst="rect">
            <a:avLst/>
          </a:prstGeom>
        </p:spPr>
      </p:pic>
      <p:pic>
        <p:nvPicPr>
          <p:cNvPr id="5" name="Picture 4" descr="Code_of_Hammurab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5150" y="3886200"/>
            <a:ext cx="222885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324600"/>
          </a:xfrm>
        </p:spPr>
        <p:txBody>
          <a:bodyPr/>
          <a:lstStyle/>
          <a:p>
            <a:r>
              <a:rPr lang="en-US" altLang="ko-KR" dirty="0"/>
              <a:t>The </a:t>
            </a:r>
            <a:r>
              <a:rPr lang="en-US" altLang="ko-KR" dirty="0" smtClean="0"/>
              <a:t>6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 </a:t>
            </a:r>
            <a:r>
              <a:rPr lang="en-US" altLang="ko-KR" dirty="0"/>
              <a:t>Babylonian king, </a:t>
            </a:r>
            <a:r>
              <a:rPr lang="en-US" altLang="ko-KR" dirty="0">
                <a:hlinkClick r:id="rId2" tooltip="Hammurabi"/>
              </a:rPr>
              <a:t>Hammurabi</a:t>
            </a:r>
            <a:r>
              <a:rPr lang="en-US" altLang="ko-KR" dirty="0"/>
              <a:t>, made the code. The Code has </a:t>
            </a:r>
            <a:r>
              <a:rPr lang="en-US" altLang="ko-KR" dirty="0" smtClean="0"/>
              <a:t>282 </a:t>
            </a:r>
            <a:r>
              <a:rPr lang="en-US" altLang="ko-KR" dirty="0"/>
              <a:t>laws, with different </a:t>
            </a:r>
            <a:r>
              <a:rPr lang="en-US" altLang="ko-KR" dirty="0" err="1"/>
              <a:t>punishments</a:t>
            </a:r>
            <a:r>
              <a:rPr lang="en-US" altLang="ko-KR" dirty="0" err="1">
                <a:hlinkClick r:id="rId3" tooltip="Show information about all characters"/>
              </a:rPr>
              <a:t>刑</a:t>
            </a:r>
            <a:r>
              <a:rPr lang="en-US" altLang="ko-KR" dirty="0"/>
              <a:t>. 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How much someone was 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</a:rPr>
              <a:t>punished</a:t>
            </a:r>
            <a:r>
              <a:rPr lang="en-US" altLang="ko-KR" dirty="0" smtClean="0">
                <a:hlinkClick r:id="rId3" tooltip="Show information about all characters"/>
              </a:rPr>
              <a:t> 刑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tx2">
                    <a:lumMod val="75000"/>
                  </a:schemeClr>
                </a:solidFill>
              </a:rPr>
              <a:t>depended</a:t>
            </a:r>
            <a:r>
              <a:rPr lang="en-US" altLang="ko-KR" b="1" dirty="0" err="1">
                <a:solidFill>
                  <a:schemeClr val="tx2">
                    <a:lumMod val="75000"/>
                  </a:schemeClr>
                </a:solidFill>
                <a:hlinkClick r:id="rId4" tooltip="Show information about all characters"/>
              </a:rPr>
              <a:t>据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 on their </a:t>
            </a:r>
            <a:r>
              <a:rPr lang="en-US" altLang="ko-KR" b="1" dirty="0" err="1">
                <a:solidFill>
                  <a:schemeClr val="tx2">
                    <a:lumMod val="75000"/>
                  </a:schemeClr>
                </a:solidFill>
              </a:rPr>
              <a:t>status</a:t>
            </a:r>
            <a:r>
              <a:rPr lang="en-US" altLang="ko-KR" b="1" dirty="0" err="1">
                <a:solidFill>
                  <a:schemeClr val="tx2">
                    <a:lumMod val="75000"/>
                  </a:schemeClr>
                </a:solidFill>
                <a:hlinkClick r:id="rId5" tooltip="Show information about all characters"/>
              </a:rPr>
              <a:t>等级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altLang="ko-KR" b="1" dirty="0" err="1">
                <a:solidFill>
                  <a:schemeClr val="tx2">
                    <a:lumMod val="75000"/>
                  </a:schemeClr>
                </a:solidFill>
                <a:hlinkClick r:id="rId5" tooltip="Show information about all characters"/>
              </a:rPr>
              <a:t>身份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altLang="ko-KR" dirty="0"/>
              <a:t>for example </a:t>
            </a:r>
            <a:r>
              <a:rPr lang="en-US" altLang="ko-KR" b="1" dirty="0">
                <a:solidFill>
                  <a:srgbClr val="FF0000"/>
                </a:solidFill>
              </a:rPr>
              <a:t>a </a:t>
            </a:r>
            <a:r>
              <a:rPr lang="en-US" altLang="ko-KR" b="1" dirty="0" err="1">
                <a:solidFill>
                  <a:srgbClr val="FF0000"/>
                </a:solidFill>
              </a:rPr>
              <a:t>slave</a:t>
            </a:r>
            <a:r>
              <a:rPr lang="en-US" altLang="ko-KR" b="1" dirty="0" err="1">
                <a:solidFill>
                  <a:srgbClr val="FF0000"/>
                </a:solidFill>
                <a:hlinkClick r:id="rId6" tooltip="Show information about all characters"/>
              </a:rPr>
              <a:t>奴婢</a:t>
            </a:r>
            <a:r>
              <a:rPr lang="en-US" altLang="ko-KR" b="1" dirty="0">
                <a:solidFill>
                  <a:srgbClr val="FF0000"/>
                </a:solidFill>
              </a:rPr>
              <a:t> was punished more than a </a:t>
            </a:r>
            <a:r>
              <a:rPr lang="en-US" altLang="ko-KR" b="1" dirty="0" err="1">
                <a:solidFill>
                  <a:srgbClr val="FF0000"/>
                </a:solidFill>
              </a:rPr>
              <a:t>free</a:t>
            </a:r>
            <a:r>
              <a:rPr lang="en-US" altLang="ko-KR" b="1" dirty="0" err="1">
                <a:solidFill>
                  <a:srgbClr val="FF0000"/>
                </a:solidFill>
                <a:hlinkClick r:id="rId7" tooltip="Show information about all characters"/>
              </a:rPr>
              <a:t>自由</a:t>
            </a:r>
            <a:r>
              <a:rPr lang="en-US" altLang="ko-KR" b="1" dirty="0">
                <a:solidFill>
                  <a:srgbClr val="FF0000"/>
                </a:solidFill>
              </a:rPr>
              <a:t> person.</a:t>
            </a:r>
            <a:endParaRPr lang="ko-KR" altLang="ko-KR" b="1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" name="Picture 3" descr="Slav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3362241"/>
            <a:ext cx="3581400" cy="3495759"/>
          </a:xfrm>
          <a:prstGeom prst="rect">
            <a:avLst/>
          </a:prstGeom>
        </p:spPr>
      </p:pic>
      <p:pic>
        <p:nvPicPr>
          <p:cNvPr id="5" name="Picture 4" descr="Slave scar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3810000"/>
            <a:ext cx="36576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</p:spPr>
        <p:txBody>
          <a:bodyPr>
            <a:normAutofit/>
          </a:bodyPr>
          <a:lstStyle/>
          <a:p>
            <a:r>
              <a:rPr lang="en-US" altLang="ko-KR" dirty="0"/>
              <a:t>Some of Hammurabi’s laws:</a:t>
            </a:r>
            <a:endParaRPr lang="ko-KR" altLang="ko-KR" dirty="0"/>
          </a:p>
          <a:p>
            <a:pPr>
              <a:buNone/>
            </a:pPr>
            <a:endParaRPr lang="ko-KR" altLang="ko-KR" dirty="0"/>
          </a:p>
          <a:p>
            <a:r>
              <a:rPr lang="en-US" altLang="ko-KR" b="1" dirty="0"/>
              <a:t>22.</a:t>
            </a:r>
            <a:r>
              <a:rPr lang="en-US" altLang="ko-KR" dirty="0"/>
              <a:t> If any one is </a:t>
            </a:r>
            <a:r>
              <a:rPr lang="en-US" altLang="ko-KR" dirty="0" err="1"/>
              <a:t>robbing</a:t>
            </a:r>
            <a:r>
              <a:rPr lang="en-US" altLang="ko-KR" dirty="0" err="1">
                <a:hlinkClick r:id="rId2" tooltip="Show information about all characters"/>
              </a:rPr>
              <a:t>抢走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another </a:t>
            </a:r>
            <a:r>
              <a:rPr lang="en-US" altLang="ko-KR" dirty="0"/>
              <a:t>person, then he shall be put to death.</a:t>
            </a:r>
            <a:endParaRPr lang="ko-KR" altLang="ko-KR" dirty="0"/>
          </a:p>
          <a:p>
            <a:pPr>
              <a:buNone/>
            </a:pPr>
            <a:r>
              <a:rPr lang="en-US" altLang="ko-KR" dirty="0"/>
              <a:t> </a:t>
            </a:r>
            <a:endParaRPr lang="ko-KR" altLang="ko-KR" dirty="0"/>
          </a:p>
          <a:p>
            <a:r>
              <a:rPr lang="en-US" altLang="ko-KR" b="1" dirty="0"/>
              <a:t>53.</a:t>
            </a:r>
            <a:r>
              <a:rPr lang="en-US" altLang="ko-KR" dirty="0"/>
              <a:t> If any one be too </a:t>
            </a:r>
            <a:r>
              <a:rPr lang="en-US" altLang="ko-KR" dirty="0" err="1"/>
              <a:t>lazy</a:t>
            </a:r>
            <a:r>
              <a:rPr lang="en-US" altLang="ko-KR" dirty="0" err="1">
                <a:hlinkClick r:id="rId3" tooltip="Show information about all characters"/>
              </a:rPr>
              <a:t>懒惰</a:t>
            </a:r>
            <a:r>
              <a:rPr lang="en-US" altLang="ko-KR" dirty="0"/>
              <a:t> </a:t>
            </a:r>
            <a:r>
              <a:rPr lang="en-US" altLang="ko-KR" dirty="0" smtClean="0"/>
              <a:t>to</a:t>
            </a:r>
          </a:p>
          <a:p>
            <a:pPr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 </a:t>
            </a:r>
            <a:r>
              <a:rPr lang="en-US" altLang="ko-KR" dirty="0"/>
              <a:t>keep his </a:t>
            </a:r>
            <a:r>
              <a:rPr lang="en-US" altLang="ko-KR" dirty="0" err="1"/>
              <a:t>dam</a:t>
            </a:r>
            <a:r>
              <a:rPr lang="en-US" altLang="ko-KR" dirty="0" err="1">
                <a:hlinkClick r:id="rId4" tooltip="Show information about all characters"/>
              </a:rPr>
              <a:t>大坝</a:t>
            </a:r>
            <a:r>
              <a:rPr lang="en-US" altLang="ko-KR" dirty="0"/>
              <a:t> in working,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and </a:t>
            </a:r>
            <a:r>
              <a:rPr lang="en-US" altLang="ko-KR" dirty="0"/>
              <a:t>the dam </a:t>
            </a:r>
            <a:r>
              <a:rPr lang="en-US" altLang="ko-KR" dirty="0" err="1"/>
              <a:t>break</a:t>
            </a:r>
            <a:r>
              <a:rPr lang="en-US" altLang="ko-KR" dirty="0" err="1">
                <a:hlinkClick r:id="rId4" tooltip="Show information about all characters"/>
              </a:rPr>
              <a:t>决堤</a:t>
            </a:r>
            <a:r>
              <a:rPr lang="en-US" altLang="ko-KR" dirty="0"/>
              <a:t> and all the </a:t>
            </a:r>
            <a:r>
              <a:rPr lang="en-US" altLang="ko-KR" dirty="0" err="1"/>
              <a:t>fields</a:t>
            </a:r>
            <a:r>
              <a:rPr lang="en-US" altLang="ko-KR" dirty="0" err="1">
                <a:hlinkClick r:id="rId5" tooltip="Show information about all characters"/>
              </a:rPr>
              <a:t>农作物</a:t>
            </a:r>
            <a:r>
              <a:rPr lang="en-US" altLang="ko-KR" dirty="0"/>
              <a:t> be </a:t>
            </a:r>
            <a:r>
              <a:rPr lang="en-US" altLang="ko-KR" dirty="0" err="1"/>
              <a:t>flooded</a:t>
            </a:r>
            <a:r>
              <a:rPr lang="en-US" altLang="ko-KR" dirty="0" err="1">
                <a:hlinkClick r:id="rId6" tooltip="Show information about all characters"/>
              </a:rPr>
              <a:t>大水</a:t>
            </a:r>
            <a:r>
              <a:rPr lang="en-US" altLang="ko-KR" dirty="0"/>
              <a:t>, then shall he will be </a:t>
            </a:r>
            <a:r>
              <a:rPr lang="en-US" altLang="ko-KR" dirty="0" err="1"/>
              <a:t>sold</a:t>
            </a:r>
            <a:r>
              <a:rPr lang="en-US" altLang="ko-KR" dirty="0" err="1">
                <a:hlinkClick r:id="rId7" tooltip="Show information about all characters"/>
              </a:rPr>
              <a:t>卖</a:t>
            </a:r>
            <a:r>
              <a:rPr lang="en-US" altLang="ko-KR" dirty="0"/>
              <a:t> for money.</a:t>
            </a:r>
            <a:endParaRPr lang="ko-KR" altLang="ko-KR" dirty="0"/>
          </a:p>
          <a:p>
            <a:endParaRPr lang="ko-KR" altLang="en-US" dirty="0"/>
          </a:p>
        </p:txBody>
      </p:sp>
      <p:pic>
        <p:nvPicPr>
          <p:cNvPr id="4" name="Picture 3" descr="Purifica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152400"/>
            <a:ext cx="2647950" cy="1885950"/>
          </a:xfrm>
          <a:prstGeom prst="rect">
            <a:avLst/>
          </a:prstGeom>
        </p:spPr>
      </p:pic>
      <p:pic>
        <p:nvPicPr>
          <p:cNvPr id="5" name="Picture 4" descr="burn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45147" y="2514600"/>
            <a:ext cx="2298853" cy="22145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1"/>
            <a:ext cx="8991600" cy="4114800"/>
          </a:xfrm>
        </p:spPr>
        <p:txBody>
          <a:bodyPr/>
          <a:lstStyle/>
          <a:p>
            <a:r>
              <a:rPr lang="en-US" altLang="ko-KR" dirty="0"/>
              <a:t>129: If a man's wife be </a:t>
            </a:r>
            <a:r>
              <a:rPr lang="en-US" altLang="ko-KR" b="1" dirty="0" err="1">
                <a:solidFill>
                  <a:srgbClr val="002060"/>
                </a:solidFill>
              </a:rPr>
              <a:t>surprised</a:t>
            </a:r>
            <a:r>
              <a:rPr lang="en-US" altLang="ko-KR" b="1" dirty="0" err="1">
                <a:solidFill>
                  <a:srgbClr val="002060"/>
                </a:solidFill>
                <a:hlinkClick r:id="rId2" tooltip="Show information about all characters"/>
              </a:rPr>
              <a:t>惊讶</a:t>
            </a:r>
            <a:r>
              <a:rPr lang="en-US" altLang="ko-KR" b="1" dirty="0">
                <a:solidFill>
                  <a:srgbClr val="002060"/>
                </a:solidFill>
              </a:rPr>
              <a:t> </a:t>
            </a:r>
            <a:r>
              <a:rPr lang="en-US" altLang="ko-KR" b="1" dirty="0" smtClean="0">
                <a:solidFill>
                  <a:srgbClr val="002060"/>
                </a:solidFill>
              </a:rPr>
              <a:t> </a:t>
            </a:r>
            <a:r>
              <a:rPr lang="en-US" altLang="ko-KR" dirty="0" smtClean="0"/>
              <a:t>having </a:t>
            </a:r>
            <a:r>
              <a:rPr lang="en-US" altLang="ko-KR" b="1" dirty="0">
                <a:solidFill>
                  <a:srgbClr val="FF0000"/>
                </a:solidFill>
              </a:rPr>
              <a:t>intercourse </a:t>
            </a:r>
            <a:r>
              <a:rPr lang="en-US" altLang="ko-KR" b="1" dirty="0" err="1" smtClean="0">
                <a:solidFill>
                  <a:srgbClr val="FF0000"/>
                </a:solidFill>
                <a:hlinkClick r:id="rId3" tooltip="Show information about all characters"/>
              </a:rPr>
              <a:t>性关系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dirty="0"/>
              <a:t>with another man, both shall be </a:t>
            </a:r>
            <a:r>
              <a:rPr lang="en-US" altLang="ko-KR" b="1" dirty="0" err="1">
                <a:solidFill>
                  <a:srgbClr val="FF0000"/>
                </a:solidFill>
              </a:rPr>
              <a:t>tied</a:t>
            </a:r>
            <a:r>
              <a:rPr lang="en-US" altLang="ko-KR" b="1" dirty="0" err="1">
                <a:solidFill>
                  <a:srgbClr val="FF0000"/>
                </a:solidFill>
                <a:hlinkClick r:id="rId4" tooltip="Show information about all characters"/>
              </a:rPr>
              <a:t>系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en-US" altLang="ko-KR" b="1" dirty="0">
                <a:solidFill>
                  <a:srgbClr val="FF0000"/>
                </a:solidFill>
                <a:hlinkClick r:id="rId4" tooltip="Show information about all characters"/>
              </a:rPr>
              <a:t>结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en-US" altLang="ko-KR" b="1" dirty="0">
                <a:solidFill>
                  <a:srgbClr val="FF0000"/>
                </a:solidFill>
                <a:hlinkClick r:id="rId4" tooltip="Show information about all characters"/>
              </a:rPr>
              <a:t>绑</a:t>
            </a:r>
            <a:r>
              <a:rPr lang="en-US" altLang="ko-KR" b="1" dirty="0">
                <a:solidFill>
                  <a:srgbClr val="FF0000"/>
                </a:solidFill>
              </a:rPr>
              <a:t> and thrown into the water, (</a:t>
            </a:r>
            <a:r>
              <a:rPr lang="en-US" altLang="ko-KR" b="1" dirty="0" err="1">
                <a:solidFill>
                  <a:srgbClr val="FF0000"/>
                </a:solidFill>
              </a:rPr>
              <a:t>drowned</a:t>
            </a:r>
            <a:r>
              <a:rPr lang="en-US" altLang="ko-KR" b="1" dirty="0" err="1">
                <a:solidFill>
                  <a:srgbClr val="FF0000"/>
                </a:solidFill>
                <a:hlinkClick r:id="rId5" tooltip="Show information about all characters"/>
              </a:rPr>
              <a:t>灭顶</a:t>
            </a:r>
            <a:r>
              <a:rPr lang="en-US" altLang="ko-KR" b="1" dirty="0">
                <a:solidFill>
                  <a:srgbClr val="FF0000"/>
                </a:solidFill>
              </a:rPr>
              <a:t>) </a:t>
            </a:r>
            <a:r>
              <a:rPr lang="en-US" altLang="ko-KR" b="1" dirty="0">
                <a:solidFill>
                  <a:srgbClr val="002060"/>
                </a:solidFill>
              </a:rPr>
              <a:t>but the </a:t>
            </a:r>
            <a:r>
              <a:rPr lang="en-US" altLang="ko-KR" b="1" dirty="0" err="1">
                <a:solidFill>
                  <a:srgbClr val="002060"/>
                </a:solidFill>
              </a:rPr>
              <a:t>husband</a:t>
            </a:r>
            <a:r>
              <a:rPr lang="en-US" altLang="ko-KR" b="1" dirty="0" err="1">
                <a:solidFill>
                  <a:srgbClr val="002060"/>
                </a:solidFill>
                <a:hlinkClick r:id="rId6" tooltip="Show information about all characters"/>
              </a:rPr>
              <a:t>丈夫</a:t>
            </a:r>
            <a:r>
              <a:rPr lang="en-US" altLang="ko-KR" b="1" dirty="0">
                <a:solidFill>
                  <a:srgbClr val="002060"/>
                </a:solidFill>
              </a:rPr>
              <a:t> may </a:t>
            </a:r>
            <a:r>
              <a:rPr lang="en-US" altLang="ko-KR" b="1" dirty="0" err="1">
                <a:solidFill>
                  <a:srgbClr val="002060"/>
                </a:solidFill>
              </a:rPr>
              <a:t>forgive</a:t>
            </a:r>
            <a:r>
              <a:rPr lang="en-US" altLang="ko-KR" b="1" dirty="0" err="1">
                <a:solidFill>
                  <a:srgbClr val="002060"/>
                </a:solidFill>
                <a:hlinkClick r:id="rId7" tooltip="Show information about all characters"/>
              </a:rPr>
              <a:t>原谅</a:t>
            </a:r>
            <a:r>
              <a:rPr lang="en-US" altLang="ko-KR" b="1" dirty="0">
                <a:solidFill>
                  <a:srgbClr val="002060"/>
                </a:solidFill>
              </a:rPr>
              <a:t> his </a:t>
            </a:r>
            <a:r>
              <a:rPr lang="en-US" altLang="ko-KR" b="1" dirty="0" err="1">
                <a:solidFill>
                  <a:srgbClr val="002060"/>
                </a:solidFill>
              </a:rPr>
              <a:t>wife</a:t>
            </a:r>
            <a:r>
              <a:rPr lang="en-US" altLang="ko-KR" b="1" dirty="0" err="1">
                <a:solidFill>
                  <a:srgbClr val="002060"/>
                </a:solidFill>
                <a:hlinkClick r:id="rId8" tooltip="Show information about all characters"/>
              </a:rPr>
              <a:t>老婆</a:t>
            </a:r>
            <a:r>
              <a:rPr lang="en-US" altLang="ko-KR" b="1" dirty="0">
                <a:solidFill>
                  <a:srgbClr val="002060"/>
                </a:solidFill>
              </a:rPr>
              <a:t> and the king his slaves.</a:t>
            </a:r>
            <a:endParaRPr lang="ko-KR" altLang="ko-KR" b="1" dirty="0">
              <a:solidFill>
                <a:srgbClr val="00206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Adultery</a:t>
            </a:r>
            <a:r>
              <a:rPr lang="ko-KR" altLang="ko-KR" b="1" dirty="0" smtClean="0">
                <a:solidFill>
                  <a:srgbClr val="FF0000"/>
                </a:solidFill>
              </a:rPr>
              <a:t>通奸</a:t>
            </a:r>
            <a:r>
              <a:rPr lang="en-US" altLang="ko-KR" b="1" dirty="0" err="1" smtClean="0">
                <a:solidFill>
                  <a:srgbClr val="FF0000"/>
                </a:solidFill>
              </a:rPr>
              <a:t>tōngjiān</a:t>
            </a:r>
            <a:endParaRPr lang="ko-KR" altLang="ko-KR" b="1" dirty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ko-KR" dirty="0"/>
          </a:p>
          <a:p>
            <a:endParaRPr lang="ko-KR" altLang="en-US" dirty="0"/>
          </a:p>
        </p:txBody>
      </p:sp>
      <p:pic>
        <p:nvPicPr>
          <p:cNvPr id="5" name="Picture 4" descr="Adultry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" y="4572001"/>
            <a:ext cx="3398439" cy="2286000"/>
          </a:xfrm>
          <a:prstGeom prst="rect">
            <a:avLst/>
          </a:prstGeom>
        </p:spPr>
      </p:pic>
      <p:pic>
        <p:nvPicPr>
          <p:cNvPr id="4" name="Picture 3" descr="Adultr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7000" y="3886200"/>
            <a:ext cx="2024744" cy="2971800"/>
          </a:xfrm>
          <a:prstGeom prst="rect">
            <a:avLst/>
          </a:prstGeom>
        </p:spPr>
      </p:pic>
      <p:pic>
        <p:nvPicPr>
          <p:cNvPr id="6" name="Picture 5" descr="Drowning as a punishmen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2895600"/>
            <a:ext cx="4343400" cy="396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842</Words>
  <Application>Microsoft Office PowerPoint</Application>
  <PresentationFormat>On-screen Show (4:3)</PresentationFormat>
  <Paragraphs>176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LAW 法律</vt:lpstr>
      <vt:lpstr>Slide 2</vt:lpstr>
      <vt:lpstr>If someone:</vt:lpstr>
      <vt:lpstr>Slide 4</vt:lpstr>
      <vt:lpstr> ALTERNATIVES 另外的 TO LAW </vt:lpstr>
      <vt:lpstr>Slide 6</vt:lpstr>
      <vt:lpstr>Slide 7</vt:lpstr>
      <vt:lpstr>Slide 8</vt:lpstr>
      <vt:lpstr>Slide 9</vt:lpstr>
      <vt:lpstr>Slide 10</vt:lpstr>
      <vt:lpstr>Slide 11</vt:lpstr>
      <vt:lpstr>The history of religion 宗教[zōngjiào] </vt:lpstr>
      <vt:lpstr>Slide 13</vt:lpstr>
      <vt:lpstr>Slide 14</vt:lpstr>
      <vt:lpstr>Christian law 基督教的jīdūjiàode </vt:lpstr>
      <vt:lpstr>Islamic 伊斯兰教的 Law </vt:lpstr>
      <vt:lpstr>Buddhism 佛教 </vt:lpstr>
      <vt:lpstr>American law</vt:lpstr>
      <vt:lpstr>Slide 19</vt:lpstr>
      <vt:lpstr>Slide 20</vt:lpstr>
      <vt:lpstr>Slide 21</vt:lpstr>
      <vt:lpstr>Vocabulary</vt:lpstr>
      <vt:lpstr>Slide 23</vt:lpstr>
      <vt:lpstr>Slide 24</vt:lpstr>
      <vt:lpstr>Slide 25</vt:lpstr>
      <vt:lpstr>Slide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法律</dc:title>
  <dc:creator>hp</dc:creator>
  <cp:lastModifiedBy>hp</cp:lastModifiedBy>
  <cp:revision>33</cp:revision>
  <dcterms:created xsi:type="dcterms:W3CDTF">2011-09-20T02:31:44Z</dcterms:created>
  <dcterms:modified xsi:type="dcterms:W3CDTF">2011-09-22T13:34:34Z</dcterms:modified>
</cp:coreProperties>
</file>