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9" r:id="rId5"/>
    <p:sldId id="265" r:id="rId6"/>
    <p:sldId id="258" r:id="rId7"/>
    <p:sldId id="260" r:id="rId8"/>
    <p:sldId id="263" r:id="rId9"/>
    <p:sldId id="262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6" r:id="rId20"/>
    <p:sldId id="287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8" r:id="rId34"/>
    <p:sldId id="289" r:id="rId3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54ED-FFAC-42AB-866E-092D86B8E049}" type="datetimeFigureOut">
              <a:rPr lang="ko-KR" altLang="en-US" smtClean="0"/>
              <a:pPr/>
              <a:t>2011-08-20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EDC8-93B2-4ED3-BC58-851492E0E1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54ED-FFAC-42AB-866E-092D86B8E049}" type="datetimeFigureOut">
              <a:rPr lang="ko-KR" altLang="en-US" smtClean="0"/>
              <a:pPr/>
              <a:t>2011-08-20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EDC8-93B2-4ED3-BC58-851492E0E1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54ED-FFAC-42AB-866E-092D86B8E049}" type="datetimeFigureOut">
              <a:rPr lang="ko-KR" altLang="en-US" smtClean="0"/>
              <a:pPr/>
              <a:t>2011-08-20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EDC8-93B2-4ED3-BC58-851492E0E1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54ED-FFAC-42AB-866E-092D86B8E049}" type="datetimeFigureOut">
              <a:rPr lang="ko-KR" altLang="en-US" smtClean="0"/>
              <a:pPr/>
              <a:t>2011-08-20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EDC8-93B2-4ED3-BC58-851492E0E1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54ED-FFAC-42AB-866E-092D86B8E049}" type="datetimeFigureOut">
              <a:rPr lang="ko-KR" altLang="en-US" smtClean="0"/>
              <a:pPr/>
              <a:t>2011-08-20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EDC8-93B2-4ED3-BC58-851492E0E1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54ED-FFAC-42AB-866E-092D86B8E049}" type="datetimeFigureOut">
              <a:rPr lang="ko-KR" altLang="en-US" smtClean="0"/>
              <a:pPr/>
              <a:t>2011-08-20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EDC8-93B2-4ED3-BC58-851492E0E1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54ED-FFAC-42AB-866E-092D86B8E049}" type="datetimeFigureOut">
              <a:rPr lang="ko-KR" altLang="en-US" smtClean="0"/>
              <a:pPr/>
              <a:t>2011-08-20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EDC8-93B2-4ED3-BC58-851492E0E1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54ED-FFAC-42AB-866E-092D86B8E049}" type="datetimeFigureOut">
              <a:rPr lang="ko-KR" altLang="en-US" smtClean="0"/>
              <a:pPr/>
              <a:t>2011-08-20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EDC8-93B2-4ED3-BC58-851492E0E1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54ED-FFAC-42AB-866E-092D86B8E049}" type="datetimeFigureOut">
              <a:rPr lang="ko-KR" altLang="en-US" smtClean="0"/>
              <a:pPr/>
              <a:t>2011-08-20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EDC8-93B2-4ED3-BC58-851492E0E1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54ED-FFAC-42AB-866E-092D86B8E049}" type="datetimeFigureOut">
              <a:rPr lang="ko-KR" altLang="en-US" smtClean="0"/>
              <a:pPr/>
              <a:t>2011-08-20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EDC8-93B2-4ED3-BC58-851492E0E1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54ED-FFAC-42AB-866E-092D86B8E049}" type="datetimeFigureOut">
              <a:rPr lang="ko-KR" altLang="en-US" smtClean="0"/>
              <a:pPr/>
              <a:t>2011-08-20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EDC8-93B2-4ED3-BC58-851492E0E1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F54ED-FFAC-42AB-866E-092D86B8E049}" type="datetimeFigureOut">
              <a:rPr lang="ko-KR" altLang="en-US" smtClean="0"/>
              <a:pPr/>
              <a:t>2011-08-20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FEDC8-93B2-4ED3-BC58-851492E0E1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nciku.com/search/zh/%E6%97%85%E5%AE%A2%E9%AA%8C%E7%A5%A8%E5%8F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iku.com/conversation/listview?place=airport&amp;topic=booking%20a%20flight&amp;by=place&amp;categoryLanguage=e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52400"/>
            <a:ext cx="6705600" cy="1219200"/>
          </a:xfrm>
        </p:spPr>
        <p:txBody>
          <a:bodyPr>
            <a:normAutofit/>
          </a:bodyPr>
          <a:lstStyle/>
          <a:p>
            <a:r>
              <a:rPr lang="en-US" altLang="ko-KR" sz="3000" i="1" dirty="0" smtClean="0"/>
              <a:t>“I’m leaving on a jet plane…” </a:t>
            </a:r>
            <a:r>
              <a:rPr lang="en-US" altLang="ko-KR" sz="3000" dirty="0" smtClean="0">
                <a:latin typeface="Georgia"/>
              </a:rPr>
              <a:t>♪ </a:t>
            </a:r>
            <a:r>
              <a:rPr lang="en-US" altLang="ko-KR" sz="3000" dirty="0" smtClean="0"/>
              <a:t/>
            </a:r>
            <a:br>
              <a:rPr lang="en-US" altLang="ko-KR" sz="3000" dirty="0" smtClean="0"/>
            </a:br>
            <a:endParaRPr lang="ko-KR" alt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543800" cy="1752600"/>
          </a:xfrm>
        </p:spPr>
        <p:txBody>
          <a:bodyPr/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Making reservations </a:t>
            </a:r>
            <a:r>
              <a:rPr lang="ko-KR" altLang="en-US" b="1" dirty="0" smtClean="0">
                <a:solidFill>
                  <a:srgbClr val="FF0000"/>
                </a:solidFill>
              </a:rPr>
              <a:t>预定 </a:t>
            </a:r>
            <a:r>
              <a:rPr lang="en-US" altLang="ko-KR" sz="1700" dirty="0" err="1" smtClean="0">
                <a:solidFill>
                  <a:schemeClr val="tx1"/>
                </a:solidFill>
              </a:rPr>
              <a:t>yù</a:t>
            </a:r>
            <a:r>
              <a:rPr lang="en-US" altLang="ko-KR" sz="1700" dirty="0" smtClean="0">
                <a:solidFill>
                  <a:schemeClr val="tx1"/>
                </a:solidFill>
              </a:rPr>
              <a:t> </a:t>
            </a:r>
            <a:r>
              <a:rPr lang="en-US" altLang="ko-KR" sz="1700" dirty="0" err="1" smtClean="0">
                <a:solidFill>
                  <a:schemeClr val="tx1"/>
                </a:solidFill>
              </a:rPr>
              <a:t>dìng</a:t>
            </a:r>
            <a:r>
              <a:rPr lang="en-US" altLang="ko-KR" sz="1700" dirty="0" smtClean="0">
                <a:solidFill>
                  <a:schemeClr val="tx1"/>
                </a:solidFill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</a:rPr>
              <a:t>– changing </a:t>
            </a:r>
            <a:r>
              <a:rPr lang="ko-KR" altLang="en-US" b="1" dirty="0" smtClean="0">
                <a:solidFill>
                  <a:srgbClr val="FF0000"/>
                </a:solidFill>
              </a:rPr>
              <a:t>改变</a:t>
            </a:r>
            <a:r>
              <a:rPr lang="en-US" altLang="ko-KR" b="1" dirty="0" smtClean="0">
                <a:solidFill>
                  <a:srgbClr val="FF0000"/>
                </a:solidFill>
              </a:rPr>
              <a:t> reservations – </a:t>
            </a:r>
          </a:p>
          <a:p>
            <a:r>
              <a:rPr lang="en-US" altLang="ko-KR" b="1" dirty="0">
                <a:solidFill>
                  <a:srgbClr val="FF0000"/>
                </a:solidFill>
              </a:rPr>
              <a:t>A</a:t>
            </a:r>
            <a:r>
              <a:rPr lang="en-US" altLang="ko-KR" b="1" dirty="0" smtClean="0">
                <a:solidFill>
                  <a:srgbClr val="FF0000"/>
                </a:solidFill>
              </a:rPr>
              <a:t>irport procedures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7526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Language to help you take an international flight </a:t>
            </a:r>
            <a:r>
              <a:rPr lang="ko-KR" altLang="en-US" b="1" dirty="0" smtClean="0"/>
              <a:t>班机</a:t>
            </a:r>
            <a:r>
              <a:rPr lang="en-US" altLang="ko-KR" sz="1200" dirty="0" smtClean="0"/>
              <a:t>[</a:t>
            </a:r>
            <a:r>
              <a:rPr lang="en-US" altLang="ko-KR" sz="1200" dirty="0" err="1" smtClean="0"/>
              <a:t>bānjī</a:t>
            </a:r>
            <a:r>
              <a:rPr lang="en-US" altLang="ko-KR" sz="1200" dirty="0" smtClean="0"/>
              <a:t>] 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2438400"/>
            <a:ext cx="6400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000" b="1" dirty="0" smtClean="0"/>
              <a:t>Airport procedure</a:t>
            </a:r>
            <a:endParaRPr lang="ko-KR" altLang="en-US" sz="5000" b="1" dirty="0"/>
          </a:p>
        </p:txBody>
      </p:sp>
      <p:pic>
        <p:nvPicPr>
          <p:cNvPr id="6" name="Picture 5" descr="Airplan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5086350"/>
            <a:ext cx="2362200" cy="1771650"/>
          </a:xfrm>
          <a:prstGeom prst="rect">
            <a:avLst/>
          </a:prstGeom>
        </p:spPr>
      </p:pic>
      <p:pic>
        <p:nvPicPr>
          <p:cNvPr id="7" name="Picture 6" descr="airpla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101291" cy="13609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Changing Reservations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altLang="ko-KR" dirty="0" smtClean="0"/>
              <a:t>T.A. and when would you like to leave?</a:t>
            </a:r>
          </a:p>
          <a:p>
            <a:r>
              <a:rPr lang="en-US" altLang="ko-KR" dirty="0" smtClean="0"/>
              <a:t>I’d like to leave tomorrow if that’s possible. </a:t>
            </a:r>
          </a:p>
          <a:p>
            <a:r>
              <a:rPr lang="en-US" altLang="ko-KR" dirty="0" smtClean="0"/>
              <a:t>T.A. Certainly, however the ticket price will be 4,850RMB more. May I have your credit card number?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5" name="Picture 4" descr="0511-1008-0522-4265_Cartoon_of_a_Desperate_Man_Chasing_the_Almighty_Dollar_clipart_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1" y="4343400"/>
            <a:ext cx="3364687" cy="237450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ko-KR" dirty="0" smtClean="0"/>
              <a:t>Changing Reservations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Traveler: </a:t>
            </a:r>
            <a:r>
              <a:rPr lang="en-US" altLang="ko-KR" dirty="0" smtClean="0"/>
              <a:t>Yes, that’s MasterCard 888-8888-8888.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T.A. </a:t>
            </a:r>
            <a:r>
              <a:rPr lang="en-US" altLang="ko-KR" dirty="0" smtClean="0"/>
              <a:t>And your card expiration date?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Traveler: </a:t>
            </a:r>
            <a:r>
              <a:rPr lang="en-US" altLang="ko-KR" dirty="0" smtClean="0"/>
              <a:t>Oct, 2014.</a:t>
            </a:r>
            <a:endParaRPr lang="ko-KR" altLang="en-US" dirty="0" smtClean="0"/>
          </a:p>
          <a:p>
            <a:pPr>
              <a:buNone/>
            </a:pPr>
            <a:r>
              <a:rPr lang="en-US" altLang="ko-KR" dirty="0" smtClean="0"/>
              <a:t>T.A. Very well, the plane will depart September 1</a:t>
            </a:r>
            <a:r>
              <a:rPr lang="en-US" altLang="ko-KR" baseline="30000" dirty="0" smtClean="0"/>
              <a:t>st</a:t>
            </a:r>
            <a:r>
              <a:rPr lang="en-US" altLang="ko-KR" dirty="0" smtClean="0"/>
              <a:t> at 10:45 am, arriving at Timbuktu International Airport at 11:59 September 1</a:t>
            </a:r>
            <a:r>
              <a:rPr lang="en-US" altLang="ko-KR" baseline="30000" dirty="0" smtClean="0"/>
              <a:t>st</a:t>
            </a:r>
            <a:r>
              <a:rPr lang="en-US" altLang="ko-KR" dirty="0" smtClean="0"/>
              <a:t> Beijing Time. We will e-mail you your ticket within the hour.</a:t>
            </a:r>
          </a:p>
          <a:p>
            <a:pPr>
              <a:buNone/>
            </a:pPr>
            <a:r>
              <a:rPr lang="en-US" altLang="ko-KR" dirty="0" smtClean="0"/>
              <a:t>Traveler: Thank you!</a:t>
            </a:r>
            <a:endParaRPr lang="ko-KR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Airport Procedure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1"/>
            <a:ext cx="9144000" cy="3352799"/>
          </a:xfrm>
        </p:spPr>
        <p:txBody>
          <a:bodyPr>
            <a:normAutofit/>
          </a:bodyPr>
          <a:lstStyle/>
          <a:p>
            <a:pPr lvl="0"/>
            <a:r>
              <a:rPr lang="en-US" altLang="ko-KR" dirty="0" smtClean="0"/>
              <a:t>Go to the airport a couple of hours before your flight is scheduled to depart.</a:t>
            </a:r>
            <a:endParaRPr lang="ko-KR" altLang="ko-KR" dirty="0" smtClean="0"/>
          </a:p>
          <a:p>
            <a:pPr lvl="0"/>
            <a:r>
              <a:rPr lang="en-US" altLang="ko-KR" dirty="0" smtClean="0"/>
              <a:t> The first thing you do when you get to the airport is find your airline office and show them your ticket and passport.  This is where you check-in </a:t>
            </a:r>
            <a:r>
              <a:rPr lang="en-US" altLang="ko-KR" b="1" dirty="0" err="1" smtClean="0">
                <a:hlinkClick r:id="rId2"/>
              </a:rPr>
              <a:t>旅客验票台</a:t>
            </a:r>
            <a:r>
              <a:rPr lang="en-US" altLang="ko-KR" dirty="0" smtClean="0"/>
              <a:t> your suitcases/bags. </a:t>
            </a:r>
            <a:endParaRPr lang="ko-KR" altLang="ko-KR" dirty="0" smtClean="0"/>
          </a:p>
          <a:p>
            <a:endParaRPr lang="ko-KR" altLang="en-US" dirty="0"/>
          </a:p>
        </p:txBody>
      </p:sp>
      <p:pic>
        <p:nvPicPr>
          <p:cNvPr id="4" name="Picture 3" descr="Check-in l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3962400"/>
            <a:ext cx="3860801" cy="2895601"/>
          </a:xfrm>
          <a:prstGeom prst="rect">
            <a:avLst/>
          </a:prstGeom>
        </p:spPr>
      </p:pic>
      <p:pic>
        <p:nvPicPr>
          <p:cNvPr id="5" name="Picture 4" descr="airport_check-in_personnel_42-166783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18055" y="3917950"/>
            <a:ext cx="4225945" cy="29400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Airport Procedure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4906963"/>
          </a:xfrm>
        </p:spPr>
        <p:txBody>
          <a:bodyPr/>
          <a:lstStyle/>
          <a:p>
            <a:r>
              <a:rPr lang="en-US" altLang="ko-KR" dirty="0" smtClean="0"/>
              <a:t>Usually you can bring  one “carry-on” bag onto the airplane with you. The attendant there will give you a boarding card</a:t>
            </a:r>
            <a:r>
              <a:rPr lang="ko-KR" altLang="ko-KR" dirty="0" smtClean="0"/>
              <a:t>登机卡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pic>
        <p:nvPicPr>
          <p:cNvPr id="4" name="Picture 3" descr="Boarding c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2914650"/>
            <a:ext cx="5257800" cy="39433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2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Airport procedure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2590800"/>
          </a:xfrm>
        </p:spPr>
        <p:txBody>
          <a:bodyPr>
            <a:normAutofit/>
          </a:bodyPr>
          <a:lstStyle/>
          <a:p>
            <a:pPr lvl="0"/>
            <a:r>
              <a:rPr lang="en-US" altLang="ko-KR" dirty="0" smtClean="0"/>
              <a:t>Next you go through passport control </a:t>
            </a:r>
            <a:r>
              <a:rPr lang="ko-KR" altLang="ko-KR" dirty="0" smtClean="0"/>
              <a:t>验照处</a:t>
            </a:r>
            <a:r>
              <a:rPr lang="en-US" altLang="ko-KR" dirty="0" smtClean="0"/>
              <a:t>and put your hand luggage (carry-on bag) through a machine at the baggage check. (There may be a long line so go early.)</a:t>
            </a:r>
            <a:endParaRPr lang="ko-KR" altLang="ko-KR" dirty="0" smtClean="0"/>
          </a:p>
          <a:p>
            <a:endParaRPr lang="ko-KR" altLang="ko-KR" dirty="0" smtClean="0"/>
          </a:p>
          <a:p>
            <a:endParaRPr lang="ko-KR" altLang="en-US" dirty="0"/>
          </a:p>
        </p:txBody>
      </p:sp>
      <p:pic>
        <p:nvPicPr>
          <p:cNvPr id="4" name="Picture 3" descr="Passport contr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52800"/>
            <a:ext cx="4673600" cy="3505200"/>
          </a:xfrm>
          <a:prstGeom prst="rect">
            <a:avLst/>
          </a:prstGeom>
        </p:spPr>
      </p:pic>
      <p:pic>
        <p:nvPicPr>
          <p:cNvPr id="5" name="Picture 4" descr="Airport-Security_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352800"/>
            <a:ext cx="4451048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altLang="ko-KR" dirty="0" smtClean="0"/>
              <a:t>Airport Procedure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lvl="0"/>
            <a:r>
              <a:rPr lang="en-US" altLang="ko-KR" dirty="0" smtClean="0"/>
              <a:t>In the Departure lounge [</a:t>
            </a:r>
            <a:r>
              <a:rPr lang="ko-KR" altLang="ko-KR" b="1" dirty="0" smtClean="0"/>
              <a:t>候机厅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hòujītīng</a:t>
            </a:r>
            <a:r>
              <a:rPr lang="en-US" altLang="ko-KR" dirty="0" smtClean="0"/>
              <a:t>] you first want to find the gate</a:t>
            </a:r>
            <a:r>
              <a:rPr lang="ko-KR" altLang="ko-KR" dirty="0" smtClean="0"/>
              <a:t>登机口</a:t>
            </a:r>
            <a:r>
              <a:rPr lang="en-US" altLang="ko-KR" dirty="0" smtClean="0"/>
              <a:t> from which your plane will leave. </a:t>
            </a:r>
            <a:endParaRPr lang="ko-KR" altLang="ko-KR" dirty="0" smtClean="0"/>
          </a:p>
          <a:p>
            <a:endParaRPr lang="ko-KR" altLang="en-US" dirty="0"/>
          </a:p>
        </p:txBody>
      </p:sp>
      <p:pic>
        <p:nvPicPr>
          <p:cNvPr id="4" name="Picture 3" descr="Departure lou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05201"/>
            <a:ext cx="4470400" cy="3352800"/>
          </a:xfrm>
          <a:prstGeom prst="rect">
            <a:avLst/>
          </a:prstGeom>
        </p:spPr>
      </p:pic>
      <p:pic>
        <p:nvPicPr>
          <p:cNvPr id="5" name="Picture 4" descr="airport departure loun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2743200"/>
            <a:ext cx="61722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Airport procedure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2133600"/>
          </a:xfrm>
        </p:spPr>
        <p:txBody>
          <a:bodyPr/>
          <a:lstStyle/>
          <a:p>
            <a:pPr lvl="0"/>
            <a:r>
              <a:rPr lang="en-US" altLang="ko-KR" dirty="0" smtClean="0"/>
              <a:t>Then you might want to exchange some money while you wait for your flight to be called for boarding, although airport exchange rates are usually very bad!</a:t>
            </a:r>
            <a:endParaRPr lang="ko-KR" altLang="ko-KR" dirty="0" smtClean="0"/>
          </a:p>
          <a:p>
            <a:endParaRPr lang="ko-KR" altLang="en-US" dirty="0"/>
          </a:p>
        </p:txBody>
      </p:sp>
      <p:pic>
        <p:nvPicPr>
          <p:cNvPr id="4" name="Picture 3" descr="MoneyExchange-2A-InchonAirpo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3329302"/>
            <a:ext cx="5562600" cy="35286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352800"/>
            <a:ext cx="2971800" cy="332398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ko-KR" sz="3500" dirty="0" smtClean="0"/>
              <a:t>Money exchange = currency exchange =</a:t>
            </a:r>
          </a:p>
          <a:p>
            <a:r>
              <a:rPr lang="zh-CN" altLang="en-US" sz="3500" dirty="0" smtClean="0"/>
              <a:t>汇兑，货币兑换</a:t>
            </a:r>
            <a:endParaRPr lang="ko-KR" altLang="en-US" sz="3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altLang="ko-KR" dirty="0" smtClean="0"/>
              <a:t>Airport Procedure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5791200" cy="58674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Note on currency exchange:</a:t>
            </a:r>
          </a:p>
          <a:p>
            <a:r>
              <a:rPr lang="en-US" altLang="ko-KR" dirty="0" smtClean="0"/>
              <a:t>If you’re going somewhere obscure, like Timbuktu, it might be a good idea to exchange some at the airport, because you may need some for a bus or taxi when you depart the plane, before you can find a better exchange rate in the city.</a:t>
            </a:r>
            <a:endParaRPr lang="ko-KR" altLang="en-US" dirty="0"/>
          </a:p>
        </p:txBody>
      </p:sp>
      <p:pic>
        <p:nvPicPr>
          <p:cNvPr id="4" name="Picture 3" descr="Currency exch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6450" y="1295400"/>
            <a:ext cx="325755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Airport procedure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lvl="0"/>
            <a:r>
              <a:rPr lang="en-US" altLang="ko-KR" dirty="0" smtClean="0"/>
              <a:t>When your flight is called over the loudspeaker, you go to the gate and show them your boarding card and passport </a:t>
            </a:r>
            <a:r>
              <a:rPr lang="ko-KR" altLang="ko-KR" dirty="0" smtClean="0"/>
              <a:t>护照</a:t>
            </a:r>
            <a:r>
              <a:rPr lang="en-US" altLang="ko-KR" dirty="0" smtClean="0"/>
              <a:t>.</a:t>
            </a:r>
            <a:endParaRPr lang="ko-KR" altLang="ko-KR" dirty="0" smtClean="0"/>
          </a:p>
          <a:p>
            <a:r>
              <a:rPr lang="en-US" altLang="ko-KR" dirty="0" smtClean="0"/>
              <a:t> </a:t>
            </a:r>
            <a:endParaRPr lang="ko-KR" altLang="ko-KR" dirty="0" smtClean="0"/>
          </a:p>
          <a:p>
            <a:pPr lvl="0"/>
            <a:r>
              <a:rPr lang="en-US" altLang="ko-KR" dirty="0" smtClean="0"/>
              <a:t>Then you just follow the line of other passengers getting on your plane and find your seat.</a:t>
            </a:r>
            <a:endParaRPr lang="ko-KR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Airport procedures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6096000"/>
          </a:xfrm>
        </p:spPr>
        <p:txBody>
          <a:bodyPr/>
          <a:lstStyle/>
          <a:p>
            <a:r>
              <a:rPr lang="en-US" altLang="ko-KR" b="1" dirty="0" smtClean="0">
                <a:solidFill>
                  <a:schemeClr val="tx2"/>
                </a:solidFill>
              </a:rPr>
              <a:t>LAYOVERS</a:t>
            </a:r>
            <a:r>
              <a:rPr lang="en-US" altLang="ko-KR" dirty="0" smtClean="0"/>
              <a:t> </a:t>
            </a:r>
            <a:r>
              <a:rPr lang="en-US" altLang="ko-KR" sz="2000" dirty="0" smtClean="0"/>
              <a:t>(stops along the way to your destination i.e. Beijing to L.A. may have a layover in Hong Kong.)</a:t>
            </a:r>
            <a:endParaRPr lang="ko-KR" altLang="ko-KR" sz="2000" dirty="0" smtClean="0"/>
          </a:p>
          <a:p>
            <a:r>
              <a:rPr lang="en-US" altLang="ko-KR" dirty="0" smtClean="0"/>
              <a:t>If you have a layover and it’s less than a few hours, don’t leave the airport. The airlines should forward your luggage</a:t>
            </a:r>
            <a:r>
              <a:rPr lang="ko-KR" altLang="en-US" dirty="0" smtClean="0"/>
              <a:t>行李</a:t>
            </a:r>
            <a:r>
              <a:rPr lang="en-US" altLang="ko-KR" dirty="0" smtClean="0"/>
              <a:t> to the next flight. Usually you just have to go to the next gate and wait. </a:t>
            </a:r>
          </a:p>
          <a:p>
            <a:r>
              <a:rPr lang="en-US" altLang="ko-KR" dirty="0" smtClean="0"/>
              <a:t>But, you can use that time wisely, </a:t>
            </a:r>
          </a:p>
          <a:p>
            <a:pPr>
              <a:buNone/>
            </a:pPr>
            <a:r>
              <a:rPr lang="en-US" altLang="ko-KR" dirty="0" smtClean="0"/>
              <a:t>   by getting some phone numbers.</a:t>
            </a:r>
          </a:p>
          <a:p>
            <a:pPr>
              <a:buNone/>
            </a:pPr>
            <a:endParaRPr lang="ko-KR" altLang="ko-KR" dirty="0" smtClean="0"/>
          </a:p>
          <a:p>
            <a:endParaRPr lang="ko-KR" altLang="en-US" dirty="0"/>
          </a:p>
        </p:txBody>
      </p:sp>
      <p:pic>
        <p:nvPicPr>
          <p:cNvPr id="4" name="Picture 3" descr="Stewerd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3594652"/>
            <a:ext cx="1250950" cy="32633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7086600" cy="1143000"/>
          </a:xfrm>
        </p:spPr>
        <p:txBody>
          <a:bodyPr>
            <a:normAutofit/>
          </a:bodyPr>
          <a:lstStyle/>
          <a:p>
            <a:r>
              <a:rPr lang="en-US" altLang="ko-KR" sz="4200" dirty="0" smtClean="0"/>
              <a:t>Making reservations</a:t>
            </a:r>
            <a:r>
              <a:rPr lang="ko-KR" altLang="en-US" sz="4200" b="1" dirty="0" smtClean="0">
                <a:solidFill>
                  <a:srgbClr val="FF0000"/>
                </a:solidFill>
              </a:rPr>
              <a:t> 预定</a:t>
            </a:r>
            <a:endParaRPr lang="ko-KR" alt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These days a lot of people make reservations </a:t>
            </a:r>
            <a:r>
              <a:rPr lang="en-US" altLang="ko-KR" b="1" dirty="0" smtClean="0">
                <a:solidFill>
                  <a:srgbClr val="FF0000"/>
                </a:solidFill>
              </a:rPr>
              <a:t>on-line </a:t>
            </a:r>
            <a:r>
              <a:rPr lang="ko-KR" altLang="en-US" b="1" dirty="0" smtClean="0">
                <a:solidFill>
                  <a:srgbClr val="FF0000"/>
                </a:solidFill>
              </a:rPr>
              <a:t>在线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Sometimes people get great deals</a:t>
            </a:r>
            <a:r>
              <a:rPr lang="ko-KR" altLang="en-US" dirty="0" smtClean="0"/>
              <a:t>便宜的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Sometimes not!</a:t>
            </a:r>
          </a:p>
          <a:p>
            <a:pPr>
              <a:buNone/>
            </a:pPr>
            <a:endParaRPr lang="en-US" altLang="ko-KR" sz="1700" dirty="0"/>
          </a:p>
          <a:p>
            <a:pPr>
              <a:buNone/>
            </a:pPr>
            <a:r>
              <a:rPr lang="en-US" altLang="ko-KR" dirty="0" smtClean="0"/>
              <a:t>Of course</a:t>
            </a:r>
            <a:r>
              <a:rPr lang="ko-KR" altLang="en-US" dirty="0" smtClean="0"/>
              <a:t>当然</a:t>
            </a:r>
            <a:r>
              <a:rPr lang="en-US" altLang="ko-KR" sz="1700" dirty="0" err="1" smtClean="0"/>
              <a:t>dāngrán</a:t>
            </a:r>
            <a:r>
              <a:rPr lang="en-US" altLang="ko-KR" dirty="0" smtClean="0"/>
              <a:t>, you need a credit card.</a:t>
            </a:r>
          </a:p>
          <a:p>
            <a:pPr>
              <a:buNone/>
            </a:pPr>
            <a:r>
              <a:rPr lang="en-US" altLang="ko-KR" b="1" dirty="0" smtClean="0">
                <a:solidFill>
                  <a:schemeClr val="tx2"/>
                </a:solidFill>
              </a:rPr>
              <a:t>Travel agents </a:t>
            </a:r>
            <a:r>
              <a:rPr lang="ko-KR" altLang="en-US" sz="4400" b="1" dirty="0" smtClean="0">
                <a:solidFill>
                  <a:schemeClr val="tx2"/>
                </a:solidFill>
              </a:rPr>
              <a:t>旅行代理人</a:t>
            </a:r>
            <a:r>
              <a:rPr lang="en-US" altLang="ko-KR" sz="4400" b="1" dirty="0" smtClean="0">
                <a:solidFill>
                  <a:schemeClr val="tx2"/>
                </a:solidFill>
              </a:rPr>
              <a:t> </a:t>
            </a:r>
            <a:r>
              <a:rPr lang="en-US" altLang="ko-KR" sz="1500" dirty="0" err="1" smtClean="0"/>
              <a:t>lǚxíngdàilǐrén</a:t>
            </a:r>
            <a:r>
              <a:rPr lang="en-US" altLang="ko-KR" dirty="0" smtClean="0"/>
              <a:t> can sometimes get the best deals too.</a:t>
            </a:r>
            <a:endParaRPr lang="ko-KR" altLang="en-US" dirty="0"/>
          </a:p>
        </p:txBody>
      </p:sp>
      <p:pic>
        <p:nvPicPr>
          <p:cNvPr id="4" name="Picture 3" descr="Credit c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574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762000"/>
          </a:xfrm>
        </p:spPr>
        <p:txBody>
          <a:bodyPr/>
          <a:lstStyle/>
          <a:p>
            <a:r>
              <a:rPr lang="en-US" altLang="ko-KR" dirty="0" smtClean="0"/>
              <a:t>Airport procedure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458200" cy="57150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I usually try to get direct flights, but layover flights are usually cheaper.</a:t>
            </a:r>
          </a:p>
          <a:p>
            <a:r>
              <a:rPr lang="en-US" altLang="ko-KR" b="1" dirty="0" smtClean="0">
                <a:solidFill>
                  <a:srgbClr val="FF0000"/>
                </a:solidFill>
              </a:rPr>
              <a:t>Anecdotal evidence: </a:t>
            </a:r>
            <a:r>
              <a:rPr lang="ko-KR" altLang="en-US" b="1" dirty="0" smtClean="0">
                <a:solidFill>
                  <a:srgbClr val="FF0000"/>
                </a:solidFill>
              </a:rPr>
              <a:t>轶事证据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r>
              <a:rPr lang="en-US" altLang="ko-KR" dirty="0" smtClean="0"/>
              <a:t>Once when I was very poor I had to get from Bangkok to Vienna, Austria. I got a ticket on Sri Lanka Airlines, for about $100, with a week stopover in Sri Lanka and one day in Paris. There was a war in Sri Lanka and a transportation </a:t>
            </a:r>
          </a:p>
          <a:p>
            <a:pPr>
              <a:buNone/>
            </a:pPr>
            <a:r>
              <a:rPr lang="en-US" altLang="ko-KR" dirty="0" smtClean="0"/>
              <a:t>	strike </a:t>
            </a:r>
            <a:r>
              <a:rPr lang="ko-KR" altLang="en-US" b="1" dirty="0" smtClean="0"/>
              <a:t>罢工</a:t>
            </a:r>
            <a:r>
              <a:rPr lang="en-US" altLang="ko-KR" sz="1900" dirty="0" smtClean="0"/>
              <a:t>[</a:t>
            </a:r>
            <a:r>
              <a:rPr lang="en-US" altLang="ko-KR" sz="1900" dirty="0" err="1" smtClean="0"/>
              <a:t>bàgōng</a:t>
            </a:r>
            <a:r>
              <a:rPr lang="en-US" altLang="ko-KR" sz="1900" dirty="0" smtClean="0"/>
              <a:t>] </a:t>
            </a:r>
            <a:r>
              <a:rPr lang="en-US" altLang="ko-KR" dirty="0" smtClean="0"/>
              <a:t>in Paris.</a:t>
            </a:r>
            <a:endParaRPr lang="ko-KR" altLang="ko-KR" dirty="0" smtClean="0"/>
          </a:p>
          <a:p>
            <a:endParaRPr lang="ko-KR" altLang="en-US" dirty="0"/>
          </a:p>
        </p:txBody>
      </p:sp>
      <p:pic>
        <p:nvPicPr>
          <p:cNvPr id="4" name="Picture 3" descr="W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4800600"/>
            <a:ext cx="28575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2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Airport Procedure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440363"/>
          </a:xfrm>
        </p:spPr>
        <p:txBody>
          <a:bodyPr/>
          <a:lstStyle/>
          <a:p>
            <a:pPr lvl="0"/>
            <a:r>
              <a:rPr lang="en-US" altLang="ko-KR" dirty="0" smtClean="0"/>
              <a:t>Before you get off the plane, the flight attendant will give you an Immigration [</a:t>
            </a:r>
            <a:r>
              <a:rPr lang="ko-KR" altLang="ko-KR" dirty="0" smtClean="0"/>
              <a:t>移民局检查 </a:t>
            </a:r>
            <a:r>
              <a:rPr lang="en-US" altLang="ko-KR" dirty="0" err="1" smtClean="0"/>
              <a:t>Yímínjú</a:t>
            </a:r>
            <a:r>
              <a:rPr lang="en-US" altLang="ko-KR" dirty="0" smtClean="0"/>
              <a:t>] Card to fill out, asking questions about where you will stay and for how long. Fill it out before the plane lands.</a:t>
            </a:r>
            <a:endParaRPr lang="ko-KR" altLang="ko-KR" dirty="0" smtClean="0"/>
          </a:p>
          <a:p>
            <a:endParaRPr lang="ko-KR" altLang="en-US" dirty="0"/>
          </a:p>
        </p:txBody>
      </p:sp>
      <p:pic>
        <p:nvPicPr>
          <p:cNvPr id="4" name="Picture 3" descr="Immigration c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3352800"/>
            <a:ext cx="52578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Airport procedure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r>
              <a:rPr lang="en-US" altLang="ko-KR" dirty="0" smtClean="0"/>
              <a:t>Note about immigration card:</a:t>
            </a:r>
          </a:p>
          <a:p>
            <a:r>
              <a:rPr lang="en-US" altLang="ko-KR" dirty="0" smtClean="0"/>
              <a:t>In recent years I’ve noticed many of them have a question about your religion</a:t>
            </a:r>
            <a:r>
              <a:rPr lang="ko-KR" altLang="en-US" dirty="0" smtClean="0"/>
              <a:t> 宗教</a:t>
            </a:r>
            <a:r>
              <a:rPr lang="en-US" altLang="ko-KR" dirty="0" smtClean="0"/>
              <a:t>. You can  check: None, or have fun and write one of the following:</a:t>
            </a:r>
          </a:p>
          <a:p>
            <a:r>
              <a:rPr lang="en-US" altLang="ko-KR" dirty="0" smtClean="0"/>
              <a:t>Druid </a:t>
            </a:r>
            <a:r>
              <a:rPr lang="ko-KR" altLang="en-US" dirty="0" smtClean="0"/>
              <a:t>德鲁伊特</a:t>
            </a:r>
            <a:endParaRPr lang="en-US" altLang="ko-KR" dirty="0" smtClean="0"/>
          </a:p>
          <a:p>
            <a:r>
              <a:rPr lang="en-US" altLang="ko-KR" dirty="0" smtClean="0"/>
              <a:t>Shaman </a:t>
            </a:r>
            <a:r>
              <a:rPr lang="zh-CN" altLang="en-US" dirty="0" smtClean="0"/>
              <a:t>萨满教僧人；萨满教巫师</a:t>
            </a:r>
            <a:endParaRPr lang="en-US" altLang="ko-KR" dirty="0" smtClean="0"/>
          </a:p>
          <a:p>
            <a:r>
              <a:rPr lang="en-US" altLang="ko-KR" dirty="0" smtClean="0"/>
              <a:t>Money grubber </a:t>
            </a:r>
            <a:r>
              <a:rPr lang="zh-CN" altLang="en-US" dirty="0" smtClean="0"/>
              <a:t>小气的人，吝啬鬼</a:t>
            </a:r>
            <a:endParaRPr lang="en-US" altLang="zh-CN" dirty="0" smtClean="0"/>
          </a:p>
          <a:p>
            <a:pPr>
              <a:buNone/>
            </a:pPr>
            <a:r>
              <a:rPr lang="en-US" altLang="ko-KR" dirty="0" smtClean="0"/>
              <a:t>It’s probably not a good idea to write: “Fundamentalist Muslim” – as airport security doesn’t have much of a sense of humor.</a:t>
            </a:r>
            <a:endParaRPr lang="ko-KR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Airport procedure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943600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After the plane lands…</a:t>
            </a:r>
            <a:endParaRPr lang="ko-KR" altLang="ko-KR" sz="1800" dirty="0" smtClean="0"/>
          </a:p>
          <a:p>
            <a:pPr>
              <a:buNone/>
            </a:pPr>
            <a:r>
              <a:rPr lang="en-US" altLang="ko-KR" dirty="0" smtClean="0"/>
              <a:t> </a:t>
            </a:r>
            <a:endParaRPr lang="ko-KR" altLang="ko-KR" sz="2800" dirty="0" smtClean="0"/>
          </a:p>
          <a:p>
            <a:pPr lvl="0"/>
            <a:r>
              <a:rPr lang="en-US" altLang="ko-KR" dirty="0" smtClean="0"/>
              <a:t>Exit the plane </a:t>
            </a:r>
            <a:endParaRPr lang="ko-KR" altLang="ko-KR" sz="2800" dirty="0" smtClean="0"/>
          </a:p>
          <a:p>
            <a:pPr>
              <a:buNone/>
            </a:pPr>
            <a:endParaRPr lang="ko-KR" altLang="ko-KR" sz="2800" dirty="0" smtClean="0"/>
          </a:p>
          <a:p>
            <a:pPr lvl="0"/>
            <a:r>
              <a:rPr lang="en-US" altLang="ko-KR" dirty="0" smtClean="0"/>
              <a:t>Follow the line of passengers as they go to Immigration.</a:t>
            </a:r>
            <a:endParaRPr lang="ko-KR" altLang="ko-KR" sz="2800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At immigration they will ask you: </a:t>
            </a:r>
            <a:endParaRPr lang="ko-KR" altLang="ko-KR" sz="2800" dirty="0" smtClean="0"/>
          </a:p>
          <a:p>
            <a:pPr lvl="1"/>
            <a:r>
              <a:rPr lang="en-US" altLang="ko-KR" dirty="0" smtClean="0"/>
              <a:t>how long you intend to stay in the country you are visiting, </a:t>
            </a:r>
            <a:endParaRPr lang="ko-KR" altLang="ko-KR" sz="2400" dirty="0" smtClean="0"/>
          </a:p>
          <a:p>
            <a:pPr lvl="1"/>
            <a:r>
              <a:rPr lang="en-US" altLang="ko-KR" dirty="0" smtClean="0"/>
              <a:t>where will you stay,</a:t>
            </a:r>
            <a:endParaRPr lang="ko-KR" altLang="ko-KR" sz="2400" dirty="0" smtClean="0"/>
          </a:p>
          <a:p>
            <a:pPr lvl="1"/>
            <a:r>
              <a:rPr lang="en-US" altLang="ko-KR" dirty="0" smtClean="0"/>
              <a:t>what is the purpose of your visit</a:t>
            </a:r>
            <a:endParaRPr lang="ko-KR" altLang="ko-KR" sz="2400" dirty="0" smtClean="0"/>
          </a:p>
          <a:p>
            <a:pPr lvl="0"/>
            <a:endParaRPr lang="en-US" altLang="ko-KR" dirty="0" smtClean="0"/>
          </a:p>
          <a:p>
            <a:pPr lvl="0"/>
            <a:r>
              <a:rPr lang="en-US" altLang="ko-KR" dirty="0" smtClean="0"/>
              <a:t>then they stamp your passport with an Entry  Visa</a:t>
            </a:r>
            <a:r>
              <a:rPr lang="en-US" altLang="ko-KR" sz="800" dirty="0" smtClean="0"/>
              <a:t> </a:t>
            </a:r>
            <a:r>
              <a:rPr lang="ko-KR" altLang="ko-KR" dirty="0" smtClean="0"/>
              <a:t>入境签证 </a:t>
            </a:r>
            <a:r>
              <a:rPr lang="en-US" altLang="ko-KR" dirty="0" smtClean="0"/>
              <a:t>(or send you off to prison!)</a:t>
            </a:r>
            <a:endParaRPr lang="ko-KR" altLang="ko-KR" sz="2800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altLang="ko-KR" dirty="0" smtClean="0"/>
              <a:t>Dialogue Exercise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839200" cy="58674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Immigration Officer: How long will you stay in Mali?</a:t>
            </a:r>
          </a:p>
          <a:p>
            <a:r>
              <a:rPr lang="en-US" altLang="ko-KR" dirty="0" smtClean="0"/>
              <a:t>Visitor: </a:t>
            </a:r>
            <a:r>
              <a:rPr lang="en-US" altLang="ko-KR" u="sng" dirty="0" smtClean="0"/>
              <a:t>Six weeks.</a:t>
            </a:r>
          </a:p>
          <a:p>
            <a:r>
              <a:rPr lang="en-US" altLang="ko-KR" dirty="0" smtClean="0"/>
              <a:t>Immigration officer: What is the purpose of your visit?</a:t>
            </a:r>
          </a:p>
          <a:p>
            <a:r>
              <a:rPr lang="en-US" altLang="ko-KR" dirty="0" smtClean="0"/>
              <a:t>Visitor: I’m an </a:t>
            </a:r>
            <a:r>
              <a:rPr lang="en-US" altLang="ko-KR" u="sng" dirty="0" smtClean="0"/>
              <a:t>archeologist working on a research a research project.</a:t>
            </a:r>
          </a:p>
          <a:p>
            <a:r>
              <a:rPr lang="en-US" altLang="ko-KR" dirty="0" smtClean="0"/>
              <a:t>Immigration officer: Where will you be staying?</a:t>
            </a:r>
            <a:r>
              <a:rPr lang="en-US" altLang="ko-KR" u="sng" dirty="0" smtClean="0"/>
              <a:t> have a reservation at the Hilton Hotel.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9762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Airport procedure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1752600"/>
          </a:xfrm>
        </p:spPr>
        <p:txBody>
          <a:bodyPr/>
          <a:lstStyle/>
          <a:p>
            <a:pPr lvl="0"/>
            <a:r>
              <a:rPr lang="en-US" altLang="ko-KR" dirty="0" smtClean="0"/>
              <a:t>Next follow the line of passengers to the luggage carousel where you usually have to wait a few minutes to get your suitcases.</a:t>
            </a:r>
          </a:p>
          <a:p>
            <a:pPr lvl="0"/>
            <a:endParaRPr lang="ko-KR" altLang="ko-KR" dirty="0" smtClean="0"/>
          </a:p>
        </p:txBody>
      </p:sp>
      <p:pic>
        <p:nvPicPr>
          <p:cNvPr id="4" name="Picture 3" descr="Luggage carous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95600"/>
            <a:ext cx="5092700" cy="38195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altLang="ko-KR" dirty="0" smtClean="0"/>
              <a:t>Airport procedure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Remember that after retrieving your luggage from the baggage carousel, you have to pass through the customs.</a:t>
            </a:r>
            <a:r>
              <a:rPr lang="zh-CN" altLang="en-US" dirty="0" smtClean="0"/>
              <a:t> 记住，从传送带上取回行李后，还要办理通关手续 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ko-KR" b="1" dirty="0" smtClean="0"/>
          </a:p>
        </p:txBody>
      </p:sp>
      <p:pic>
        <p:nvPicPr>
          <p:cNvPr id="4" name="Picture 3" descr="Customs carto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3048000"/>
            <a:ext cx="4667250" cy="33147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altLang="ko-KR" dirty="0" smtClean="0"/>
              <a:t>Airport Procedure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364163"/>
          </a:xfrm>
        </p:spPr>
        <p:txBody>
          <a:bodyPr/>
          <a:lstStyle/>
          <a:p>
            <a:pPr lvl="0"/>
            <a:r>
              <a:rPr lang="en-US" altLang="ko-KR" dirty="0" smtClean="0"/>
              <a:t>Follow the other passengers to customs </a:t>
            </a:r>
            <a:r>
              <a:rPr lang="ko-KR" altLang="ko-KR" b="1" dirty="0" smtClean="0"/>
              <a:t>关税</a:t>
            </a:r>
            <a:r>
              <a:rPr lang="en-US" altLang="ko-KR" dirty="0" smtClean="0"/>
              <a:t> </a:t>
            </a:r>
            <a:r>
              <a:rPr lang="en-US" altLang="ko-KR" sz="1500" dirty="0" err="1" smtClean="0"/>
              <a:t>guānshuì</a:t>
            </a:r>
            <a:r>
              <a:rPr lang="en-US" altLang="ko-KR" dirty="0" smtClean="0"/>
              <a:t>.  They may ask you to open your suitcases.  They usually ask you if you have anything to declare</a:t>
            </a:r>
            <a:r>
              <a:rPr lang="ko-KR" altLang="en-US" dirty="0" smtClean="0"/>
              <a:t> 报关</a:t>
            </a:r>
            <a:r>
              <a:rPr lang="en-US" altLang="ko-KR" dirty="0" smtClean="0"/>
              <a:t>.  The answer is “No” unless you are bringing in more than $10,000, or an animal or something.</a:t>
            </a:r>
            <a:endParaRPr lang="ko-KR" altLang="ko-KR" dirty="0" smtClean="0"/>
          </a:p>
          <a:p>
            <a:endParaRPr lang="ko-KR" altLang="en-US" dirty="0"/>
          </a:p>
        </p:txBody>
      </p:sp>
      <p:pic>
        <p:nvPicPr>
          <p:cNvPr id="4" name="Picture 3" descr="Customs Hong K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0500"/>
            <a:ext cx="1905000" cy="2857500"/>
          </a:xfrm>
          <a:prstGeom prst="rect">
            <a:avLst/>
          </a:prstGeom>
        </p:spPr>
      </p:pic>
      <p:pic>
        <p:nvPicPr>
          <p:cNvPr id="5" name="Picture 4" descr="Customs offic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862572" y="3810000"/>
            <a:ext cx="2036064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Dialogue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763000" cy="60198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Customs officer:</a:t>
            </a:r>
            <a:r>
              <a:rPr lang="ko-KR" altLang="en-US" dirty="0" smtClean="0"/>
              <a:t> </a:t>
            </a:r>
            <a:r>
              <a:rPr lang="en-US" altLang="ko-KR" dirty="0" smtClean="0"/>
              <a:t>Do you have anything to declare?</a:t>
            </a:r>
          </a:p>
          <a:p>
            <a:r>
              <a:rPr lang="en-US" altLang="ko-KR" dirty="0" smtClean="0"/>
              <a:t>Visitor: Yes, I have $1,000,000 in dirty money from </a:t>
            </a:r>
            <a:r>
              <a:rPr lang="en-US" altLang="ko-KR" u="sng" dirty="0" smtClean="0"/>
              <a:t>organized crime </a:t>
            </a:r>
            <a:r>
              <a:rPr lang="en-US" altLang="ko-KR" dirty="0" smtClean="0"/>
              <a:t>I hope to launder in your country.</a:t>
            </a:r>
          </a:p>
          <a:p>
            <a:r>
              <a:rPr lang="en-US" altLang="ko-KR" dirty="0" smtClean="0"/>
              <a:t>Customs officer: Please wait one moment while I call security.</a:t>
            </a:r>
          </a:p>
          <a:p>
            <a:endParaRPr lang="en-US" altLang="ko-KR" dirty="0" smtClean="0"/>
          </a:p>
          <a:p>
            <a:r>
              <a:rPr lang="en-US" altLang="ko-KR" sz="2500" dirty="0" smtClean="0"/>
              <a:t>Organized crime: </a:t>
            </a:r>
            <a:r>
              <a:rPr lang="ko-KR" altLang="en-US" sz="2500" b="1" dirty="0" smtClean="0"/>
              <a:t>有组织犯罪辛迪加</a:t>
            </a:r>
            <a:endParaRPr lang="en-US" altLang="ko-KR" sz="2500" b="1" dirty="0" smtClean="0"/>
          </a:p>
          <a:p>
            <a:pPr>
              <a:buNone/>
            </a:pPr>
            <a:r>
              <a:rPr lang="en-US" altLang="ko-KR" sz="2500" b="1" dirty="0" smtClean="0"/>
              <a:t>	</a:t>
            </a:r>
            <a:r>
              <a:rPr lang="en-US" altLang="ko-KR" sz="2500" dirty="0" smtClean="0"/>
              <a:t>[</a:t>
            </a:r>
            <a:r>
              <a:rPr lang="en-US" altLang="ko-KR" sz="2500" dirty="0" err="1" smtClean="0"/>
              <a:t>yǒu</a:t>
            </a:r>
            <a:r>
              <a:rPr lang="en-US" altLang="ko-KR" sz="2500" dirty="0" smtClean="0"/>
              <a:t> </a:t>
            </a:r>
            <a:r>
              <a:rPr lang="en-US" altLang="ko-KR" sz="2500" dirty="0" err="1" smtClean="0"/>
              <a:t>zǔ</a:t>
            </a:r>
            <a:r>
              <a:rPr lang="en-US" altLang="ko-KR" sz="2500" dirty="0" smtClean="0"/>
              <a:t> </a:t>
            </a:r>
            <a:r>
              <a:rPr lang="en-US" altLang="ko-KR" sz="2500" dirty="0" err="1" smtClean="0"/>
              <a:t>zhī</a:t>
            </a:r>
            <a:r>
              <a:rPr lang="en-US" altLang="ko-KR" sz="2500" dirty="0" smtClean="0"/>
              <a:t> </a:t>
            </a:r>
            <a:r>
              <a:rPr lang="en-US" altLang="ko-KR" sz="2500" dirty="0" err="1" smtClean="0"/>
              <a:t>fàn</a:t>
            </a:r>
            <a:r>
              <a:rPr lang="en-US" altLang="ko-KR" sz="2500" dirty="0" smtClean="0"/>
              <a:t> </a:t>
            </a:r>
            <a:r>
              <a:rPr lang="en-US" altLang="ko-KR" sz="2500" dirty="0" err="1" smtClean="0"/>
              <a:t>zuì</a:t>
            </a:r>
            <a:r>
              <a:rPr lang="en-US" altLang="ko-KR" sz="2500" dirty="0" smtClean="0"/>
              <a:t> </a:t>
            </a:r>
            <a:r>
              <a:rPr lang="en-US" altLang="ko-KR" sz="2500" dirty="0" err="1" smtClean="0"/>
              <a:t>xīn</a:t>
            </a:r>
            <a:r>
              <a:rPr lang="en-US" altLang="ko-KR" sz="2500" dirty="0" smtClean="0"/>
              <a:t> </a:t>
            </a:r>
            <a:r>
              <a:rPr lang="en-US" altLang="ko-KR" sz="2500" dirty="0" err="1" smtClean="0"/>
              <a:t>dí</a:t>
            </a:r>
            <a:r>
              <a:rPr lang="en-US" altLang="ko-KR" sz="2500" dirty="0" smtClean="0"/>
              <a:t> </a:t>
            </a:r>
            <a:r>
              <a:rPr lang="en-US" altLang="ko-KR" sz="2500" dirty="0" err="1" smtClean="0"/>
              <a:t>jiā</a:t>
            </a:r>
            <a:r>
              <a:rPr lang="en-US" altLang="ko-KR" sz="2500" dirty="0" smtClean="0"/>
              <a:t>] </a:t>
            </a:r>
          </a:p>
          <a:p>
            <a:r>
              <a:rPr lang="en-US" altLang="ko-KR" sz="2500" dirty="0" smtClean="0"/>
              <a:t>Money laundering: </a:t>
            </a:r>
            <a:r>
              <a:rPr lang="ko-KR" altLang="en-US" sz="2500" dirty="0" smtClean="0"/>
              <a:t>洗黑钱</a:t>
            </a:r>
            <a:r>
              <a:rPr lang="en-US" altLang="ko-KR" sz="2500" dirty="0" smtClean="0"/>
              <a:t>[</a:t>
            </a:r>
            <a:r>
              <a:rPr lang="en-US" altLang="ko-KR" sz="2500" dirty="0" err="1" smtClean="0"/>
              <a:t>xǐhēiqián</a:t>
            </a:r>
            <a:endParaRPr lang="en-US" altLang="ko-KR" sz="2500" dirty="0" smtClean="0"/>
          </a:p>
        </p:txBody>
      </p:sp>
      <p:pic>
        <p:nvPicPr>
          <p:cNvPr id="4" name="Picture 3" descr="Mafia boss cart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3924300"/>
            <a:ext cx="3276600" cy="29337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altLang="ko-KR" dirty="0" smtClean="0"/>
              <a:t>Airport procedure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3047999"/>
          </a:xfrm>
        </p:spPr>
        <p:txBody>
          <a:bodyPr>
            <a:normAutofit/>
          </a:bodyPr>
          <a:lstStyle/>
          <a:p>
            <a:pPr lvl="0"/>
            <a:r>
              <a:rPr lang="en-US" altLang="ko-KR" dirty="0" smtClean="0"/>
              <a:t>If someone is waiting for you they will probably meet you just outside the Customs area.  If no-one is meeting you, you’ll probably want to go to tourist information or the airport bookstore and get some local maps.  </a:t>
            </a:r>
            <a:endParaRPr lang="ko-KR" altLang="ko-KR" dirty="0" smtClean="0"/>
          </a:p>
          <a:p>
            <a:endParaRPr lang="ko-KR" altLang="en-US" dirty="0"/>
          </a:p>
        </p:txBody>
      </p:sp>
      <p:pic>
        <p:nvPicPr>
          <p:cNvPr id="4" name="Picture 3" descr="Airport pick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78056"/>
            <a:ext cx="2971800" cy="2879944"/>
          </a:xfrm>
          <a:prstGeom prst="rect">
            <a:avLst/>
          </a:prstGeom>
        </p:spPr>
      </p:pic>
      <p:pic>
        <p:nvPicPr>
          <p:cNvPr id="5" name="Picture 4" descr="Airport pickup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3429000"/>
            <a:ext cx="3470647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	Making reservations</a:t>
            </a:r>
            <a:r>
              <a:rPr lang="ko-KR" altLang="en-US" b="1" dirty="0" smtClean="0">
                <a:solidFill>
                  <a:srgbClr val="FF0000"/>
                </a:solidFill>
              </a:rPr>
              <a:t> 预定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Call your travel agent (T.A.) </a:t>
            </a:r>
            <a:r>
              <a:rPr lang="ko-KR" altLang="en-US" sz="2300" b="1" dirty="0" smtClean="0"/>
              <a:t>旅行代理人</a:t>
            </a:r>
            <a:r>
              <a:rPr lang="en-US" altLang="ko-KR" sz="2300" dirty="0"/>
              <a:t> </a:t>
            </a:r>
            <a:r>
              <a:rPr lang="en-US" altLang="ko-KR" sz="1600" dirty="0" err="1" smtClean="0"/>
              <a:t>lǚxíngdàilǐrén</a:t>
            </a:r>
            <a:endParaRPr lang="en-US" altLang="ko-KR" sz="1600" dirty="0" smtClean="0"/>
          </a:p>
          <a:p>
            <a:pPr>
              <a:buNone/>
            </a:pPr>
            <a:r>
              <a:rPr lang="en-US" altLang="ko-KR" dirty="0"/>
              <a:t>	</a:t>
            </a:r>
            <a:r>
              <a:rPr lang="en-US" altLang="ko-KR" dirty="0" smtClean="0"/>
              <a:t>or preferred airline. </a:t>
            </a:r>
            <a:r>
              <a:rPr lang="ko-KR" altLang="en-US" b="1" dirty="0" smtClean="0"/>
              <a:t>航空公司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hángkōnggōngsī</a:t>
            </a:r>
            <a:endParaRPr lang="en-US" altLang="ko-KR" sz="1400" dirty="0"/>
          </a:p>
          <a:p>
            <a:pPr>
              <a:buNone/>
            </a:pPr>
            <a:endParaRPr lang="en-US" altLang="ko-KR" sz="1200" dirty="0" smtClean="0"/>
          </a:p>
          <a:p>
            <a:pPr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Traveler: </a:t>
            </a:r>
            <a:r>
              <a:rPr lang="en-US" altLang="ko-KR" dirty="0" smtClean="0"/>
              <a:t>I’d </a:t>
            </a:r>
            <a:r>
              <a:rPr lang="en-US" altLang="ko-KR" dirty="0"/>
              <a:t>like to make a reservation for a flight </a:t>
            </a:r>
            <a:r>
              <a:rPr lang="en-US" altLang="ko-KR" dirty="0" smtClean="0"/>
              <a:t>to Timbuktu, on December 1</a:t>
            </a:r>
            <a:r>
              <a:rPr lang="en-US" altLang="ko-KR" baseline="30000" dirty="0" smtClean="0"/>
              <a:t>st</a:t>
            </a:r>
            <a:r>
              <a:rPr lang="en-US" altLang="ko-KR" dirty="0" smtClean="0"/>
              <a:t>, leaving from Beijing Airport.</a:t>
            </a:r>
          </a:p>
          <a:p>
            <a:pPr>
              <a:buNone/>
            </a:pPr>
            <a:endParaRPr lang="en-US" altLang="ko-K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T.A: Will that be </a:t>
            </a:r>
            <a:r>
              <a:rPr lang="en-US" altLang="ko-KR" b="1" dirty="0" smtClean="0">
                <a:solidFill>
                  <a:srgbClr val="002060"/>
                </a:solidFill>
              </a:rPr>
              <a:t>one-way</a:t>
            </a:r>
            <a:r>
              <a:rPr lang="ko-KR" altLang="en-US" b="1" dirty="0" smtClean="0">
                <a:solidFill>
                  <a:srgbClr val="002060"/>
                </a:solidFill>
              </a:rPr>
              <a:t> 单程</a:t>
            </a:r>
            <a:r>
              <a:rPr lang="en-US" altLang="ko-KR" sz="1800" dirty="0" smtClean="0"/>
              <a:t>[</a:t>
            </a:r>
            <a:r>
              <a:rPr lang="en-US" altLang="ko-KR" sz="1800" dirty="0" err="1" smtClean="0"/>
              <a:t>dān</a:t>
            </a:r>
            <a:r>
              <a:rPr lang="en-US" altLang="ko-KR" sz="1800" dirty="0" smtClean="0"/>
              <a:t> </a:t>
            </a:r>
            <a:r>
              <a:rPr lang="en-US" altLang="ko-KR" sz="1800" dirty="0" err="1" smtClean="0"/>
              <a:t>chéng</a:t>
            </a:r>
            <a:r>
              <a:rPr lang="en-US" altLang="ko-KR" sz="1800" dirty="0" smtClean="0"/>
              <a:t>]</a:t>
            </a:r>
            <a:r>
              <a:rPr lang="en-US" altLang="ko-KR" sz="1800" dirty="0" smtClean="0">
                <a:solidFill>
                  <a:srgbClr val="FF0000"/>
                </a:solidFill>
              </a:rPr>
              <a:t>, </a:t>
            </a:r>
            <a:r>
              <a:rPr lang="en-US" altLang="ko-KR" dirty="0" smtClean="0">
                <a:solidFill>
                  <a:srgbClr val="FF0000"/>
                </a:solidFill>
              </a:rPr>
              <a:t>or 	</a:t>
            </a:r>
            <a:r>
              <a:rPr lang="en-US" altLang="ko-KR" b="1" dirty="0" smtClean="0">
                <a:solidFill>
                  <a:srgbClr val="002060"/>
                </a:solidFill>
              </a:rPr>
              <a:t>round-trip ticket</a:t>
            </a:r>
            <a:r>
              <a:rPr lang="ko-KR" altLang="en-US" b="1" dirty="0" smtClean="0">
                <a:solidFill>
                  <a:srgbClr val="002060"/>
                </a:solidFill>
              </a:rPr>
              <a:t> 往返票</a:t>
            </a:r>
            <a:r>
              <a:rPr lang="en-US" altLang="ko-KR" sz="1600" dirty="0" smtClean="0"/>
              <a:t>[</a:t>
            </a:r>
            <a:r>
              <a:rPr lang="en-US" altLang="ko-KR" sz="1600" dirty="0" err="1" smtClean="0"/>
              <a:t>wǎngfǎnpiào</a:t>
            </a:r>
            <a:r>
              <a:rPr lang="en-US" altLang="ko-KR" sz="1600" dirty="0" smtClean="0"/>
              <a:t>]</a:t>
            </a:r>
            <a:r>
              <a:rPr lang="en-US" altLang="ko-KR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4" name="Picture 3" descr="Call on phon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1245014" cy="124034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ko-KR" dirty="0" smtClean="0"/>
              <a:t>Airport procedures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4876800" cy="5211763"/>
          </a:xfrm>
        </p:spPr>
        <p:txBody>
          <a:bodyPr/>
          <a:lstStyle/>
          <a:p>
            <a:pPr lvl="0"/>
            <a:r>
              <a:rPr lang="en-US" altLang="ko-KR" dirty="0" smtClean="0"/>
              <a:t>Then there is usually a shuttle bus from the airport to the nearest major town or city.</a:t>
            </a:r>
          </a:p>
          <a:p>
            <a:pPr lvl="0">
              <a:buNone/>
            </a:pPr>
            <a:endParaRPr lang="ko-KR" altLang="ko-KR" dirty="0" smtClean="0"/>
          </a:p>
          <a:p>
            <a:pPr lvl="0"/>
            <a:r>
              <a:rPr lang="en-US" altLang="ko-KR" dirty="0" smtClean="0"/>
              <a:t>At this point you’ll probably want to get a taxi to take you to a hotel.</a:t>
            </a:r>
            <a:endParaRPr lang="ko-KR" altLang="ko-KR" dirty="0" smtClean="0"/>
          </a:p>
          <a:p>
            <a:endParaRPr lang="ko-KR" altLang="en-US" dirty="0"/>
          </a:p>
        </p:txBody>
      </p:sp>
      <p:pic>
        <p:nvPicPr>
          <p:cNvPr id="4" name="Picture 3" descr="Airport shuttle bus -tokyo-narita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5489" y="1524000"/>
            <a:ext cx="4458511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Air flight Vocabulary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287963"/>
          </a:xfrm>
        </p:spPr>
        <p:txBody>
          <a:bodyPr>
            <a:normAutofit lnSpcReduction="10000"/>
          </a:bodyPr>
          <a:lstStyle/>
          <a:p>
            <a:r>
              <a:rPr lang="en-US" altLang="ko-KR" sz="3500" dirty="0" smtClean="0">
                <a:latin typeface="+mj-lt"/>
                <a:ea typeface="+mj-ea"/>
                <a:cs typeface="+mj-cs"/>
              </a:rPr>
              <a:t>Making reservations </a:t>
            </a:r>
            <a:r>
              <a:rPr lang="ko-KR" altLang="en-US" sz="3500" dirty="0" smtClean="0">
                <a:latin typeface="+mj-lt"/>
                <a:ea typeface="+mj-ea"/>
                <a:cs typeface="+mj-cs"/>
              </a:rPr>
              <a:t>预定 </a:t>
            </a:r>
            <a:r>
              <a:rPr lang="en-US" altLang="ko-KR" sz="1500" dirty="0" err="1" smtClean="0">
                <a:latin typeface="+mj-lt"/>
                <a:ea typeface="+mj-ea"/>
                <a:cs typeface="+mj-cs"/>
              </a:rPr>
              <a:t>yù</a:t>
            </a:r>
            <a:r>
              <a:rPr lang="en-US" altLang="ko-KR" sz="1500" dirty="0" smtClean="0">
                <a:latin typeface="+mj-lt"/>
                <a:ea typeface="+mj-ea"/>
                <a:cs typeface="+mj-cs"/>
              </a:rPr>
              <a:t> </a:t>
            </a:r>
            <a:r>
              <a:rPr lang="en-US" altLang="ko-KR" sz="1500" dirty="0" err="1" smtClean="0">
                <a:latin typeface="+mj-lt"/>
                <a:ea typeface="+mj-ea"/>
                <a:cs typeface="+mj-cs"/>
              </a:rPr>
              <a:t>dìng</a:t>
            </a:r>
            <a:r>
              <a:rPr lang="en-US" altLang="ko-KR" sz="1500" dirty="0" smtClean="0">
                <a:latin typeface="+mj-lt"/>
                <a:ea typeface="+mj-ea"/>
                <a:cs typeface="+mj-cs"/>
              </a:rPr>
              <a:t> </a:t>
            </a:r>
          </a:p>
          <a:p>
            <a:r>
              <a:rPr lang="en-US" altLang="ko-KR" sz="3500" dirty="0" smtClean="0">
                <a:latin typeface="+mj-lt"/>
                <a:ea typeface="+mj-ea"/>
                <a:cs typeface="+mj-cs"/>
              </a:rPr>
              <a:t>        = Booking a flight</a:t>
            </a:r>
            <a:r>
              <a:rPr lang="en-US" altLang="ko-KR" sz="3600" dirty="0" smtClean="0"/>
              <a:t> </a:t>
            </a:r>
            <a:r>
              <a:rPr lang="ko-KR" altLang="en-US" sz="3600" b="1" dirty="0" smtClean="0"/>
              <a:t>班机</a:t>
            </a:r>
            <a:r>
              <a:rPr lang="en-US" altLang="ko-KR" sz="2400" dirty="0" smtClean="0"/>
              <a:t>[</a:t>
            </a:r>
            <a:r>
              <a:rPr lang="en-US" altLang="ko-KR" sz="2400" dirty="0" err="1" smtClean="0"/>
              <a:t>bānjī</a:t>
            </a:r>
            <a:r>
              <a:rPr lang="en-US" altLang="ko-KR" sz="2400" dirty="0" smtClean="0"/>
              <a:t>] </a:t>
            </a:r>
            <a:r>
              <a:rPr lang="en-US" altLang="ko-KR" sz="3600" dirty="0" smtClean="0"/>
              <a:t>.</a:t>
            </a:r>
            <a:endParaRPr lang="en-US" altLang="ko-KR" sz="3500" dirty="0" smtClean="0">
              <a:latin typeface="+mj-lt"/>
              <a:ea typeface="+mj-ea"/>
              <a:cs typeface="+mj-cs"/>
            </a:endParaRPr>
          </a:p>
          <a:p>
            <a:r>
              <a:rPr lang="en-US" altLang="ko-KR" sz="3500" dirty="0" smtClean="0">
                <a:latin typeface="+mj-lt"/>
                <a:ea typeface="+mj-ea"/>
                <a:cs typeface="+mj-cs"/>
              </a:rPr>
              <a:t>Changing </a:t>
            </a:r>
            <a:r>
              <a:rPr lang="ko-KR" altLang="en-US" sz="3500" dirty="0" smtClean="0">
                <a:latin typeface="+mj-lt"/>
                <a:ea typeface="+mj-ea"/>
                <a:cs typeface="+mj-cs"/>
              </a:rPr>
              <a:t>改变</a:t>
            </a:r>
            <a:r>
              <a:rPr lang="en-US" altLang="ko-KR" sz="3500" dirty="0" smtClean="0">
                <a:latin typeface="+mj-lt"/>
                <a:ea typeface="+mj-ea"/>
                <a:cs typeface="+mj-cs"/>
              </a:rPr>
              <a:t> reservations</a:t>
            </a:r>
          </a:p>
          <a:p>
            <a:r>
              <a:rPr lang="en-US" altLang="ko-KR" sz="3500" dirty="0" smtClean="0">
                <a:latin typeface="+mj-lt"/>
                <a:ea typeface="+mj-ea"/>
                <a:cs typeface="+mj-cs"/>
              </a:rPr>
              <a:t>on-line </a:t>
            </a:r>
            <a:r>
              <a:rPr lang="ko-KR" altLang="en-US" sz="3500" dirty="0" smtClean="0">
                <a:latin typeface="+mj-lt"/>
                <a:ea typeface="+mj-ea"/>
                <a:cs typeface="+mj-cs"/>
              </a:rPr>
              <a:t>在线</a:t>
            </a:r>
            <a:endParaRPr lang="en-US" altLang="ko-KR" sz="3500" dirty="0" smtClean="0">
              <a:latin typeface="+mj-lt"/>
              <a:ea typeface="+mj-ea"/>
              <a:cs typeface="+mj-cs"/>
            </a:endParaRPr>
          </a:p>
          <a:p>
            <a:r>
              <a:rPr lang="en-US" altLang="ko-KR" sz="3500" dirty="0" smtClean="0">
                <a:latin typeface="+mj-lt"/>
                <a:ea typeface="+mj-ea"/>
                <a:cs typeface="+mj-cs"/>
              </a:rPr>
              <a:t>Travel agents </a:t>
            </a:r>
            <a:r>
              <a:rPr lang="ko-KR" altLang="en-US" sz="3500" dirty="0" smtClean="0">
                <a:latin typeface="+mj-lt"/>
                <a:ea typeface="+mj-ea"/>
                <a:cs typeface="+mj-cs"/>
              </a:rPr>
              <a:t>旅行代理人</a:t>
            </a:r>
            <a:r>
              <a:rPr lang="en-US" altLang="ko-KR" sz="3500" dirty="0" smtClean="0">
                <a:latin typeface="+mj-lt"/>
                <a:ea typeface="+mj-ea"/>
                <a:cs typeface="+mj-cs"/>
              </a:rPr>
              <a:t> </a:t>
            </a:r>
            <a:r>
              <a:rPr lang="en-US" altLang="ko-KR" sz="1300" dirty="0" err="1" smtClean="0">
                <a:latin typeface="+mj-lt"/>
                <a:ea typeface="+mj-ea"/>
                <a:cs typeface="+mj-cs"/>
              </a:rPr>
              <a:t>lǚxíngdàilǐrén</a:t>
            </a:r>
            <a:endParaRPr lang="en-US" altLang="ko-KR" sz="1300" dirty="0" smtClean="0">
              <a:latin typeface="+mj-lt"/>
              <a:ea typeface="+mj-ea"/>
              <a:cs typeface="+mj-cs"/>
            </a:endParaRPr>
          </a:p>
          <a:p>
            <a:r>
              <a:rPr lang="en-US" altLang="ko-KR" sz="3500" dirty="0" smtClean="0">
                <a:latin typeface="+mj-lt"/>
                <a:ea typeface="+mj-ea"/>
                <a:cs typeface="+mj-cs"/>
              </a:rPr>
              <a:t>One-way</a:t>
            </a:r>
            <a:r>
              <a:rPr lang="ko-KR" altLang="en-US" sz="3500" dirty="0" smtClean="0">
                <a:latin typeface="+mj-lt"/>
                <a:ea typeface="+mj-ea"/>
                <a:cs typeface="+mj-cs"/>
              </a:rPr>
              <a:t> 单程</a:t>
            </a:r>
            <a:r>
              <a:rPr lang="en-US" altLang="ko-KR" sz="3500" dirty="0" smtClean="0">
                <a:latin typeface="+mj-lt"/>
                <a:ea typeface="+mj-ea"/>
                <a:cs typeface="+mj-cs"/>
              </a:rPr>
              <a:t> </a:t>
            </a:r>
            <a:r>
              <a:rPr lang="en-US" altLang="ko-KR" sz="1600" dirty="0" err="1" smtClean="0"/>
              <a:t>dān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chéng</a:t>
            </a:r>
            <a:endParaRPr lang="en-US" altLang="ko-KR" sz="1600" dirty="0" smtClean="0"/>
          </a:p>
          <a:p>
            <a:r>
              <a:rPr lang="en-US" altLang="ko-KR" sz="3500" dirty="0" smtClean="0">
                <a:latin typeface="+mj-lt"/>
                <a:ea typeface="+mj-ea"/>
                <a:cs typeface="+mj-cs"/>
              </a:rPr>
              <a:t>Round-trip </a:t>
            </a:r>
            <a:r>
              <a:rPr lang="ko-KR" altLang="en-US" sz="3500" dirty="0" smtClean="0">
                <a:latin typeface="+mj-lt"/>
                <a:ea typeface="+mj-ea"/>
                <a:cs typeface="+mj-cs"/>
              </a:rPr>
              <a:t>往返票</a:t>
            </a:r>
            <a:r>
              <a:rPr lang="en-US" altLang="ko-KR" sz="3500" dirty="0" smtClean="0">
                <a:latin typeface="+mj-lt"/>
                <a:ea typeface="+mj-ea"/>
                <a:cs typeface="+mj-cs"/>
              </a:rPr>
              <a:t> </a:t>
            </a:r>
            <a:r>
              <a:rPr lang="en-US" altLang="ko-KR" sz="1600" dirty="0" err="1" smtClean="0"/>
              <a:t>wǎngfǎnpiào</a:t>
            </a:r>
            <a:endParaRPr lang="en-US" altLang="ko-KR" sz="1600" dirty="0" smtClean="0"/>
          </a:p>
          <a:p>
            <a:r>
              <a:rPr lang="en-US" altLang="ko-KR" dirty="0" smtClean="0"/>
              <a:t>Leaving at = departing at </a:t>
            </a:r>
            <a:r>
              <a:rPr lang="en-US" altLang="ko-KR" sz="1900" dirty="0" smtClean="0"/>
              <a:t>(Noun </a:t>
            </a:r>
            <a:r>
              <a:rPr lang="en-US" altLang="ko-KR" sz="1900" dirty="0" smtClean="0">
                <a:sym typeface="Wingdings" pitchFamily="2" charset="2"/>
              </a:rPr>
              <a:t> Departure</a:t>
            </a:r>
            <a:r>
              <a:rPr lang="ko-KR" altLang="en-US" sz="2000" dirty="0" smtClean="0"/>
              <a:t> 离去</a:t>
            </a:r>
            <a:r>
              <a:rPr lang="en-US" altLang="ko-KR" sz="1900" dirty="0" smtClean="0">
                <a:sym typeface="Wingdings" pitchFamily="2" charset="2"/>
              </a:rPr>
              <a:t>)</a:t>
            </a:r>
          </a:p>
          <a:p>
            <a:r>
              <a:rPr lang="en-US" altLang="ko-KR" sz="3500" dirty="0" smtClean="0">
                <a:latin typeface="+mj-lt"/>
                <a:ea typeface="+mj-ea"/>
                <a:cs typeface="+mj-cs"/>
              </a:rPr>
              <a:t>Arriving at (noun </a:t>
            </a:r>
            <a:r>
              <a:rPr lang="en-US" altLang="ko-KR" sz="3500" dirty="0" smtClean="0">
                <a:latin typeface="+mj-lt"/>
                <a:ea typeface="+mj-ea"/>
                <a:cs typeface="+mj-cs"/>
                <a:sym typeface="Wingdings" pitchFamily="2" charset="2"/>
              </a:rPr>
              <a:t> arrival</a:t>
            </a:r>
            <a:r>
              <a:rPr lang="ko-KR" altLang="en-US" sz="3600" b="1" dirty="0" smtClean="0"/>
              <a:t>到达</a:t>
            </a:r>
            <a:r>
              <a:rPr lang="en-US" altLang="ko-KR" sz="1400" dirty="0" smtClean="0"/>
              <a:t>[</a:t>
            </a:r>
            <a:r>
              <a:rPr lang="en-US" altLang="ko-KR" sz="1400" dirty="0" err="1" smtClean="0"/>
              <a:t>dàodá</a:t>
            </a:r>
            <a:r>
              <a:rPr lang="en-US" altLang="ko-KR" sz="1400" dirty="0" smtClean="0"/>
              <a:t>] </a:t>
            </a:r>
            <a:r>
              <a:rPr lang="en-US" altLang="ko-KR" sz="3500" dirty="0" smtClean="0">
                <a:latin typeface="+mj-lt"/>
                <a:ea typeface="+mj-ea"/>
                <a:cs typeface="+mj-cs"/>
                <a:sym typeface="Wingdings" pitchFamily="2" charset="2"/>
              </a:rPr>
              <a:t>)</a:t>
            </a:r>
            <a:endParaRPr lang="ko-KR" altLang="en-US" sz="3500" dirty="0" smtClean="0">
              <a:latin typeface="+mj-lt"/>
              <a:ea typeface="+mj-ea"/>
              <a:cs typeface="+mj-cs"/>
            </a:endParaRPr>
          </a:p>
          <a:p>
            <a:endParaRPr lang="en-US" altLang="ko-KR" sz="1900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Air Flight vocabulary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791200"/>
          </a:xfrm>
        </p:spPr>
        <p:txBody>
          <a:bodyPr/>
          <a:lstStyle/>
          <a:p>
            <a:r>
              <a:rPr lang="en-US" altLang="ko-KR" dirty="0" smtClean="0"/>
              <a:t>Business class</a:t>
            </a:r>
            <a:r>
              <a:rPr lang="zh-CN" altLang="en-US" dirty="0" smtClean="0"/>
              <a:t> </a:t>
            </a:r>
            <a:r>
              <a:rPr lang="en-US" altLang="zh-CN" sz="1500" dirty="0" smtClean="0"/>
              <a:t>(Expensive seats)</a:t>
            </a:r>
            <a:r>
              <a:rPr lang="en-US" altLang="ko-KR" sz="1500" dirty="0" smtClean="0"/>
              <a:t>: </a:t>
            </a:r>
            <a:r>
              <a:rPr lang="zh-CN" altLang="en-US" dirty="0" smtClean="0"/>
              <a:t>头等舱</a:t>
            </a:r>
            <a:endParaRPr lang="en-US" altLang="zh-CN" dirty="0" smtClean="0"/>
          </a:p>
          <a:p>
            <a:r>
              <a:rPr lang="en-US" altLang="ko-KR" dirty="0" smtClean="0"/>
              <a:t>Economy </a:t>
            </a:r>
            <a:r>
              <a:rPr lang="en-US" altLang="ko-KR" sz="1200" dirty="0" smtClean="0"/>
              <a:t>(cheap seats)</a:t>
            </a:r>
            <a:r>
              <a:rPr lang="en-US" altLang="ko-KR" dirty="0" smtClean="0"/>
              <a:t>: </a:t>
            </a:r>
            <a:r>
              <a:rPr lang="zh-CN" altLang="en-US" dirty="0" smtClean="0"/>
              <a:t>经济舱</a:t>
            </a:r>
            <a:endParaRPr lang="en-US" altLang="zh-CN" dirty="0" smtClean="0"/>
          </a:p>
          <a:p>
            <a:r>
              <a:rPr lang="en-US" altLang="ko-KR" dirty="0" smtClean="0"/>
              <a:t>Direct flight: </a:t>
            </a:r>
            <a:r>
              <a:rPr lang="zh-CN" altLang="en-US" dirty="0" smtClean="0"/>
              <a:t>直航</a:t>
            </a:r>
            <a:endParaRPr lang="en-US" altLang="ko-KR" dirty="0" smtClean="0"/>
          </a:p>
          <a:p>
            <a:r>
              <a:rPr lang="en-US" altLang="ko-KR" dirty="0" smtClean="0"/>
              <a:t>Layover: </a:t>
            </a:r>
            <a:r>
              <a:rPr lang="zh-CN" altLang="en-US" dirty="0" smtClean="0"/>
              <a:t>转航</a:t>
            </a:r>
            <a:endParaRPr lang="en-US" altLang="ko-KR" dirty="0" smtClean="0"/>
          </a:p>
          <a:p>
            <a:r>
              <a:rPr lang="en-US" altLang="ko-KR" dirty="0" smtClean="0"/>
              <a:t>Flight number</a:t>
            </a:r>
            <a:r>
              <a:rPr lang="zh-CN" altLang="en-US" dirty="0" smtClean="0"/>
              <a:t> 航班号，班次</a:t>
            </a:r>
            <a:endParaRPr lang="en-US" altLang="zh-CN" dirty="0" smtClean="0"/>
          </a:p>
          <a:p>
            <a:r>
              <a:rPr lang="en-US" altLang="ko-KR" dirty="0" smtClean="0"/>
              <a:t>Expiration Date</a:t>
            </a:r>
            <a:r>
              <a:rPr lang="zh-CN" altLang="en-US" dirty="0" smtClean="0"/>
              <a:t>：截止日期 </a:t>
            </a:r>
            <a:endParaRPr lang="en-US" altLang="ko-KR" dirty="0" smtClean="0"/>
          </a:p>
          <a:p>
            <a:r>
              <a:rPr lang="en-US" altLang="ko-KR" dirty="0" smtClean="0"/>
              <a:t>Check-in </a:t>
            </a:r>
            <a:r>
              <a:rPr lang="ko-KR" altLang="en-US" dirty="0" smtClean="0"/>
              <a:t>旅客验票台</a:t>
            </a:r>
            <a:r>
              <a:rPr lang="en-US" altLang="ko-KR" dirty="0" smtClean="0"/>
              <a:t>[</a:t>
            </a:r>
            <a:r>
              <a:rPr lang="en-US" altLang="ko-KR" dirty="0" err="1" smtClean="0"/>
              <a:t>lǚkèyànpiàotái</a:t>
            </a:r>
            <a:r>
              <a:rPr lang="en-US" altLang="ko-KR" dirty="0" smtClean="0"/>
              <a:t>]</a:t>
            </a:r>
          </a:p>
          <a:p>
            <a:r>
              <a:rPr lang="en-US" altLang="zh-CN" dirty="0" smtClean="0"/>
              <a:t>B</a:t>
            </a:r>
            <a:r>
              <a:rPr lang="en-US" altLang="ko-KR" dirty="0" smtClean="0"/>
              <a:t>oarding card </a:t>
            </a:r>
            <a:r>
              <a:rPr lang="ko-KR" altLang="ko-KR" dirty="0" smtClean="0"/>
              <a:t>登机卡</a:t>
            </a:r>
            <a:endParaRPr lang="en-US" altLang="ko-KR" dirty="0" smtClean="0"/>
          </a:p>
          <a:p>
            <a:r>
              <a:rPr lang="en-US" altLang="ko-KR" dirty="0" smtClean="0"/>
              <a:t>Passport control </a:t>
            </a:r>
            <a:r>
              <a:rPr lang="ko-KR" altLang="ko-KR" dirty="0" smtClean="0"/>
              <a:t>验照处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Air Flight Vocabulary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/>
          <a:lstStyle/>
          <a:p>
            <a:r>
              <a:rPr lang="en-US" altLang="ko-KR" dirty="0" smtClean="0"/>
              <a:t>Departure lounge </a:t>
            </a:r>
            <a:r>
              <a:rPr lang="ko-KR" altLang="ko-KR" b="1" dirty="0" smtClean="0"/>
              <a:t>候机厅</a:t>
            </a:r>
            <a:r>
              <a:rPr lang="en-US" altLang="ko-KR" dirty="0" smtClean="0"/>
              <a:t> </a:t>
            </a:r>
            <a:r>
              <a:rPr lang="en-US" altLang="ko-KR" sz="1400" dirty="0" err="1" smtClean="0"/>
              <a:t>hòujītīng</a:t>
            </a:r>
            <a:endParaRPr lang="en-US" altLang="ko-KR" sz="1400" dirty="0" smtClean="0"/>
          </a:p>
          <a:p>
            <a:r>
              <a:rPr lang="en-US" altLang="ko-KR" dirty="0" smtClean="0"/>
              <a:t>Money exchange = currency exchange =</a:t>
            </a:r>
          </a:p>
          <a:p>
            <a:pPr>
              <a:buNone/>
            </a:pPr>
            <a:r>
              <a:rPr lang="en-US" altLang="zh-CN" dirty="0" smtClean="0"/>
              <a:t>	</a:t>
            </a:r>
            <a:r>
              <a:rPr lang="zh-CN" altLang="en-US" dirty="0" smtClean="0"/>
              <a:t>汇兑，货币兑换</a:t>
            </a:r>
            <a:endParaRPr lang="en-US" altLang="zh-CN" dirty="0" smtClean="0"/>
          </a:p>
          <a:p>
            <a:pPr>
              <a:buFont typeface="Arial" charset="0"/>
              <a:buChar char="•"/>
            </a:pPr>
            <a:r>
              <a:rPr lang="en-US" altLang="ko-KR" dirty="0" smtClean="0"/>
              <a:t>Passport </a:t>
            </a:r>
            <a:r>
              <a:rPr lang="ko-KR" altLang="en-US" b="1" dirty="0" smtClean="0"/>
              <a:t>护照</a:t>
            </a:r>
            <a:r>
              <a:rPr lang="en-US" altLang="ko-KR" dirty="0" smtClean="0"/>
              <a:t>[</a:t>
            </a:r>
            <a:r>
              <a:rPr lang="en-US" altLang="ko-KR" dirty="0" err="1" smtClean="0"/>
              <a:t>hùzhào</a:t>
            </a:r>
            <a:r>
              <a:rPr lang="en-US" altLang="ko-KR" dirty="0" smtClean="0"/>
              <a:t>] </a:t>
            </a:r>
          </a:p>
          <a:p>
            <a:pPr>
              <a:buFont typeface="Arial" charset="0"/>
              <a:buChar char="•"/>
            </a:pPr>
            <a:r>
              <a:rPr lang="en-US" altLang="ko-KR" dirty="0" smtClean="0"/>
              <a:t>luggage</a:t>
            </a:r>
            <a:r>
              <a:rPr lang="ko-KR" altLang="en-US" dirty="0" smtClean="0"/>
              <a:t>行李</a:t>
            </a:r>
            <a:endParaRPr lang="en-US" altLang="ko-KR" dirty="0" smtClean="0"/>
          </a:p>
          <a:p>
            <a:pPr>
              <a:buFont typeface="Arial" charset="0"/>
              <a:buChar char="•"/>
            </a:pPr>
            <a:r>
              <a:rPr lang="en-US" altLang="ko-KR" dirty="0" smtClean="0"/>
              <a:t>Strike </a:t>
            </a:r>
            <a:r>
              <a:rPr lang="ko-KR" altLang="en-US" b="1" dirty="0" smtClean="0"/>
              <a:t>罢工</a:t>
            </a:r>
            <a:r>
              <a:rPr lang="en-US" altLang="ko-KR" sz="1900" dirty="0" err="1" smtClean="0"/>
              <a:t>bàgōng</a:t>
            </a:r>
            <a:endParaRPr lang="en-US" altLang="ko-KR" sz="1900" dirty="0" smtClean="0"/>
          </a:p>
          <a:p>
            <a:pPr>
              <a:buFont typeface="Arial" charset="0"/>
              <a:buChar char="•"/>
            </a:pPr>
            <a:r>
              <a:rPr lang="en-US" altLang="ko-KR" dirty="0" smtClean="0"/>
              <a:t>Immigration [</a:t>
            </a:r>
            <a:r>
              <a:rPr lang="ko-KR" altLang="ko-KR" dirty="0" smtClean="0"/>
              <a:t>移民局检查 </a:t>
            </a:r>
            <a:r>
              <a:rPr lang="en-US" altLang="ko-KR" dirty="0" err="1" smtClean="0"/>
              <a:t>Yímínjú</a:t>
            </a:r>
            <a:r>
              <a:rPr lang="en-US" altLang="ko-KR" dirty="0" smtClean="0"/>
              <a:t>]</a:t>
            </a:r>
          </a:p>
          <a:p>
            <a:pPr>
              <a:buFont typeface="Arial" charset="0"/>
              <a:buChar char="•"/>
            </a:pPr>
            <a:r>
              <a:rPr lang="en-US" altLang="ko-KR" dirty="0" smtClean="0"/>
              <a:t>Entry  Visa</a:t>
            </a:r>
            <a:r>
              <a:rPr lang="en-US" altLang="ko-KR" sz="800" dirty="0" smtClean="0"/>
              <a:t> </a:t>
            </a:r>
            <a:r>
              <a:rPr lang="ko-KR" altLang="ko-KR" dirty="0" smtClean="0"/>
              <a:t>入境签证</a:t>
            </a:r>
            <a:endParaRPr lang="en-US" altLang="ko-KR" dirty="0" smtClean="0"/>
          </a:p>
          <a:p>
            <a:pPr>
              <a:buFont typeface="Arial" charset="0"/>
              <a:buChar char="•"/>
            </a:pPr>
            <a:endParaRPr lang="en-US" altLang="ko-KR" dirty="0" smtClean="0"/>
          </a:p>
          <a:p>
            <a:pPr>
              <a:buFont typeface="Arial" charset="0"/>
              <a:buChar char="•"/>
            </a:pPr>
            <a:endParaRPr lang="en-US" altLang="ko-KR" dirty="0" smtClean="0"/>
          </a:p>
          <a:p>
            <a:pPr>
              <a:buFont typeface="Arial" charset="0"/>
              <a:buChar char="•"/>
            </a:pPr>
            <a:endParaRPr lang="en-US" altLang="ko-KR" sz="1900" dirty="0" smtClean="0"/>
          </a:p>
          <a:p>
            <a:pPr>
              <a:buFont typeface="Arial" charset="0"/>
              <a:buChar char="•"/>
            </a:pPr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Air flight Vocabulary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r>
              <a:rPr lang="en-US" altLang="ko-KR" dirty="0" smtClean="0"/>
              <a:t>Customs </a:t>
            </a:r>
            <a:r>
              <a:rPr lang="ko-KR" altLang="ko-KR" b="1" dirty="0" smtClean="0"/>
              <a:t>关税</a:t>
            </a:r>
            <a:r>
              <a:rPr lang="en-US" altLang="ko-KR" dirty="0" smtClean="0"/>
              <a:t> </a:t>
            </a:r>
            <a:r>
              <a:rPr lang="en-US" altLang="ko-KR" sz="1500" dirty="0" err="1" smtClean="0"/>
              <a:t>guānshuì</a:t>
            </a:r>
            <a:endParaRPr lang="en-US" altLang="ko-KR" sz="1500" dirty="0" smtClean="0"/>
          </a:p>
          <a:p>
            <a:r>
              <a:rPr lang="en-US" altLang="ko-KR" dirty="0" smtClean="0"/>
              <a:t>declare</a:t>
            </a:r>
            <a:r>
              <a:rPr lang="ko-KR" altLang="en-US" dirty="0" smtClean="0"/>
              <a:t> 报关</a:t>
            </a:r>
            <a:endParaRPr lang="en-US" altLang="ko-KR" dirty="0" smtClean="0"/>
          </a:p>
          <a:p>
            <a:r>
              <a:rPr lang="en-US" altLang="ko-KR" dirty="0" smtClean="0"/>
              <a:t>Organized crime: </a:t>
            </a:r>
            <a:r>
              <a:rPr lang="ko-KR" altLang="en-US" sz="2700" b="1" dirty="0" smtClean="0"/>
              <a:t>有组织犯罪辛迪加</a:t>
            </a:r>
            <a:r>
              <a:rPr lang="en-US" altLang="ko-KR" sz="2700" b="1" dirty="0" smtClean="0"/>
              <a:t> </a:t>
            </a:r>
            <a:r>
              <a:rPr lang="en-US" altLang="ko-KR" sz="1200" dirty="0" err="1" smtClean="0"/>
              <a:t>yǒu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zǔ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zhī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fàn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zuì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xīn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dí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jiā</a:t>
            </a:r>
            <a:endParaRPr lang="en-US" altLang="ko-KR" sz="1200" dirty="0" smtClean="0"/>
          </a:p>
          <a:p>
            <a:r>
              <a:rPr lang="en-US" altLang="ko-KR" dirty="0" smtClean="0"/>
              <a:t>Money laundering: </a:t>
            </a:r>
            <a:r>
              <a:rPr lang="ko-KR" altLang="en-US" dirty="0" smtClean="0"/>
              <a:t>洗黑钱</a:t>
            </a:r>
            <a:r>
              <a:rPr lang="en-US" altLang="ko-KR" sz="1500" dirty="0" err="1" smtClean="0"/>
              <a:t>xǐhēiqián</a:t>
            </a:r>
            <a:endParaRPr lang="en-US" altLang="ko-KR" sz="1500" dirty="0" smtClean="0"/>
          </a:p>
          <a:p>
            <a:endParaRPr lang="en-US" altLang="ko-KR" sz="1500" dirty="0" smtClean="0"/>
          </a:p>
          <a:p>
            <a:r>
              <a:rPr lang="en-US" altLang="ko-KR" dirty="0" smtClean="0"/>
              <a:t>Shuttle bus: </a:t>
            </a:r>
            <a:r>
              <a:rPr lang="zh-CN" altLang="en-US" dirty="0" smtClean="0"/>
              <a:t>区间公共汽车</a:t>
            </a:r>
            <a:endParaRPr lang="en-US" altLang="zh-CN" dirty="0" smtClean="0"/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Making Reservations </a:t>
            </a:r>
            <a:r>
              <a:rPr lang="en-US" altLang="ko-KR" sz="2000" dirty="0" smtClean="0"/>
              <a:t>(cont.)</a:t>
            </a:r>
            <a:endParaRPr lang="ko-KR" alt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>
              <a:buNone/>
            </a:pPr>
            <a:r>
              <a:rPr lang="en-US" altLang="ko-KR" b="1" dirty="0" smtClean="0">
                <a:solidFill>
                  <a:srgbClr val="FF0000"/>
                </a:solidFill>
              </a:rPr>
              <a:t>Traveler: </a:t>
            </a:r>
            <a:r>
              <a:rPr lang="en-US" altLang="ko-KR" dirty="0" smtClean="0"/>
              <a:t>I’d like a one-way ticket please.</a:t>
            </a:r>
          </a:p>
          <a:p>
            <a:pPr>
              <a:buNone/>
            </a:pPr>
            <a:r>
              <a:rPr lang="en-US" altLang="ko-KR" b="1" dirty="0">
                <a:solidFill>
                  <a:srgbClr val="FF0000"/>
                </a:solidFill>
              </a:rPr>
              <a:t>T.A. </a:t>
            </a:r>
            <a:r>
              <a:rPr lang="en-US" altLang="ko-KR" dirty="0" smtClean="0"/>
              <a:t>We have a flight on China Airlines leaving at 5:30 am on December 1</a:t>
            </a:r>
            <a:r>
              <a:rPr lang="en-US" altLang="ko-KR" baseline="30000" dirty="0" smtClean="0"/>
              <a:t>st</a:t>
            </a:r>
            <a:r>
              <a:rPr lang="en-US" altLang="ko-KR" dirty="0" smtClean="0"/>
              <a:t> and arriving at Timbuktu at 10:30 pm Beijing time.</a:t>
            </a:r>
          </a:p>
          <a:p>
            <a:pPr>
              <a:buNone/>
            </a:pPr>
            <a:endParaRPr lang="en-US" altLang="ko-KR" sz="1200" dirty="0"/>
          </a:p>
          <a:p>
            <a:pPr>
              <a:buNone/>
            </a:pPr>
            <a:r>
              <a:rPr lang="en-US" altLang="ko-KR" dirty="0" smtClean="0"/>
              <a:t>Vocabulary: </a:t>
            </a:r>
          </a:p>
          <a:p>
            <a:pPr>
              <a:buNone/>
            </a:pPr>
            <a:r>
              <a:rPr lang="en-US" altLang="ko-KR" dirty="0" smtClean="0"/>
              <a:t>Leaving at = departing at </a:t>
            </a:r>
            <a:r>
              <a:rPr lang="en-US" altLang="ko-KR" sz="1900" dirty="0" smtClean="0"/>
              <a:t>(Noun </a:t>
            </a:r>
            <a:r>
              <a:rPr lang="en-US" altLang="ko-KR" sz="1900" dirty="0" smtClean="0">
                <a:sym typeface="Wingdings" pitchFamily="2" charset="2"/>
              </a:rPr>
              <a:t> Departure</a:t>
            </a:r>
            <a:r>
              <a:rPr lang="ko-KR" altLang="en-US" sz="2000" dirty="0" smtClean="0"/>
              <a:t> 离去</a:t>
            </a:r>
            <a:r>
              <a:rPr lang="en-US" altLang="ko-KR" sz="1900" dirty="0" smtClean="0">
                <a:sym typeface="Wingdings" pitchFamily="2" charset="2"/>
              </a:rPr>
              <a:t>)</a:t>
            </a:r>
            <a:endParaRPr lang="en-US" altLang="ko-KR" sz="1900" dirty="0" smtClean="0"/>
          </a:p>
          <a:p>
            <a:pPr>
              <a:buNone/>
            </a:pPr>
            <a:r>
              <a:rPr lang="en-US" altLang="ko-KR" dirty="0" smtClean="0"/>
              <a:t>Arriving at (noun </a:t>
            </a:r>
            <a:r>
              <a:rPr lang="en-US" altLang="ko-KR" dirty="0" smtClean="0">
                <a:sym typeface="Wingdings" pitchFamily="2" charset="2"/>
              </a:rPr>
              <a:t> arrival)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ko-KR" dirty="0" smtClean="0"/>
              <a:t>About Timbuktu</a:t>
            </a:r>
            <a:endParaRPr lang="ko-KR" altLang="en-US" dirty="0"/>
          </a:p>
        </p:txBody>
      </p:sp>
      <p:pic>
        <p:nvPicPr>
          <p:cNvPr id="4" name="Content Placeholder 3" descr="map_mali_timbukt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990600"/>
            <a:ext cx="5691981" cy="569198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altLang="ko-KR" sz="3000" b="1" dirty="0" smtClean="0"/>
              <a:t>Making Reservations = Booking a flight</a:t>
            </a:r>
            <a:endParaRPr lang="ko-KR" alt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791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T.A. </a:t>
            </a:r>
            <a:r>
              <a:rPr lang="en-US" altLang="ko-KR" dirty="0" smtClean="0"/>
              <a:t>Would you like business or economy?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Traveler: </a:t>
            </a:r>
            <a:r>
              <a:rPr lang="en-US" altLang="ko-KR" dirty="0" smtClean="0"/>
              <a:t>Economy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T.A. </a:t>
            </a:r>
            <a:r>
              <a:rPr lang="en-US" altLang="ko-KR" dirty="0" smtClean="0"/>
              <a:t>And would your prefer a direct flight?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Traveler: </a:t>
            </a:r>
            <a:r>
              <a:rPr lang="en-US" altLang="ko-KR" dirty="0" smtClean="0"/>
              <a:t>Yes, please.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T.A. </a:t>
            </a:r>
            <a:r>
              <a:rPr lang="en-US" altLang="ko-KR" dirty="0" smtClean="0"/>
              <a:t>Would you like a window or aisle seat</a:t>
            </a:r>
            <a:r>
              <a:rPr lang="ko-KR" altLang="en-US" dirty="0" smtClean="0"/>
              <a:t> 靠走道的座位</a:t>
            </a:r>
            <a:r>
              <a:rPr lang="en-US" altLang="ko-KR" dirty="0" smtClean="0"/>
              <a:t>?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Traveler: </a:t>
            </a:r>
            <a:r>
              <a:rPr lang="en-US" altLang="ko-KR" dirty="0" smtClean="0"/>
              <a:t>Window seat please.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T.A. </a:t>
            </a:r>
            <a:r>
              <a:rPr lang="en-US" altLang="ko-KR" dirty="0" smtClean="0"/>
              <a:t>OK, Your flight will leave on December 1</a:t>
            </a:r>
            <a:r>
              <a:rPr lang="en-US" altLang="ko-KR" baseline="30000" dirty="0" smtClean="0"/>
              <a:t>st</a:t>
            </a:r>
            <a:r>
              <a:rPr lang="en-US" altLang="ko-KR" dirty="0" smtClean="0"/>
              <a:t> at 5:30 am from Beijing International Airport, airport, arriving Timbuktu, Africa at 10:30 pm Beijing Time, and will be a one-way, economy flight, with a window seat. Is that correct?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ko-KR" alt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ko-KR" dirty="0" smtClean="0"/>
              <a:t>Reservation cont.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Traveler: </a:t>
            </a:r>
            <a:r>
              <a:rPr lang="en-US" altLang="ko-KR" dirty="0" smtClean="0"/>
              <a:t>Yes that’s correct.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T.A. </a:t>
            </a:r>
            <a:r>
              <a:rPr lang="en-US" altLang="ko-KR" dirty="0" smtClean="0"/>
              <a:t>The total flight cost will be 8,840 RMB, and your flight number</a:t>
            </a:r>
            <a:r>
              <a:rPr lang="zh-CN" altLang="en-US" dirty="0" smtClean="0"/>
              <a:t> 航班号，班次</a:t>
            </a:r>
            <a:r>
              <a:rPr lang="en-US" altLang="ko-KR" dirty="0" smtClean="0"/>
              <a:t> is CN2038</a:t>
            </a:r>
          </a:p>
          <a:p>
            <a:pPr>
              <a:buNone/>
            </a:pPr>
            <a:r>
              <a:rPr lang="en-US" altLang="ko-KR" dirty="0" smtClean="0"/>
              <a:t>May I have your Visa or MasterCard number please?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Traveler: </a:t>
            </a:r>
            <a:r>
              <a:rPr lang="en-US" altLang="ko-KR" dirty="0" smtClean="0"/>
              <a:t>Yes, that’s </a:t>
            </a:r>
            <a:r>
              <a:rPr lang="en-US" altLang="ko-KR" dirty="0" err="1" smtClean="0"/>
              <a:t>Mastercard</a:t>
            </a:r>
            <a:r>
              <a:rPr lang="en-US" altLang="ko-KR" dirty="0" smtClean="0"/>
              <a:t> 888-8888-8888.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T.A. </a:t>
            </a:r>
            <a:r>
              <a:rPr lang="en-US" altLang="ko-KR" dirty="0" smtClean="0"/>
              <a:t>And your card expiration date?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Traveler: </a:t>
            </a:r>
            <a:r>
              <a:rPr lang="en-US" altLang="ko-KR" dirty="0" smtClean="0"/>
              <a:t>Oct, 2014.</a:t>
            </a:r>
            <a:endParaRPr lang="ko-KR" altLang="en-US" dirty="0"/>
          </a:p>
        </p:txBody>
      </p:sp>
      <p:pic>
        <p:nvPicPr>
          <p:cNvPr id="4" name="Picture 3" descr="Timbukt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5029200"/>
            <a:ext cx="27432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ko-KR" b="1" dirty="0" smtClean="0"/>
              <a:t>Reservation</a:t>
            </a:r>
            <a:endParaRPr lang="ko-KR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ko-KR" dirty="0" smtClean="0"/>
              <a:t>T.A. please remember that check-in time is two hours before scheduled departure time, and your maximum luggage weight is 20 Kilos.</a:t>
            </a:r>
          </a:p>
          <a:p>
            <a:r>
              <a:rPr lang="en-US" altLang="ko-KR" dirty="0" smtClean="0"/>
              <a:t>Traveler: That sounds OK. Thank you.</a:t>
            </a:r>
          </a:p>
          <a:p>
            <a:r>
              <a:rPr lang="en-US" altLang="ko-KR" dirty="0" smtClean="0"/>
              <a:t>T.A. We will e-mail a ticket within the hour. Take it with you at check-in and they issue you a boarding pass. Thank you for doing business with Greg’s Travel agency. We hope you have a great trip!</a:t>
            </a:r>
            <a:endParaRPr lang="ko-KR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715962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Changing reservations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Traveler: Hello, I have to change my reservation for a flight departing from Beijing to Timbuktu, Mali on December 1</a:t>
            </a:r>
            <a:r>
              <a:rPr lang="en-US" altLang="ko-KR" baseline="30000" dirty="0" smtClean="0"/>
              <a:t>st</a:t>
            </a:r>
            <a:r>
              <a:rPr lang="en-US" altLang="ko-KR" dirty="0" smtClean="0"/>
              <a:t>. </a:t>
            </a:r>
          </a:p>
          <a:p>
            <a:r>
              <a:rPr lang="en-US" altLang="ko-KR" dirty="0" smtClean="0"/>
              <a:t>T.A. May I have your name and flight number please?</a:t>
            </a:r>
          </a:p>
          <a:p>
            <a:r>
              <a:rPr lang="en-US" altLang="ko-KR" dirty="0" smtClean="0"/>
              <a:t>Traveler: Yes, my name is Frank N. Stein and the flight number is CN2038.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Changing reservations</a:t>
            </a:r>
          </a:p>
          <a:p>
            <a:r>
              <a:rPr lang="en-US" altLang="ko-KR" sz="1000" dirty="0" smtClean="0">
                <a:hlinkClick r:id="rId2"/>
              </a:rPr>
              <a:t>http://www.nciku.com/conversation/listview?place=airport&amp;topic=booking%20a%20flight&amp;by=place&amp;categoryLanguage=en</a:t>
            </a:r>
            <a:endParaRPr lang="en-US" altLang="ko-KR" sz="1000" dirty="0" smtClean="0"/>
          </a:p>
          <a:p>
            <a:endParaRPr lang="ko-KR" alt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1604</Words>
  <Application>Microsoft Office PowerPoint</Application>
  <PresentationFormat>On-screen Show (4:3)</PresentationFormat>
  <Paragraphs>182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“I’m leaving on a jet plane…” ♪  </vt:lpstr>
      <vt:lpstr>Making reservations 预定</vt:lpstr>
      <vt:lpstr> Making reservations 预定</vt:lpstr>
      <vt:lpstr>Making Reservations (cont.)</vt:lpstr>
      <vt:lpstr>About Timbuktu</vt:lpstr>
      <vt:lpstr>Making Reservations = Booking a flight</vt:lpstr>
      <vt:lpstr>Reservation cont.</vt:lpstr>
      <vt:lpstr>Reservation</vt:lpstr>
      <vt:lpstr>Changing reservations</vt:lpstr>
      <vt:lpstr>Changing Reservations</vt:lpstr>
      <vt:lpstr>Changing Reservations</vt:lpstr>
      <vt:lpstr>Airport Procedure</vt:lpstr>
      <vt:lpstr>Airport Procedure</vt:lpstr>
      <vt:lpstr>Airport procedure</vt:lpstr>
      <vt:lpstr>Airport Procedure</vt:lpstr>
      <vt:lpstr>Airport procedure</vt:lpstr>
      <vt:lpstr>Airport Procedure</vt:lpstr>
      <vt:lpstr>Airport procedure</vt:lpstr>
      <vt:lpstr>Airport procedures</vt:lpstr>
      <vt:lpstr>Airport procedure</vt:lpstr>
      <vt:lpstr>Airport Procedure</vt:lpstr>
      <vt:lpstr>Airport procedure</vt:lpstr>
      <vt:lpstr>Airport procedure</vt:lpstr>
      <vt:lpstr>Dialogue Exercise</vt:lpstr>
      <vt:lpstr>Airport procedure</vt:lpstr>
      <vt:lpstr>Airport procedure</vt:lpstr>
      <vt:lpstr>Airport Procedure</vt:lpstr>
      <vt:lpstr>Dialogue</vt:lpstr>
      <vt:lpstr>Airport procedure</vt:lpstr>
      <vt:lpstr>Airport procedures</vt:lpstr>
      <vt:lpstr>Air flight Vocabulary</vt:lpstr>
      <vt:lpstr>Air Flight vocabulary</vt:lpstr>
      <vt:lpstr>Air Flight Vocabulary</vt:lpstr>
      <vt:lpstr>Air flight Vocabulary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Leaving on a jet plane… I believe I can fly…</dc:title>
  <dc:creator>hp</dc:creator>
  <cp:lastModifiedBy>hp</cp:lastModifiedBy>
  <cp:revision>62</cp:revision>
  <dcterms:created xsi:type="dcterms:W3CDTF">2011-08-13T09:18:13Z</dcterms:created>
  <dcterms:modified xsi:type="dcterms:W3CDTF">2011-08-20T08:37:00Z</dcterms:modified>
</cp:coreProperties>
</file>