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2" r:id="rId4"/>
    <p:sldId id="263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87959-E4C8-494E-B6D4-EA68EAF01B8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66CBD-3897-4CBE-B43A-720673DE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8A5F-998B-4A51-960A-D0ABCB6F4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041B4-7C14-4EB8-A446-071282B31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2E75-C818-4CA9-9EA7-0E856C81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2E24-3695-4C60-92DC-3BF7D20E750D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0F42C-9FAA-4357-B227-7BA47A44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0C2F-B3F6-4044-8E7A-61FF5D3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B5E3-7F4C-4421-A418-10DDFFF8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6C193-9FC6-42C0-853D-E0B97F14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441ED-65D9-426A-8CF7-52BEC709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656-0F8C-4552-BBAB-A096C3ACCF38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39EA-3F2E-493B-A026-5D72B84A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2C4B-E52E-4B7C-A406-E044C08E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A9A448-F7F8-48DA-8040-C1126A31E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32593-6368-41D0-8A3D-E8489B673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7380-9908-420A-B69B-5E71CEDD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0A65-333D-4238-A013-1B1EFAC297FF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E2F8E-7F96-45AD-B9C0-ABDC5037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D6605-B190-4D1E-B03B-77DF57FA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5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38E2-2AC0-43D8-BCAC-247B8605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F58B7-719F-477B-9F1B-51AF6DAA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C6498-5F68-499F-A42F-B2C01165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FAEB-C90E-4DE7-9580-9C751D15DF7E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46F3-3E2E-46F9-89DA-14BD30B1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D7A13-8ED8-491C-B249-0E7BC9AE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45AD8-77B6-48F6-93AD-31F33149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16CC-3D13-4A0C-8B87-0B2C9C5E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C6F9D-0A4B-4F2E-B613-8C6A189C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5058-750D-4F02-9E6C-2AF36934CA6D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93EC0-826D-446F-9376-AFEE08CB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B6D2-6F39-4B66-AA3B-2304C342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94833-4440-439C-A9F6-913A0CB3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64084-6055-4541-AE8E-F5EE96F3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8E564-C226-4E8E-8724-DE333E01C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10BDA-AFDB-4E9F-8337-70C19ABC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66AA-E696-4166-8504-9A1E6675A97A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C997E-5F95-4CA5-93CC-F7422955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941C6-AFB4-4750-8F4C-0F787822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1FDF-3492-4B56-B295-7D55C971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AE418-A303-4A75-A40F-BF5901F5F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68045-9429-4726-8618-BE15683EE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EA76D-88A8-424C-A419-E7E2C13EA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D86B5-AF34-488B-9F4B-A20545554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B745C-9EF0-4EC8-8487-755BAB89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AF8-61FF-4B0E-9DED-1896B5DBA55A}" type="datetime1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CD2D8-83C6-40CE-8968-45B62599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D31B2-7569-46D2-A51F-1B800493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AD93-C392-4ECA-B80A-1319B345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10497-4916-4D2B-9120-2CCFC2EA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BED9-1B38-498D-98FD-4CAABEFF02FD}" type="datetime1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15B37-52DB-4818-AB07-71B2AEE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BB577-41DB-4AF0-ABBA-62293BB8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960A9-6232-4834-B398-A152B737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EA5-5E22-4BB2-806E-25CC89018C87}" type="datetime1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C6EC1-E711-44E4-ABA8-780FFB2D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3E5E4-FC62-4A12-957F-92EC034A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8C0D-F90A-466F-9C34-7072149A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3DE44-E4BF-4DCE-B1BE-F041D4F61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3E7AE-6F2C-4274-BC64-B3E8A332C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1DED8-659B-4B5D-ADF6-AA026485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270D-D8DF-4C7F-A01F-52D6EB54D6C2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8074F-7BEF-49BE-B75D-8DF2B78D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470CB-82F6-45C9-BD7C-D7F9A338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E578-6EEE-43AA-BF1F-6C4C997D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51CB48-3F19-4256-B059-B31D0C04F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E3449-C14E-4A57-B0B1-A81206D55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DDBEE-2666-4C18-99AD-896183F8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1F0A-BCAE-44A9-8816-D49AE24A2830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3B1F1-9C5D-4F4A-9CD9-F18F9FB3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2A0C8-5761-49C7-8295-14C682EA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5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7B143-1039-4378-A1D6-49651553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4E15B-3A05-4E75-B37D-5891B196F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B159A-8DE7-4BA5-ACE9-8797F5AC7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7C5FE-9F30-4B4C-AEDA-C56CB9D824E0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5867A-8F60-4E49-A9D9-03C1B3A05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3DE25-E66C-453D-A51A-DE910ACFC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8CB-9FC9-4533-B052-D179912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2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DD4E2-6AAE-4E6E-AEAA-6B871DCDC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649" y="4183180"/>
            <a:ext cx="3933826" cy="96678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Star</a:t>
            </a:r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dirty="0"/>
              <a:t> </a:t>
            </a:r>
            <a:r>
              <a:rPr lang="zh-CN" altLang="en-US" dirty="0"/>
              <a:t>开始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56BFC-4406-4D07-AAC7-5AC13B03D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0" y="4838168"/>
            <a:ext cx="5943601" cy="1655762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5500" b="1" dirty="0"/>
              <a:t>L</a:t>
            </a:r>
            <a:r>
              <a:rPr lang="en-US" sz="5500" dirty="0"/>
              <a:t>earning Eng</a:t>
            </a:r>
            <a:r>
              <a:rPr lang="en-US" sz="5500" b="1" dirty="0"/>
              <a:t>l</a:t>
            </a:r>
            <a:r>
              <a:rPr lang="en-US" sz="5500" dirty="0"/>
              <a:t>ish!</a:t>
            </a:r>
          </a:p>
          <a:p>
            <a:r>
              <a:rPr lang="zh-CN" sz="4800" dirty="0"/>
              <a:t>学习英语</a:t>
            </a:r>
            <a:endParaRPr lang="en-US" sz="5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E910D-1F2B-49AB-92B0-0F77518F47EF}"/>
              </a:ext>
            </a:extLst>
          </p:cNvPr>
          <p:cNvSpPr txBox="1"/>
          <p:nvPr/>
        </p:nvSpPr>
        <p:spPr>
          <a:xfrm>
            <a:off x="1185862" y="2830629"/>
            <a:ext cx="44719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</a:rPr>
              <a:t>1. </a:t>
            </a:r>
            <a:r>
              <a:rPr lang="en-US" sz="5500" dirty="0"/>
              <a:t>Star</a:t>
            </a:r>
            <a:r>
              <a:rPr lang="en-US" sz="5500" b="1" dirty="0"/>
              <a:t>s</a:t>
            </a:r>
            <a:r>
              <a:rPr lang="zh-CN" sz="5500" dirty="0"/>
              <a:t>星</a:t>
            </a:r>
            <a:r>
              <a:rPr lang="en-US" altLang="zh-CN" sz="5500" dirty="0"/>
              <a:t> </a:t>
            </a:r>
            <a:r>
              <a:rPr lang="en-US" altLang="zh-CN" sz="3300" dirty="0"/>
              <a:t>(</a:t>
            </a:r>
            <a:r>
              <a:rPr lang="en-US" altLang="zh-CN" sz="3300" dirty="0" err="1"/>
              <a:t>starz</a:t>
            </a:r>
            <a:r>
              <a:rPr lang="en-US" altLang="zh-CN" sz="3300" dirty="0"/>
              <a:t>) </a:t>
            </a:r>
            <a:endParaRPr lang="en-US" sz="3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5F5B0-90D2-4BF5-9636-C31E4C164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9435" cy="2830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782E5-70A2-406B-8994-C15195D709D9}"/>
              </a:ext>
            </a:extLst>
          </p:cNvPr>
          <p:cNvSpPr txBox="1"/>
          <p:nvPr/>
        </p:nvSpPr>
        <p:spPr>
          <a:xfrm>
            <a:off x="6153151" y="1847730"/>
            <a:ext cx="5769435" cy="3247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FF0000"/>
                </a:solidFill>
              </a:rPr>
              <a:t>2.</a:t>
            </a:r>
          </a:p>
          <a:p>
            <a:r>
              <a:rPr lang="en-US" sz="3800" dirty="0"/>
              <a:t>One star. </a:t>
            </a:r>
            <a:r>
              <a:rPr lang="zh-CN" sz="3800" dirty="0"/>
              <a:t>一星。</a:t>
            </a:r>
            <a:endParaRPr lang="en-US" sz="3800" dirty="0"/>
          </a:p>
          <a:p>
            <a:r>
              <a:rPr lang="en-US" sz="3800" dirty="0"/>
              <a:t>Two star</a:t>
            </a:r>
            <a:r>
              <a:rPr lang="en-US" sz="3800" b="1" dirty="0"/>
              <a:t>s</a:t>
            </a:r>
            <a:r>
              <a:rPr lang="en-US" sz="3800" dirty="0"/>
              <a:t>. </a:t>
            </a:r>
            <a:r>
              <a:rPr lang="zh-CN" sz="3800" dirty="0"/>
              <a:t>两颗星</a:t>
            </a:r>
            <a:r>
              <a:rPr lang="en-US" altLang="zh-CN" sz="3800" dirty="0"/>
              <a:t> </a:t>
            </a:r>
            <a:endParaRPr lang="en-US" sz="3800" dirty="0"/>
          </a:p>
          <a:p>
            <a:r>
              <a:rPr lang="en-US" sz="3800" b="1" dirty="0"/>
              <a:t>Th</a:t>
            </a:r>
            <a:r>
              <a:rPr lang="en-US" sz="3800" dirty="0"/>
              <a:t>ree star</a:t>
            </a:r>
            <a:r>
              <a:rPr lang="en-US" sz="3800" b="1" dirty="0"/>
              <a:t>s</a:t>
            </a:r>
            <a:r>
              <a:rPr lang="en-US" sz="3800" dirty="0"/>
              <a:t>. </a:t>
            </a:r>
            <a:r>
              <a:rPr lang="zh-CN" sz="3800" dirty="0"/>
              <a:t>三颗星</a:t>
            </a:r>
            <a:endParaRPr lang="en-US" sz="3800" dirty="0"/>
          </a:p>
          <a:p>
            <a:r>
              <a:rPr lang="en-US" sz="3600" dirty="0"/>
              <a:t>Millions of star</a:t>
            </a:r>
            <a:r>
              <a:rPr lang="en-US" sz="3600" b="1" dirty="0"/>
              <a:t>s</a:t>
            </a:r>
            <a:r>
              <a:rPr lang="en-US" sz="3600" dirty="0"/>
              <a:t>! </a:t>
            </a:r>
            <a:r>
              <a:rPr lang="zh-CN" sz="3600" dirty="0"/>
              <a:t>数百万颗星！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3EEB3-DB29-4C12-8700-3EC0928D7579}"/>
              </a:ext>
            </a:extLst>
          </p:cNvPr>
          <p:cNvSpPr txBox="1"/>
          <p:nvPr/>
        </p:nvSpPr>
        <p:spPr>
          <a:xfrm>
            <a:off x="412981" y="4156054"/>
            <a:ext cx="10001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41554-8432-4245-9419-C85B51E75070}"/>
              </a:ext>
            </a:extLst>
          </p:cNvPr>
          <p:cNvSpPr txBox="1"/>
          <p:nvPr/>
        </p:nvSpPr>
        <p:spPr>
          <a:xfrm>
            <a:off x="5934075" y="85097"/>
            <a:ext cx="5943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Please repeat after me </a:t>
            </a:r>
            <a:r>
              <a:rPr lang="zh-CN" b="1" dirty="0">
                <a:solidFill>
                  <a:srgbClr val="FFC000"/>
                </a:solidFill>
              </a:rPr>
              <a:t>请在我之后重复</a:t>
            </a:r>
            <a:endParaRPr lang="en-US" altLang="zh-CN" b="1" dirty="0">
              <a:solidFill>
                <a:srgbClr val="FFC000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Qǐng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zài</a:t>
            </a:r>
            <a:r>
              <a:rPr lang="en-US" dirty="0">
                <a:solidFill>
                  <a:schemeClr val="bg1"/>
                </a:solidFill>
              </a:rPr>
              <a:t> wǒ </a:t>
            </a:r>
            <a:r>
              <a:rPr lang="en-US" dirty="0" err="1">
                <a:solidFill>
                  <a:schemeClr val="bg1"/>
                </a:solidFill>
              </a:rPr>
              <a:t>zhīhòu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chóngfù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341A7-8786-4BEB-9068-FB94CF91172D}"/>
              </a:ext>
            </a:extLst>
          </p:cNvPr>
          <p:cNvSpPr txBox="1"/>
          <p:nvPr/>
        </p:nvSpPr>
        <p:spPr>
          <a:xfrm>
            <a:off x="7000875" y="6296025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phonics practice</a:t>
            </a:r>
            <a:r>
              <a:rPr lang="zh-CN" dirty="0"/>
              <a:t>与语音练习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810B2-62AC-4B24-9E3B-AED6644A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</a:t>
            </a:fld>
            <a:endParaRPr lang="en-US"/>
          </a:p>
        </p:txBody>
      </p:sp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55F5992C-BB2E-4D83-B848-66A2D0523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526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62AB8E-75E3-4853-B495-BE45010B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52177-C0B8-45FB-94F4-222FB74E378D}"/>
              </a:ext>
            </a:extLst>
          </p:cNvPr>
          <p:cNvSpPr txBox="1"/>
          <p:nvPr/>
        </p:nvSpPr>
        <p:spPr>
          <a:xfrm>
            <a:off x="838200" y="2074049"/>
            <a:ext cx="50196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700" dirty="0"/>
              <a:t>三十</a:t>
            </a:r>
            <a:r>
              <a:rPr lang="en-US" altLang="zh-CN" sz="3700" dirty="0"/>
              <a:t>	</a:t>
            </a:r>
            <a:r>
              <a:rPr lang="en-US" sz="3700" dirty="0"/>
              <a:t>Thirty</a:t>
            </a:r>
          </a:p>
          <a:p>
            <a:r>
              <a:rPr lang="zh-CN" sz="3700" dirty="0"/>
              <a:t>四十</a:t>
            </a:r>
            <a:r>
              <a:rPr lang="en-US" altLang="zh-CN" sz="3700" dirty="0"/>
              <a:t>	</a:t>
            </a:r>
            <a:r>
              <a:rPr lang="en-US" sz="3700" dirty="0"/>
              <a:t>Forty</a:t>
            </a:r>
          </a:p>
          <a:p>
            <a:r>
              <a:rPr lang="zh-CN" sz="3700" dirty="0"/>
              <a:t>五十</a:t>
            </a:r>
            <a:r>
              <a:rPr lang="en-US" altLang="zh-CN" sz="3700" dirty="0"/>
              <a:t>	</a:t>
            </a:r>
            <a:r>
              <a:rPr lang="en-US" sz="3700" dirty="0"/>
              <a:t>Fifty</a:t>
            </a:r>
          </a:p>
          <a:p>
            <a:r>
              <a:rPr lang="zh-CN" sz="3700" dirty="0"/>
              <a:t>六十</a:t>
            </a:r>
            <a:r>
              <a:rPr lang="en-US" altLang="zh-CN" sz="3700" dirty="0"/>
              <a:t>	</a:t>
            </a:r>
            <a:r>
              <a:rPr lang="en-US" sz="3700" dirty="0"/>
              <a:t>Sixty</a:t>
            </a:r>
          </a:p>
          <a:p>
            <a:r>
              <a:rPr lang="zh-CN" sz="3700" dirty="0"/>
              <a:t>七十</a:t>
            </a:r>
            <a:r>
              <a:rPr lang="en-US" altLang="zh-CN" sz="3700" dirty="0"/>
              <a:t>	</a:t>
            </a:r>
            <a:r>
              <a:rPr lang="en-US" sz="3700" dirty="0"/>
              <a:t>Seventy</a:t>
            </a:r>
          </a:p>
          <a:p>
            <a:r>
              <a:rPr lang="zh-CN" sz="3700" dirty="0"/>
              <a:t>八十</a:t>
            </a:r>
            <a:r>
              <a:rPr lang="en-US" altLang="zh-CN" sz="3700" dirty="0"/>
              <a:t>	</a:t>
            </a:r>
            <a:r>
              <a:rPr lang="en-US" sz="3700" dirty="0"/>
              <a:t>Eighty</a:t>
            </a:r>
          </a:p>
          <a:p>
            <a:r>
              <a:rPr lang="zh-CN" sz="3700" dirty="0"/>
              <a:t>九十</a:t>
            </a:r>
            <a:r>
              <a:rPr lang="en-US" altLang="zh-CN" sz="3700" dirty="0"/>
              <a:t>	</a:t>
            </a:r>
            <a:r>
              <a:rPr lang="en-US" sz="3700" dirty="0"/>
              <a:t>Ninety</a:t>
            </a:r>
          </a:p>
          <a:p>
            <a:r>
              <a:rPr lang="zh-CN" sz="3700" dirty="0"/>
              <a:t>一百</a:t>
            </a:r>
            <a:r>
              <a:rPr lang="en-US" altLang="zh-CN" sz="3700" dirty="0"/>
              <a:t>	</a:t>
            </a:r>
            <a:r>
              <a:rPr lang="en-US" sz="3700" dirty="0"/>
              <a:t>One Hundred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237EE-AC84-48BC-8F4F-6498F3D6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10</a:t>
            </a:fld>
            <a:endParaRPr lang="en-US"/>
          </a:p>
        </p:txBody>
      </p:sp>
      <p:pic>
        <p:nvPicPr>
          <p:cNvPr id="10" name="10">
            <a:hlinkClick r:id="" action="ppaction://media"/>
            <a:extLst>
              <a:ext uri="{FF2B5EF4-FFF2-40B4-BE49-F238E27FC236}">
                <a16:creationId xmlns:a16="http://schemas.microsoft.com/office/drawing/2014/main" id="{0D11BCFF-3C0B-4461-B5AF-B16A7FC3E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7847" y="231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A395C2-5DC4-4E4B-91A0-FBE2F8D9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2B1CF-AE39-4019-8939-31E074161970}"/>
              </a:ext>
            </a:extLst>
          </p:cNvPr>
          <p:cNvSpPr txBox="1"/>
          <p:nvPr/>
        </p:nvSpPr>
        <p:spPr>
          <a:xfrm>
            <a:off x="838200" y="1832035"/>
            <a:ext cx="7219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一百零一</a:t>
            </a:r>
            <a:r>
              <a:rPr lang="en-US" altLang="zh-CN" sz="2400" dirty="0"/>
              <a:t>		</a:t>
            </a:r>
            <a:r>
              <a:rPr lang="en-US" sz="2400" dirty="0"/>
              <a:t>One hundred and one</a:t>
            </a:r>
          </a:p>
          <a:p>
            <a:r>
              <a:rPr lang="zh-CN" altLang="en-US" sz="2400" dirty="0"/>
              <a:t>一百零二</a:t>
            </a:r>
            <a:r>
              <a:rPr lang="en-US" altLang="zh-CN" sz="2400" dirty="0"/>
              <a:t>		</a:t>
            </a:r>
            <a:r>
              <a:rPr lang="en-US" sz="2400" dirty="0"/>
              <a:t>One hundred and two</a:t>
            </a:r>
          </a:p>
          <a:p>
            <a:r>
              <a:rPr lang="zh-CN" altLang="en-US" sz="2400" dirty="0"/>
              <a:t>一百零三</a:t>
            </a:r>
            <a:r>
              <a:rPr lang="en-US" altLang="zh-CN" sz="2400" dirty="0"/>
              <a:t>		</a:t>
            </a:r>
            <a:r>
              <a:rPr lang="en-US" sz="2400" dirty="0"/>
              <a:t>One hundred and three</a:t>
            </a:r>
          </a:p>
          <a:p>
            <a:r>
              <a:rPr lang="zh-CN" altLang="en-US" sz="2400" dirty="0"/>
              <a:t>一百零四</a:t>
            </a:r>
            <a:r>
              <a:rPr lang="en-US" altLang="zh-CN" sz="2400" dirty="0"/>
              <a:t>		</a:t>
            </a:r>
            <a:r>
              <a:rPr lang="en-US" sz="2400" dirty="0"/>
              <a:t>One hundred and four</a:t>
            </a:r>
          </a:p>
          <a:p>
            <a:r>
              <a:rPr lang="zh-CN" altLang="en-US" sz="2400" dirty="0"/>
              <a:t>一百零五</a:t>
            </a:r>
            <a:r>
              <a:rPr lang="en-US" altLang="zh-CN" sz="2400" dirty="0"/>
              <a:t>		</a:t>
            </a:r>
            <a:r>
              <a:rPr lang="en-US" sz="2400" dirty="0"/>
              <a:t>One hundred and five</a:t>
            </a:r>
            <a:endParaRPr lang="zh-CN" altLang="en-US" sz="2400" dirty="0">
              <a:effectLst/>
            </a:endParaRPr>
          </a:p>
          <a:p>
            <a:pPr rtl="0"/>
            <a:r>
              <a:rPr lang="zh-CN" altLang="en-US" sz="2400" dirty="0">
                <a:effectLst/>
              </a:rPr>
              <a:t>一百零六 </a:t>
            </a:r>
            <a:r>
              <a:rPr lang="en-US" altLang="zh-CN" sz="2400" dirty="0">
                <a:effectLst/>
              </a:rPr>
              <a:t>		</a:t>
            </a:r>
            <a:r>
              <a:rPr lang="en-US" sz="2400" dirty="0"/>
              <a:t>One hundred and six</a:t>
            </a:r>
          </a:p>
          <a:p>
            <a:r>
              <a:rPr lang="zh-CN" altLang="en-US" sz="2400" dirty="0"/>
              <a:t>一百零七</a:t>
            </a:r>
            <a:r>
              <a:rPr lang="en-US" altLang="zh-CN" sz="2400" dirty="0"/>
              <a:t>		</a:t>
            </a:r>
            <a:r>
              <a:rPr lang="en-US" sz="2400" dirty="0"/>
              <a:t>One hundred and seven</a:t>
            </a:r>
          </a:p>
          <a:p>
            <a:r>
              <a:rPr lang="zh-CN" altLang="en-US" sz="2400" dirty="0"/>
              <a:t>一百零八</a:t>
            </a:r>
            <a:r>
              <a:rPr lang="en-US" altLang="zh-CN" sz="2400" dirty="0"/>
              <a:t>		</a:t>
            </a:r>
            <a:r>
              <a:rPr lang="en-US" sz="2400" dirty="0"/>
              <a:t>One hundred and eight</a:t>
            </a:r>
          </a:p>
          <a:p>
            <a:r>
              <a:rPr lang="zh-CN" altLang="en-US" sz="2400" dirty="0"/>
              <a:t>一百零九</a:t>
            </a:r>
            <a:r>
              <a:rPr lang="en-US" altLang="zh-CN" sz="2400" dirty="0"/>
              <a:t>		</a:t>
            </a:r>
            <a:r>
              <a:rPr lang="en-US" sz="2400" dirty="0"/>
              <a:t>One hundred and nine</a:t>
            </a:r>
            <a:endParaRPr lang="zh-CN" altLang="en-US" sz="2400" dirty="0">
              <a:effectLst/>
            </a:endParaRPr>
          </a:p>
          <a:p>
            <a:pPr rtl="0"/>
            <a:r>
              <a:rPr lang="zh-CN" altLang="en-US" sz="2400" dirty="0">
                <a:effectLst/>
              </a:rPr>
              <a:t>一百一十 </a:t>
            </a:r>
            <a:r>
              <a:rPr lang="en-US" altLang="zh-CN" sz="2400" dirty="0">
                <a:effectLst/>
              </a:rPr>
              <a:t>		</a:t>
            </a:r>
            <a:r>
              <a:rPr lang="en-US" sz="2400" dirty="0"/>
              <a:t>One hundred and ten</a:t>
            </a:r>
          </a:p>
          <a:p>
            <a:pPr rtl="0"/>
            <a:r>
              <a:rPr lang="zh-CN" altLang="en-US" sz="2400" dirty="0"/>
              <a:t>一百一十一</a:t>
            </a:r>
            <a:r>
              <a:rPr lang="en-US" altLang="zh-CN" sz="2400" dirty="0"/>
              <a:t>		</a:t>
            </a:r>
            <a:r>
              <a:rPr lang="en-US" sz="2400" dirty="0"/>
              <a:t>One hundred and eleven</a:t>
            </a:r>
          </a:p>
          <a:p>
            <a:pPr rtl="0"/>
            <a:r>
              <a:rPr lang="zh-CN" altLang="en-US" sz="2400" dirty="0"/>
              <a:t>以此类推到</a:t>
            </a:r>
            <a:r>
              <a:rPr lang="en-US" altLang="zh-CN" sz="2400" dirty="0"/>
              <a:t>200	</a:t>
            </a:r>
            <a:r>
              <a:rPr lang="en-US" sz="2400" dirty="0"/>
              <a:t>And so on till 200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4A130-EAFF-4C43-BC15-142106C6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11</a:t>
            </a:fld>
            <a:endParaRPr lang="en-US"/>
          </a:p>
        </p:txBody>
      </p:sp>
      <p:pic>
        <p:nvPicPr>
          <p:cNvPr id="7" name="11">
            <a:hlinkClick r:id="" action="ppaction://media"/>
            <a:extLst>
              <a:ext uri="{FF2B5EF4-FFF2-40B4-BE49-F238E27FC236}">
                <a16:creationId xmlns:a16="http://schemas.microsoft.com/office/drawing/2014/main" id="{B014D7F4-7CF3-4C30-9FBD-0EAB46B0D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9729" y="2374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9AE6-A35D-410E-9819-B63128DAEC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zh-CN" b="1" dirty="0">
                <a:solidFill>
                  <a:schemeClr val="bg1"/>
                </a:solidFill>
              </a:rPr>
              <a:t>以下是什么数字？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What are the following numbers?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30D56-5C9B-450D-A1D5-44078DA2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806" y="2005012"/>
            <a:ext cx="38481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A. 12 _________</a:t>
            </a:r>
          </a:p>
          <a:p>
            <a:pPr marL="0" indent="0">
              <a:buNone/>
            </a:pPr>
            <a:r>
              <a:rPr lang="en-US" dirty="0"/>
              <a:t>B. 29 _________</a:t>
            </a:r>
          </a:p>
          <a:p>
            <a:pPr marL="0" indent="0">
              <a:buNone/>
            </a:pPr>
            <a:r>
              <a:rPr lang="en-US" dirty="0"/>
              <a:t>C. 303 _________</a:t>
            </a:r>
          </a:p>
          <a:p>
            <a:pPr marL="0" indent="0">
              <a:buNone/>
            </a:pPr>
            <a:r>
              <a:rPr lang="en-US" dirty="0"/>
              <a:t>D. 333  _________</a:t>
            </a:r>
          </a:p>
          <a:p>
            <a:pPr marL="0" indent="0">
              <a:buNone/>
            </a:pPr>
            <a:r>
              <a:rPr lang="en-US" dirty="0"/>
              <a:t>E. 100 _________</a:t>
            </a:r>
          </a:p>
          <a:p>
            <a:pPr marL="0" indent="0">
              <a:buNone/>
            </a:pPr>
            <a:r>
              <a:rPr lang="en-US" dirty="0"/>
              <a:t>F. 999 _________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1,000 = </a:t>
            </a:r>
            <a:r>
              <a:rPr lang="en-US" u="sng" dirty="0"/>
              <a:t>One Thousand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0C827-935F-45F8-8DE6-91226ED5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12</a:t>
            </a:fld>
            <a:endParaRPr lang="en-US"/>
          </a:p>
        </p:txBody>
      </p:sp>
      <p:pic>
        <p:nvPicPr>
          <p:cNvPr id="6" name="12">
            <a:hlinkClick r:id="" action="ppaction://media"/>
            <a:extLst>
              <a:ext uri="{FF2B5EF4-FFF2-40B4-BE49-F238E27FC236}">
                <a16:creationId xmlns:a16="http://schemas.microsoft.com/office/drawing/2014/main" id="{09F2550F-14C4-4A31-9EC1-372FF5F10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521" y="2298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23DA-94F2-46F5-821B-99CA494C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111" y="294360"/>
            <a:ext cx="31623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b="1" dirty="0">
                <a:solidFill>
                  <a:schemeClr val="bg1"/>
                </a:solidFill>
              </a:rPr>
              <a:t>身体部位</a:t>
            </a:r>
            <a:r>
              <a:rPr lang="en-US" b="1" dirty="0">
                <a:solidFill>
                  <a:schemeClr val="bg1"/>
                </a:solidFill>
              </a:rPr>
              <a:t>Body Parts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647DD-59CE-4540-8540-D71ACFF8D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2" y="503237"/>
            <a:ext cx="7265586" cy="60356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1667-F962-4828-B094-06EF0279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13</a:t>
            </a:fld>
            <a:endParaRPr lang="en-US"/>
          </a:p>
        </p:txBody>
      </p:sp>
      <p:pic>
        <p:nvPicPr>
          <p:cNvPr id="7" name="13">
            <a:hlinkClick r:id="" action="ppaction://media"/>
            <a:extLst>
              <a:ext uri="{FF2B5EF4-FFF2-40B4-BE49-F238E27FC236}">
                <a16:creationId xmlns:a16="http://schemas.microsoft.com/office/drawing/2014/main" id="{FC91BC3E-1FF0-452A-B501-D30DFB9C8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7834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BE52-1AF1-4844-B8E9-6683863B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818" y="429768"/>
            <a:ext cx="4391025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身体部位评论</a:t>
            </a:r>
            <a:r>
              <a:rPr lang="en-US" b="1" dirty="0">
                <a:solidFill>
                  <a:schemeClr val="bg1"/>
                </a:solidFill>
              </a:rPr>
              <a:t>Body Part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AD4D4-E5CD-40AF-9AE5-D0EE1E4A5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0" y="429768"/>
            <a:ext cx="4686300" cy="59984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895F-67CE-4FEC-883D-397D34B8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3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3F2C-B92C-4964-940B-D520AE3A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Ordering food in a restaurant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267F6-1034-44FA-AED1-E8B027877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549399"/>
            <a:ext cx="7934325" cy="5060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A. </a:t>
            </a:r>
            <a:r>
              <a:rPr lang="zh-CN" dirty="0"/>
              <a:t>我可以看看菜单吗？</a:t>
            </a:r>
            <a:r>
              <a:rPr lang="en-US" altLang="zh-CN" dirty="0"/>
              <a:t> </a:t>
            </a:r>
            <a:r>
              <a:rPr lang="en-US" dirty="0"/>
              <a:t>May I see the menu please?</a:t>
            </a:r>
          </a:p>
          <a:p>
            <a:pPr marL="0" indent="0">
              <a:buNone/>
            </a:pPr>
            <a:r>
              <a:rPr lang="en-US" altLang="zh-CN" dirty="0"/>
              <a:t>B. </a:t>
            </a:r>
            <a:r>
              <a:rPr lang="zh-CN" dirty="0"/>
              <a:t>想点什么？</a:t>
            </a:r>
            <a:r>
              <a:rPr lang="en-US" altLang="zh-CN" dirty="0"/>
              <a:t>What would you like to order?</a:t>
            </a:r>
          </a:p>
          <a:p>
            <a:pPr marL="514350" indent="-514350">
              <a:buAutoNum type="alphaUcPeriod"/>
            </a:pPr>
            <a:r>
              <a:rPr lang="zh-CN" dirty="0"/>
              <a:t>我想要这个。</a:t>
            </a:r>
            <a:r>
              <a:rPr lang="en-US" altLang="zh-CN" dirty="0"/>
              <a:t> </a:t>
            </a:r>
            <a:r>
              <a:rPr lang="en-US" dirty="0"/>
              <a:t>I would like rice with beef.</a:t>
            </a:r>
          </a:p>
          <a:p>
            <a:pPr marL="514350" indent="-514350">
              <a:buAutoNum type="alphaUcPeriod"/>
            </a:pPr>
            <a:r>
              <a:rPr lang="zh-CN" dirty="0"/>
              <a:t>您还要喝一杯吗？</a:t>
            </a:r>
            <a:r>
              <a:rPr lang="en-US" altLang="zh-CN" dirty="0"/>
              <a:t>Would you like a drink also?</a:t>
            </a:r>
          </a:p>
          <a:p>
            <a:pPr marL="0" indent="0">
              <a:buNone/>
            </a:pPr>
            <a:r>
              <a:rPr lang="en-US" altLang="zh-CN" dirty="0"/>
              <a:t>A. </a:t>
            </a:r>
            <a:r>
              <a:rPr lang="zh-CN" altLang="en-US" dirty="0"/>
              <a:t>是的，请给我们一些热茶。</a:t>
            </a:r>
            <a:r>
              <a:rPr lang="en-US" altLang="zh-CN" dirty="0"/>
              <a:t>Yes, please give us some hot tea.</a:t>
            </a:r>
          </a:p>
          <a:p>
            <a:pPr marL="0" indent="0">
              <a:buNone/>
            </a:pPr>
            <a:r>
              <a:rPr lang="en-US" altLang="zh-CN" dirty="0"/>
              <a:t>B. Would you like anything else?</a:t>
            </a:r>
          </a:p>
          <a:p>
            <a:pPr marL="0" indent="0">
              <a:buNone/>
            </a:pPr>
            <a:r>
              <a:rPr lang="en-US" altLang="zh-CN" dirty="0"/>
              <a:t>A. </a:t>
            </a:r>
            <a:r>
              <a:rPr lang="zh-CN" dirty="0"/>
              <a:t>就这样，谢谢。</a:t>
            </a:r>
            <a:r>
              <a:rPr lang="en-US" dirty="0"/>
              <a:t>That’s all, thank you.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569DA-B842-47B7-A997-05B281B44881}"/>
              </a:ext>
            </a:extLst>
          </p:cNvPr>
          <p:cNvSpPr txBox="1"/>
          <p:nvPr/>
        </p:nvSpPr>
        <p:spPr>
          <a:xfrm>
            <a:off x="8467725" y="1390650"/>
            <a:ext cx="3295650" cy="4708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/>
              <a:t>Menu</a:t>
            </a:r>
            <a:r>
              <a:rPr lang="zh-CN" sz="2500" dirty="0"/>
              <a:t>菜单</a:t>
            </a:r>
            <a:endParaRPr lang="en-US" sz="2500" dirty="0"/>
          </a:p>
          <a:p>
            <a:r>
              <a:rPr lang="en-US" sz="2500" dirty="0"/>
              <a:t>Order food </a:t>
            </a:r>
            <a:r>
              <a:rPr lang="zh-CN" altLang="en-US" sz="2500" dirty="0"/>
              <a:t>点餐</a:t>
            </a:r>
            <a:endParaRPr lang="en-US" sz="2500" dirty="0"/>
          </a:p>
          <a:p>
            <a:r>
              <a:rPr lang="en-US" sz="2500" dirty="0"/>
              <a:t>Salad </a:t>
            </a:r>
            <a:r>
              <a:rPr lang="zh-CN" altLang="en-US" sz="2500" dirty="0"/>
              <a:t>萨拉德</a:t>
            </a:r>
            <a:endParaRPr lang="en-US" altLang="zh-CN" sz="2500" dirty="0"/>
          </a:p>
          <a:p>
            <a:r>
              <a:rPr lang="en-US" sz="2500" dirty="0"/>
              <a:t>Soup</a:t>
            </a:r>
            <a:r>
              <a:rPr lang="zh-CN" altLang="en-US" sz="2500" dirty="0"/>
              <a:t>汤</a:t>
            </a:r>
            <a:endParaRPr lang="en-US" sz="2500" dirty="0"/>
          </a:p>
          <a:p>
            <a:r>
              <a:rPr lang="en-US" sz="2500" dirty="0"/>
              <a:t>Beef</a:t>
            </a:r>
            <a:r>
              <a:rPr lang="zh-CN" altLang="en-US" sz="2500" dirty="0"/>
              <a:t>牛肉</a:t>
            </a:r>
          </a:p>
          <a:p>
            <a:r>
              <a:rPr lang="en-US" sz="2500" dirty="0"/>
              <a:t>Chicken</a:t>
            </a:r>
            <a:r>
              <a:rPr lang="zh-CN" sz="2500" dirty="0"/>
              <a:t>鸡</a:t>
            </a:r>
            <a:endParaRPr lang="en-US" altLang="zh-CN" sz="2500" dirty="0"/>
          </a:p>
          <a:p>
            <a:r>
              <a:rPr lang="en-US" sz="2500" dirty="0"/>
              <a:t>Fish</a:t>
            </a:r>
            <a:r>
              <a:rPr lang="zh-CN" sz="2500" dirty="0"/>
              <a:t>鱼</a:t>
            </a:r>
            <a:endParaRPr lang="en-US" sz="2500" dirty="0"/>
          </a:p>
          <a:p>
            <a:r>
              <a:rPr lang="en-US" sz="2500" dirty="0"/>
              <a:t>Rice</a:t>
            </a:r>
            <a:r>
              <a:rPr lang="zh-CN" sz="2500" dirty="0"/>
              <a:t>白饭</a:t>
            </a:r>
            <a:endParaRPr lang="en-US" sz="2500" dirty="0"/>
          </a:p>
          <a:p>
            <a:r>
              <a:rPr lang="en-US" sz="2500" dirty="0"/>
              <a:t>Noodles</a:t>
            </a:r>
            <a:r>
              <a:rPr lang="zh-CN" sz="2500" dirty="0"/>
              <a:t>面条</a:t>
            </a:r>
            <a:endParaRPr lang="en-US" sz="2500" dirty="0"/>
          </a:p>
          <a:p>
            <a:r>
              <a:rPr lang="en-US" sz="2500" dirty="0"/>
              <a:t>Drink </a:t>
            </a:r>
            <a:r>
              <a:rPr lang="zh-CN" altLang="en-US" sz="2500" dirty="0"/>
              <a:t>饮料</a:t>
            </a:r>
            <a:endParaRPr lang="en-US" sz="2500" dirty="0"/>
          </a:p>
          <a:p>
            <a:r>
              <a:rPr lang="en-US" sz="2500" dirty="0"/>
              <a:t>Tea </a:t>
            </a:r>
            <a:r>
              <a:rPr lang="zh-CN" altLang="en-US" sz="2500" dirty="0"/>
              <a:t>茶</a:t>
            </a:r>
            <a:endParaRPr lang="en-US" sz="2500" dirty="0"/>
          </a:p>
          <a:p>
            <a:r>
              <a:rPr lang="en-US" sz="2500" dirty="0"/>
              <a:t>That’s all </a:t>
            </a:r>
            <a:r>
              <a:rPr lang="zh-CN" altLang="en-US" sz="2500" dirty="0"/>
              <a:t>仅此而已</a:t>
            </a:r>
            <a:endParaRPr lang="en-US" sz="2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D4782-6C34-4EC5-9036-48F16B9F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15</a:t>
            </a:fld>
            <a:endParaRPr lang="en-US"/>
          </a:p>
        </p:txBody>
      </p:sp>
      <p:pic>
        <p:nvPicPr>
          <p:cNvPr id="6" name="15">
            <a:hlinkClick r:id="" action="ppaction://media"/>
            <a:extLst>
              <a:ext uri="{FF2B5EF4-FFF2-40B4-BE49-F238E27FC236}">
                <a16:creationId xmlns:a16="http://schemas.microsoft.com/office/drawing/2014/main" id="{5E71C676-5CCE-426F-B112-C4F966F75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477" y="5396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41FE5-C3E0-40F2-A872-DAE86251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65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Buying a ticket at the train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0165-00F7-408B-8308-C802F640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377949"/>
            <a:ext cx="10715625" cy="5241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</a:t>
            </a:r>
            <a:r>
              <a:rPr lang="zh-CN" altLang="en-US" dirty="0"/>
              <a:t>我想要一张去阿拉木图的票。</a:t>
            </a:r>
            <a:r>
              <a:rPr lang="en-US" dirty="0"/>
              <a:t>I would like a ticket to Almaty please.</a:t>
            </a:r>
          </a:p>
          <a:p>
            <a:pPr marL="0" indent="0">
              <a:buNone/>
            </a:pPr>
            <a:r>
              <a:rPr lang="en-US" dirty="0"/>
              <a:t>B. </a:t>
            </a:r>
            <a:r>
              <a:rPr lang="zh-CN" altLang="en-US" dirty="0"/>
              <a:t>我可以看看你的护照吗？ </a:t>
            </a:r>
            <a:r>
              <a:rPr lang="en-US" dirty="0"/>
              <a:t>May I see your passport?</a:t>
            </a:r>
          </a:p>
          <a:p>
            <a:pPr marL="514350" indent="-514350">
              <a:buAutoNum type="alphaUcPeriod"/>
            </a:pPr>
            <a:r>
              <a:rPr lang="zh-CN" altLang="en-US" dirty="0"/>
              <a:t>这个给你。</a:t>
            </a:r>
            <a:r>
              <a:rPr lang="en-US" dirty="0"/>
              <a:t>Here you are.</a:t>
            </a:r>
          </a:p>
          <a:p>
            <a:pPr marL="514350" indent="-514350">
              <a:buAutoNum type="alphaUcPeriod"/>
            </a:pPr>
            <a:r>
              <a:rPr lang="zh-CN" dirty="0"/>
              <a:t>您想什么时候离开？</a:t>
            </a:r>
            <a:r>
              <a:rPr lang="en-US" altLang="zh-CN" dirty="0"/>
              <a:t> </a:t>
            </a:r>
            <a:r>
              <a:rPr lang="en-US" dirty="0"/>
              <a:t>When would you like to leave?</a:t>
            </a:r>
          </a:p>
          <a:p>
            <a:pPr marL="0" indent="0">
              <a:buNone/>
            </a:pPr>
            <a:r>
              <a:rPr lang="en-US" dirty="0"/>
              <a:t>A.</a:t>
            </a:r>
            <a:r>
              <a:rPr lang="zh-CN" dirty="0"/>
              <a:t>下一班火车。</a:t>
            </a:r>
            <a:r>
              <a:rPr lang="en-US" altLang="zh-CN" dirty="0"/>
              <a:t> </a:t>
            </a:r>
            <a:r>
              <a:rPr lang="en-US" dirty="0"/>
              <a:t>The next train please.</a:t>
            </a:r>
          </a:p>
          <a:p>
            <a:pPr marL="0" indent="0">
              <a:buNone/>
            </a:pPr>
            <a:r>
              <a:rPr lang="en-US" dirty="0"/>
              <a:t>B. </a:t>
            </a:r>
            <a:r>
              <a:rPr lang="zh-CN" altLang="en-US" dirty="0"/>
              <a:t>那将是</a:t>
            </a:r>
            <a:r>
              <a:rPr lang="en-US" altLang="zh-CN" dirty="0"/>
              <a:t>12,732.24</a:t>
            </a:r>
            <a:r>
              <a:rPr lang="zh-CN" altLang="en-US" dirty="0"/>
              <a:t>坚戈。 </a:t>
            </a:r>
            <a:r>
              <a:rPr lang="en-US" dirty="0"/>
              <a:t>That will be 12,732.24 Tenge please.</a:t>
            </a:r>
          </a:p>
          <a:p>
            <a:pPr marL="514350" indent="-514350">
              <a:buAutoNum type="alphaUcPeriod"/>
            </a:pPr>
            <a:r>
              <a:rPr lang="zh-CN" dirty="0"/>
              <a:t>这个给你。</a:t>
            </a:r>
            <a:r>
              <a:rPr lang="en-US" altLang="zh-CN" dirty="0"/>
              <a:t> </a:t>
            </a:r>
            <a:r>
              <a:rPr lang="en-US" dirty="0"/>
              <a:t>Here you are.</a:t>
            </a:r>
          </a:p>
          <a:p>
            <a:pPr marL="514350" indent="-514350">
              <a:buAutoNum type="alphaUcPeriod"/>
            </a:pPr>
            <a:r>
              <a:rPr lang="zh-CN" altLang="en-US" dirty="0"/>
              <a:t>这是你的票。 一路顺风。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Here is your ticket. Have a nice journey.</a:t>
            </a:r>
          </a:p>
          <a:p>
            <a:pPr marL="0" indent="0">
              <a:buNone/>
            </a:pPr>
            <a:r>
              <a:rPr lang="en-US" dirty="0"/>
              <a:t>A.</a:t>
            </a:r>
            <a:r>
              <a:rPr lang="zh-CN" dirty="0"/>
              <a:t>谢谢。 </a:t>
            </a:r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0F7C4-A3E7-490A-BFE6-05B3AED28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87" y="4464047"/>
            <a:ext cx="4748213" cy="19818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BF27-10F2-4BB9-85FD-263173DC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16</a:t>
            </a:fld>
            <a:endParaRPr lang="en-US"/>
          </a:p>
        </p:txBody>
      </p:sp>
      <p:pic>
        <p:nvPicPr>
          <p:cNvPr id="7" name="16">
            <a:hlinkClick r:id="" action="ppaction://media"/>
            <a:extLst>
              <a:ext uri="{FF2B5EF4-FFF2-40B4-BE49-F238E27FC236}">
                <a16:creationId xmlns:a16="http://schemas.microsoft.com/office/drawing/2014/main" id="{93B8D8CA-3AFA-406D-BCF0-FF7525738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5375" y="42900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2A6-1C67-4DA9-A901-7AB04F9B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有用的短语 </a:t>
            </a:r>
            <a:r>
              <a:rPr lang="en-US" dirty="0"/>
              <a:t>Useful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6BDD6-5D28-4E74-81A6-DD76E03DC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sz="3500" dirty="0"/>
              <a:t>你好</a:t>
            </a:r>
            <a:r>
              <a:rPr lang="en-US" altLang="zh-CN" sz="3500" dirty="0"/>
              <a:t> </a:t>
            </a:r>
            <a:r>
              <a:rPr lang="en-US" sz="3500" dirty="0"/>
              <a:t>Hello</a:t>
            </a:r>
          </a:p>
          <a:p>
            <a:pPr marL="0" indent="0">
              <a:buNone/>
            </a:pPr>
            <a:r>
              <a:rPr lang="zh-CN" altLang="en-US" sz="3500" dirty="0"/>
              <a:t>谢谢 </a:t>
            </a:r>
            <a:r>
              <a:rPr lang="en-US" sz="3500" dirty="0"/>
              <a:t>Thank you</a:t>
            </a:r>
          </a:p>
          <a:p>
            <a:pPr marL="0" indent="0">
              <a:buNone/>
            </a:pPr>
            <a:r>
              <a:rPr lang="zh-CN" sz="3500" dirty="0"/>
              <a:t>对不起</a:t>
            </a:r>
            <a:r>
              <a:rPr lang="en-US" altLang="zh-CN" sz="3500" dirty="0"/>
              <a:t> </a:t>
            </a:r>
            <a:r>
              <a:rPr lang="en-US" sz="3500" dirty="0"/>
              <a:t>Excuse me</a:t>
            </a:r>
          </a:p>
          <a:p>
            <a:pPr marL="0" indent="0">
              <a:buNone/>
            </a:pPr>
            <a:r>
              <a:rPr lang="zh-CN" sz="3500" dirty="0"/>
              <a:t>洗手间在哪？</a:t>
            </a:r>
            <a:r>
              <a:rPr lang="en-US" altLang="zh-CN" sz="3500" dirty="0"/>
              <a:t> </a:t>
            </a:r>
            <a:r>
              <a:rPr lang="en-US" sz="3500" dirty="0"/>
              <a:t>Where is the toilet? </a:t>
            </a:r>
          </a:p>
          <a:p>
            <a:pPr marL="0" indent="0">
              <a:buNone/>
            </a:pPr>
            <a:r>
              <a:rPr lang="zh-CN" sz="3500" dirty="0"/>
              <a:t>什么时间离开？</a:t>
            </a:r>
            <a:r>
              <a:rPr lang="en-US" altLang="zh-CN" sz="3500" dirty="0"/>
              <a:t> </a:t>
            </a:r>
            <a:r>
              <a:rPr lang="en-US" sz="3500" dirty="0"/>
              <a:t>What time does it leave?</a:t>
            </a:r>
          </a:p>
          <a:p>
            <a:pPr marL="0" indent="0">
              <a:buNone/>
            </a:pPr>
            <a:r>
              <a:rPr lang="zh-CN" sz="3500" dirty="0"/>
              <a:t>我们将在几点抵达？</a:t>
            </a:r>
            <a:r>
              <a:rPr lang="en-US" altLang="zh-CN" sz="3500" dirty="0"/>
              <a:t> </a:t>
            </a:r>
            <a:r>
              <a:rPr lang="en-US" sz="3500" dirty="0"/>
              <a:t>What time will we arrive?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8C841-CD66-44C6-8CF6-63AC619B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17</a:t>
            </a:fld>
            <a:endParaRPr lang="en-US"/>
          </a:p>
        </p:txBody>
      </p:sp>
      <p:pic>
        <p:nvPicPr>
          <p:cNvPr id="5" name="17">
            <a:hlinkClick r:id="" action="ppaction://media"/>
            <a:extLst>
              <a:ext uri="{FF2B5EF4-FFF2-40B4-BE49-F238E27FC236}">
                <a16:creationId xmlns:a16="http://schemas.microsoft.com/office/drawing/2014/main" id="{8556BA52-E79D-487A-933E-87383A6AF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0269" y="15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D1C0-63FC-4C53-B3B8-619C4909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/>
              <a:t>你从哪里来的？</a:t>
            </a:r>
            <a:r>
              <a:rPr lang="en-US" dirty="0"/>
              <a:t>Where do you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3BE7-5F74-4587-8946-383ABB728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人们经常问我：“你来自哪里？”</a:t>
            </a:r>
            <a:r>
              <a:rPr lang="en-US" dirty="0"/>
              <a:t>People often ask me: “Where do you come from?”</a:t>
            </a:r>
          </a:p>
          <a:p>
            <a:r>
              <a:rPr lang="zh-CN" altLang="en-US" dirty="0"/>
              <a:t>有时我会回答：“我来自星星。”</a:t>
            </a:r>
            <a:r>
              <a:rPr lang="en-US" dirty="0"/>
              <a:t>Sometimes I answer: “I came from the stars.”</a:t>
            </a:r>
          </a:p>
          <a:p>
            <a:r>
              <a:rPr lang="zh-CN" altLang="en-US" dirty="0"/>
              <a:t>那可笑吗？</a:t>
            </a:r>
            <a:r>
              <a:rPr lang="en-US" dirty="0"/>
              <a:t>Is that ridiculous?</a:t>
            </a:r>
          </a:p>
          <a:p>
            <a:r>
              <a:rPr lang="zh-CN" altLang="en-US" dirty="0"/>
              <a:t>不，这是简单，诚实和真实的。</a:t>
            </a:r>
            <a:r>
              <a:rPr lang="en-US" dirty="0"/>
              <a:t>No. It’s simple, honest and true.</a:t>
            </a:r>
          </a:p>
          <a:p>
            <a:r>
              <a:rPr lang="zh-CN" dirty="0"/>
              <a:t>真？</a:t>
            </a:r>
            <a:r>
              <a:rPr lang="en-US" dirty="0"/>
              <a:t>Really?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F3A86-624D-4302-9B6E-968026AB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5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92F81-3FE1-42FB-B0F0-7A51CCC5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2A1DF-7FD6-499F-9B46-0830916DD45F}"/>
              </a:ext>
            </a:extLst>
          </p:cNvPr>
          <p:cNvSpPr txBox="1"/>
          <p:nvPr/>
        </p:nvSpPr>
        <p:spPr>
          <a:xfrm>
            <a:off x="504826" y="302359"/>
            <a:ext cx="653415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500" dirty="0"/>
              <a:t>多元宇宙起源于大约148亿年前。</a:t>
            </a:r>
            <a:r>
              <a:rPr lang="en-US" altLang="zh-CN" sz="3500" dirty="0"/>
              <a:t> </a:t>
            </a:r>
            <a:r>
              <a:rPr lang="en-US" sz="3500" dirty="0"/>
              <a:t>The multiverse originated about 14.8 billion years ago.</a:t>
            </a:r>
          </a:p>
          <a:p>
            <a:r>
              <a:rPr lang="zh-CN" sz="3500" dirty="0"/>
              <a:t>地球是一块破碎的恒星，它冷却了。</a:t>
            </a:r>
            <a:r>
              <a:rPr lang="en-US" sz="3500" dirty="0"/>
              <a:t>The earth is a piece of broken off star that cooled down.</a:t>
            </a:r>
          </a:p>
          <a:p>
            <a:r>
              <a:rPr lang="zh-CN" sz="3500" dirty="0"/>
              <a:t>我们来自地球。</a:t>
            </a:r>
            <a:r>
              <a:rPr lang="en-US" sz="3500" dirty="0"/>
              <a:t>We came from the earth.</a:t>
            </a:r>
          </a:p>
          <a:p>
            <a:r>
              <a:rPr lang="zh-CN" altLang="en-US" sz="3500" dirty="0"/>
              <a:t>因此，我们最初来自星星。</a:t>
            </a:r>
            <a:r>
              <a:rPr lang="en-US" sz="3500" dirty="0"/>
              <a:t>Therefore, we originally came from a star.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55CA23-7518-45C5-B8FF-352BE67A4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07" y="403225"/>
            <a:ext cx="3853193" cy="353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59F1C-51CD-44E2-9BE5-F83810ECEF6C}"/>
              </a:ext>
            </a:extLst>
          </p:cNvPr>
          <p:cNvSpPr txBox="1"/>
          <p:nvPr/>
        </p:nvSpPr>
        <p:spPr>
          <a:xfrm>
            <a:off x="7500607" y="4105275"/>
            <a:ext cx="3853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要在星空中找到回家的路，请寻找北极星。 上面是找到它的地图。</a:t>
            </a:r>
            <a:endParaRPr lang="en-US" altLang="zh-CN" dirty="0"/>
          </a:p>
          <a:p>
            <a:r>
              <a:rPr lang="en-US" dirty="0"/>
              <a:t>To find your way home in the stars look for the North Star. Above is a map to find it.</a:t>
            </a:r>
          </a:p>
        </p:txBody>
      </p:sp>
      <p:pic>
        <p:nvPicPr>
          <p:cNvPr id="9" name="19">
            <a:hlinkClick r:id="" action="ppaction://media"/>
            <a:extLst>
              <a:ext uri="{FF2B5EF4-FFF2-40B4-BE49-F238E27FC236}">
                <a16:creationId xmlns:a16="http://schemas.microsoft.com/office/drawing/2014/main" id="{D2485C33-3C83-4F00-9241-85C79C0B1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5300" y="53794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14A7-3430-47B3-B142-0EB10BE80BC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Self-Introduction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zh-CN" altLang="en-US" dirty="0">
                <a:highlight>
                  <a:srgbClr val="FFFF00"/>
                </a:highlight>
              </a:rPr>
              <a:t>自我介绍 </a:t>
            </a:r>
            <a:r>
              <a:rPr lang="en-US" sz="3300" dirty="0" err="1">
                <a:highlight>
                  <a:srgbClr val="FFFF00"/>
                </a:highlight>
              </a:rPr>
              <a:t>zì</a:t>
            </a:r>
            <a:r>
              <a:rPr lang="en-US" sz="3300" dirty="0">
                <a:highlight>
                  <a:srgbClr val="FFFF00"/>
                </a:highlight>
              </a:rPr>
              <a:t>​wǒ​jiè​</a:t>
            </a:r>
            <a:r>
              <a:rPr lang="en-US" sz="3300" dirty="0" err="1">
                <a:highlight>
                  <a:srgbClr val="FFFF00"/>
                </a:highlight>
              </a:rPr>
              <a:t>shào</a:t>
            </a:r>
            <a:r>
              <a:rPr lang="en-US" sz="33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F651-B20D-408B-B338-A0CD9180C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7949"/>
            <a:ext cx="10515600" cy="3529013"/>
          </a:xfrm>
        </p:spPr>
        <p:txBody>
          <a:bodyPr/>
          <a:lstStyle/>
          <a:p>
            <a:r>
              <a:rPr lang="zh-CN" altLang="en-US" sz="3500" dirty="0"/>
              <a:t>你好。我的名字是</a:t>
            </a:r>
            <a:r>
              <a:rPr lang="en-US" altLang="zh-CN" sz="3500" dirty="0"/>
              <a:t>_____________ </a:t>
            </a:r>
            <a:endParaRPr lang="en-US" sz="3500" dirty="0"/>
          </a:p>
          <a:p>
            <a:r>
              <a:rPr lang="en-US" sz="3500" dirty="0"/>
              <a:t>Hello. My name is __________ </a:t>
            </a:r>
            <a:r>
              <a:rPr lang="en-US" sz="3500" dirty="0">
                <a:solidFill>
                  <a:srgbClr val="00B050"/>
                </a:solidFill>
              </a:rPr>
              <a:t>(Hel-lo </a:t>
            </a:r>
            <a:r>
              <a:rPr lang="en-US" sz="3500" dirty="0" err="1">
                <a:solidFill>
                  <a:srgbClr val="00B050"/>
                </a:solidFill>
              </a:rPr>
              <a:t>mai</a:t>
            </a:r>
            <a:r>
              <a:rPr lang="en-US" sz="3500" dirty="0">
                <a:solidFill>
                  <a:srgbClr val="00B050"/>
                </a:solidFill>
              </a:rPr>
              <a:t> </a:t>
            </a:r>
            <a:r>
              <a:rPr lang="en-US" sz="3500" dirty="0" err="1">
                <a:solidFill>
                  <a:srgbClr val="00B050"/>
                </a:solidFill>
              </a:rPr>
              <a:t>nam</a:t>
            </a:r>
            <a:r>
              <a:rPr lang="en-US" sz="3500" dirty="0">
                <a:solidFill>
                  <a:srgbClr val="00B050"/>
                </a:solidFill>
              </a:rPr>
              <a:t> </a:t>
            </a:r>
            <a:r>
              <a:rPr lang="en-US" sz="3500" dirty="0" err="1">
                <a:solidFill>
                  <a:srgbClr val="00B050"/>
                </a:solidFill>
              </a:rPr>
              <a:t>iz</a:t>
            </a:r>
            <a:r>
              <a:rPr lang="en-US" sz="3500" dirty="0">
                <a:solidFill>
                  <a:srgbClr val="00B050"/>
                </a:solidFill>
              </a:rPr>
              <a:t> ___)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zh-CN" altLang="en-US" sz="3500" dirty="0"/>
              <a:t>我来自</a:t>
            </a:r>
            <a:r>
              <a:rPr lang="en-US" altLang="zh-CN" sz="3500" dirty="0"/>
              <a:t> ___________</a:t>
            </a:r>
            <a:endParaRPr lang="en-US" sz="3500" dirty="0"/>
          </a:p>
          <a:p>
            <a:r>
              <a:rPr lang="en-US" sz="3500" dirty="0"/>
              <a:t>I am from ____________. (Ai am from ____)</a:t>
            </a:r>
          </a:p>
          <a:p>
            <a:pPr marL="0" indent="0">
              <a:buNone/>
            </a:pPr>
            <a:r>
              <a:rPr lang="en-US" sz="3500" dirty="0"/>
              <a:t>                     </a:t>
            </a:r>
            <a:r>
              <a:rPr lang="zh-CN" sz="2400" dirty="0"/>
              <a:t>您的城市</a:t>
            </a:r>
            <a:r>
              <a:rPr lang="en-US" altLang="zh-CN" sz="2400" dirty="0"/>
              <a:t> </a:t>
            </a:r>
            <a:r>
              <a:rPr lang="en-US" sz="2200" dirty="0"/>
              <a:t>your city   (si-tee)</a:t>
            </a:r>
            <a:endParaRPr lang="en-US" sz="3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34986-1752-4261-8E54-468B73278444}"/>
              </a:ext>
            </a:extLst>
          </p:cNvPr>
          <p:cNvSpPr txBox="1"/>
          <p:nvPr/>
        </p:nvSpPr>
        <p:spPr>
          <a:xfrm>
            <a:off x="933450" y="1771650"/>
            <a:ext cx="10134599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sz="2500" dirty="0">
                <a:solidFill>
                  <a:schemeClr val="bg1"/>
                </a:solidFill>
              </a:rPr>
              <a:t>请在我之后重复。</a:t>
            </a:r>
            <a:r>
              <a:rPr lang="en-US" sz="2500" dirty="0">
                <a:solidFill>
                  <a:schemeClr val="bg1"/>
                </a:solidFill>
              </a:rPr>
              <a:t>Please repeat after me. (</a:t>
            </a:r>
            <a:r>
              <a:rPr lang="en-US" sz="2500" i="1" dirty="0" err="1">
                <a:solidFill>
                  <a:schemeClr val="bg1"/>
                </a:solidFill>
              </a:rPr>
              <a:t>Qǐng</a:t>
            </a:r>
            <a:r>
              <a:rPr lang="en-US" sz="2500" i="1" dirty="0">
                <a:solidFill>
                  <a:schemeClr val="bg1"/>
                </a:solidFill>
              </a:rPr>
              <a:t> </a:t>
            </a:r>
            <a:r>
              <a:rPr lang="en-US" sz="2500" i="1" dirty="0" err="1">
                <a:solidFill>
                  <a:schemeClr val="bg1"/>
                </a:solidFill>
              </a:rPr>
              <a:t>zài</a:t>
            </a:r>
            <a:r>
              <a:rPr lang="en-US" sz="2500" i="1" dirty="0">
                <a:solidFill>
                  <a:schemeClr val="bg1"/>
                </a:solidFill>
              </a:rPr>
              <a:t> wǒ </a:t>
            </a:r>
            <a:r>
              <a:rPr lang="en-US" sz="2500" i="1" dirty="0" err="1">
                <a:solidFill>
                  <a:schemeClr val="bg1"/>
                </a:solidFill>
              </a:rPr>
              <a:t>zhīhòu</a:t>
            </a:r>
            <a:r>
              <a:rPr lang="en-US" sz="2500" i="1" dirty="0">
                <a:solidFill>
                  <a:schemeClr val="bg1"/>
                </a:solidFill>
              </a:rPr>
              <a:t> </a:t>
            </a:r>
            <a:r>
              <a:rPr lang="en-US" sz="2500" i="1" dirty="0" err="1">
                <a:solidFill>
                  <a:schemeClr val="bg1"/>
                </a:solidFill>
              </a:rPr>
              <a:t>chóngfù</a:t>
            </a:r>
            <a:r>
              <a:rPr lang="en-US" sz="2500" i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E0260-B60D-450D-8170-3BB5AA43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2</a:t>
            </a:fld>
            <a:endParaRPr lang="en-US"/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62C08FF0-8E8B-4478-A51B-BE1F118B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19985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A975-5DF5-4E60-826B-5D180F59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如果时间就像一条莫比乌斯长条</a:t>
            </a:r>
            <a:br>
              <a:rPr lang="en-US" altLang="zh-CN" dirty="0"/>
            </a:br>
            <a:r>
              <a:rPr lang="en-US" dirty="0"/>
              <a:t>If time is like a Mobius Strip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687BC-89E7-42F3-9107-A2C3DD7AC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588"/>
            <a:ext cx="10515600" cy="1117600"/>
          </a:xfrm>
        </p:spPr>
        <p:txBody>
          <a:bodyPr>
            <a:normAutofit/>
          </a:bodyPr>
          <a:lstStyle/>
          <a:p>
            <a:r>
              <a:rPr lang="zh-CN" altLang="en-US" dirty="0"/>
              <a:t>谁能说出它真正的开始和结束？</a:t>
            </a:r>
            <a:endParaRPr lang="en-US" altLang="zh-CN" dirty="0"/>
          </a:p>
          <a:p>
            <a:r>
              <a:rPr lang="en-US" dirty="0"/>
              <a:t>Who can say where it really begins and ends?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10499-A2A8-45AA-A999-7911B2BB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91E22-5035-45C6-8161-B781CC738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798601"/>
            <a:ext cx="4942230" cy="3910336"/>
          </a:xfrm>
          <a:prstGeom prst="rect">
            <a:avLst/>
          </a:prstGeom>
        </p:spPr>
      </p:pic>
      <p:pic>
        <p:nvPicPr>
          <p:cNvPr id="9" name="20">
            <a:hlinkClick r:id="" action="ppaction://media"/>
            <a:extLst>
              <a:ext uri="{FF2B5EF4-FFF2-40B4-BE49-F238E27FC236}">
                <a16:creationId xmlns:a16="http://schemas.microsoft.com/office/drawing/2014/main" id="{562CACC1-5676-44A3-A650-1E730D3BF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4275" y="28868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B254E-EB8F-4594-9547-362F5F90F0B5}"/>
              </a:ext>
            </a:extLst>
          </p:cNvPr>
          <p:cNvSpPr txBox="1"/>
          <p:nvPr/>
        </p:nvSpPr>
        <p:spPr>
          <a:xfrm>
            <a:off x="447675" y="1714500"/>
            <a:ext cx="114109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00" dirty="0"/>
              <a:t>A: </a:t>
            </a:r>
            <a:r>
              <a:rPr lang="zh-CN" sz="4900" dirty="0"/>
              <a:t>很高兴认识你</a:t>
            </a:r>
            <a:r>
              <a:rPr lang="en-US" altLang="zh-CN" sz="4900" dirty="0"/>
              <a:t>  </a:t>
            </a:r>
            <a:r>
              <a:rPr lang="en-US" sz="4900" dirty="0"/>
              <a:t>It’s nice to meet you.</a:t>
            </a:r>
          </a:p>
          <a:p>
            <a:r>
              <a:rPr lang="en-US" altLang="zh-CN" sz="4400" dirty="0"/>
              <a:t>					</a:t>
            </a:r>
            <a:r>
              <a:rPr lang="en-US" altLang="zh-CN" sz="3800" dirty="0"/>
              <a:t> </a:t>
            </a:r>
            <a:r>
              <a:rPr lang="en-US" altLang="zh-CN" sz="3800" dirty="0" err="1"/>
              <a:t>Itz</a:t>
            </a:r>
            <a:r>
              <a:rPr lang="en-US" altLang="zh-CN" sz="3800" dirty="0"/>
              <a:t>     </a:t>
            </a:r>
            <a:r>
              <a:rPr lang="en-US" altLang="zh-CN" sz="3800" dirty="0" err="1"/>
              <a:t>nais</a:t>
            </a:r>
            <a:r>
              <a:rPr lang="en-US" altLang="zh-CN" sz="3800" dirty="0"/>
              <a:t>    2     </a:t>
            </a:r>
            <a:r>
              <a:rPr lang="en-US" altLang="zh-CN" sz="3800" dirty="0" err="1"/>
              <a:t>mit</a:t>
            </a:r>
            <a:r>
              <a:rPr lang="en-US" altLang="zh-CN" sz="3800" dirty="0"/>
              <a:t>       </a:t>
            </a:r>
            <a:r>
              <a:rPr lang="en-US" altLang="zh-CN" sz="3800" dirty="0" err="1"/>
              <a:t>yu</a:t>
            </a:r>
            <a:r>
              <a:rPr lang="en-US" altLang="zh-CN" sz="3800" dirty="0"/>
              <a:t>.</a:t>
            </a:r>
          </a:p>
          <a:p>
            <a:endParaRPr lang="en-US" altLang="zh-CN" sz="4400" dirty="0"/>
          </a:p>
          <a:p>
            <a:r>
              <a:rPr lang="en-US" altLang="zh-CN" sz="4400" dirty="0"/>
              <a:t>B: </a:t>
            </a:r>
            <a:r>
              <a:rPr lang="zh-CN" sz="4400" dirty="0"/>
              <a:t>也很高兴认识您。</a:t>
            </a:r>
            <a:r>
              <a:rPr lang="en-US" altLang="zh-CN" sz="4400" dirty="0"/>
              <a:t> </a:t>
            </a:r>
            <a:r>
              <a:rPr lang="en-US" sz="4400" dirty="0"/>
              <a:t>Nice to meet you too.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74A95-44C1-4A4C-AE2D-6593C1DA21E0}"/>
              </a:ext>
            </a:extLst>
          </p:cNvPr>
          <p:cNvSpPr txBox="1"/>
          <p:nvPr/>
        </p:nvSpPr>
        <p:spPr>
          <a:xfrm>
            <a:off x="1057275" y="371475"/>
            <a:ext cx="10010775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C000"/>
                </a:solidFill>
              </a:rPr>
              <a:t>Dialogue</a:t>
            </a:r>
            <a:r>
              <a:rPr lang="zh-CN" sz="2500" b="1" dirty="0">
                <a:solidFill>
                  <a:srgbClr val="FFC000"/>
                </a:solidFill>
              </a:rPr>
              <a:t>对话</a:t>
            </a:r>
            <a:r>
              <a:rPr lang="en-US" altLang="zh-CN" sz="2500" b="1" dirty="0">
                <a:solidFill>
                  <a:srgbClr val="FFC000"/>
                </a:solidFill>
              </a:rPr>
              <a:t> </a:t>
            </a:r>
            <a:r>
              <a:rPr lang="en-US" sz="2500" b="1" dirty="0" err="1">
                <a:solidFill>
                  <a:srgbClr val="FFC000"/>
                </a:solidFill>
              </a:rPr>
              <a:t>Duìhuà</a:t>
            </a:r>
            <a:endParaRPr lang="en-US" sz="2500" b="1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F590A-03B8-4536-983E-8D246FC1D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4" y="4673143"/>
            <a:ext cx="3792991" cy="21240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13D38-0E1A-4E64-8C64-DD5938CE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3</a:t>
            </a:fld>
            <a:endParaRPr lang="en-US"/>
          </a:p>
        </p:txBody>
      </p:sp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5F2BD4F1-1FE6-49A2-924B-07F420A8F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4068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0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4213-DE62-4EE8-A2B3-291FF49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10275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Shopping </a:t>
            </a:r>
            <a:r>
              <a:rPr lang="zh-CN" b="1" dirty="0">
                <a:solidFill>
                  <a:srgbClr val="FFC000"/>
                </a:solidFill>
              </a:rPr>
              <a:t>购物</a:t>
            </a:r>
            <a:r>
              <a:rPr lang="en-US" altLang="zh-CN" b="1" dirty="0">
                <a:solidFill>
                  <a:srgbClr val="FFC000"/>
                </a:solidFill>
              </a:rPr>
              <a:t> </a:t>
            </a:r>
            <a:r>
              <a:rPr lang="en-US" sz="2700" b="1" dirty="0" err="1">
                <a:solidFill>
                  <a:srgbClr val="FFC000"/>
                </a:solidFill>
              </a:rPr>
              <a:t>Gòuwù</a:t>
            </a:r>
            <a:endParaRPr lang="en-US" sz="27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2D1C-2927-4DE9-9B54-519D8B91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02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dirty="0"/>
              <a:t>Beautiful! </a:t>
            </a:r>
            <a:r>
              <a:rPr lang="zh-CN" sz="3600" dirty="0"/>
              <a:t>美丽！</a:t>
            </a:r>
            <a:r>
              <a:rPr lang="en-US" sz="2700" dirty="0" err="1">
                <a:latin typeface="+mj-lt"/>
                <a:ea typeface="+mj-ea"/>
                <a:cs typeface="+mj-cs"/>
              </a:rPr>
              <a:t>Měilì</a:t>
            </a:r>
            <a:endParaRPr lang="en-US" sz="2700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3300" dirty="0"/>
              <a:t>Be-</a:t>
            </a:r>
            <a:r>
              <a:rPr lang="en-US" sz="3300" dirty="0" err="1"/>
              <a:t>yu</a:t>
            </a:r>
            <a:r>
              <a:rPr lang="en-US" sz="3300" dirty="0"/>
              <a:t>-tee-</a:t>
            </a:r>
            <a:r>
              <a:rPr lang="en-US" sz="3300" dirty="0" err="1"/>
              <a:t>ful</a:t>
            </a:r>
            <a:endParaRPr lang="en-US" sz="3300" dirty="0"/>
          </a:p>
          <a:p>
            <a:pPr marL="0" indent="0">
              <a:buNone/>
            </a:pPr>
            <a:endParaRPr lang="en-US" sz="4500" dirty="0"/>
          </a:p>
          <a:p>
            <a:pPr marL="0" indent="0">
              <a:buNone/>
            </a:pPr>
            <a:r>
              <a:rPr lang="en-US" sz="4500" dirty="0"/>
              <a:t>How much is it? </a:t>
            </a:r>
            <a:r>
              <a:rPr lang="zh-CN" sz="3600" dirty="0"/>
              <a:t>多少钱？</a:t>
            </a:r>
            <a:r>
              <a:rPr lang="en-US" altLang="zh-CN" sz="3600" dirty="0"/>
              <a:t> </a:t>
            </a:r>
            <a:endParaRPr lang="en-US" sz="4500" dirty="0"/>
          </a:p>
          <a:p>
            <a:pPr marL="0" indent="0">
              <a:buNone/>
            </a:pPr>
            <a:r>
              <a:rPr lang="en-US" sz="3300" dirty="0"/>
              <a:t>Hao </a:t>
            </a:r>
            <a:r>
              <a:rPr lang="en-US" sz="3300" dirty="0" err="1"/>
              <a:t>muc</a:t>
            </a:r>
            <a:r>
              <a:rPr lang="en-US" sz="3300" dirty="0"/>
              <a:t> </a:t>
            </a:r>
            <a:r>
              <a:rPr lang="en-US" sz="3300" dirty="0" err="1"/>
              <a:t>iz</a:t>
            </a:r>
            <a:r>
              <a:rPr lang="en-US" sz="3300" dirty="0"/>
              <a:t> it?</a:t>
            </a:r>
          </a:p>
          <a:p>
            <a:pPr marL="0" indent="0">
              <a:buNone/>
            </a:pPr>
            <a:endParaRPr lang="en-US" sz="4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16205-F249-425D-9CFF-9953B6DF1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365125"/>
            <a:ext cx="3609975" cy="47725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1141D-C1E3-464B-8AFD-B24403D3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4</a:t>
            </a:fld>
            <a:endParaRPr lang="en-US"/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03F15D84-DDC0-4928-8253-0768C4ACE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310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2698-C0E6-4E8E-A9C1-5AA05A2929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4203-6093-452A-8C9C-270E88E51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71825" cy="3213100"/>
          </a:xfrm>
        </p:spPr>
        <p:txBody>
          <a:bodyPr>
            <a:normAutofit/>
          </a:bodyPr>
          <a:lstStyle/>
          <a:p>
            <a:pPr rtl="0"/>
            <a:endParaRPr lang="zh-CN" altLang="en-US" dirty="0">
              <a:effectLst/>
            </a:endParaRPr>
          </a:p>
          <a:p>
            <a:pPr marL="0" indent="0">
              <a:buNone/>
            </a:pPr>
            <a:r>
              <a:rPr lang="en-US" dirty="0"/>
              <a:t>One		</a:t>
            </a:r>
            <a:r>
              <a:rPr lang="zh-CN" altLang="en-US" dirty="0">
                <a:effectLst/>
              </a:rPr>
              <a:t>一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Two (</a:t>
            </a:r>
            <a:r>
              <a:rPr lang="en-US" dirty="0" err="1"/>
              <a:t>tu</a:t>
            </a:r>
            <a:r>
              <a:rPr lang="en-US" dirty="0"/>
              <a:t>)	</a:t>
            </a:r>
            <a:r>
              <a:rPr lang="zh-CN" altLang="en-US" dirty="0"/>
              <a:t>二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Th</a:t>
            </a:r>
            <a:r>
              <a:rPr lang="en-US" dirty="0"/>
              <a:t>ree 	</a:t>
            </a:r>
            <a:r>
              <a:rPr lang="zh-CN" altLang="en-US" dirty="0"/>
              <a:t>三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Four (For)	</a:t>
            </a:r>
            <a:r>
              <a:rPr lang="zh-CN" altLang="en-US" dirty="0"/>
              <a:t>四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Five (</a:t>
            </a:r>
            <a:r>
              <a:rPr lang="en-US" dirty="0" err="1"/>
              <a:t>faiv</a:t>
            </a:r>
            <a:r>
              <a:rPr lang="en-US" dirty="0"/>
              <a:t>)	</a:t>
            </a:r>
            <a:r>
              <a:rPr lang="zh-CN" altLang="en-US" dirty="0"/>
              <a:t>五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F4B91-CEEA-4C1E-8CF9-A97419D4DC00}"/>
              </a:ext>
            </a:extLst>
          </p:cNvPr>
          <p:cNvSpPr txBox="1"/>
          <p:nvPr/>
        </p:nvSpPr>
        <p:spPr>
          <a:xfrm>
            <a:off x="5076825" y="1690688"/>
            <a:ext cx="6143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The “Th” sound. “ Th”</a:t>
            </a:r>
            <a:r>
              <a:rPr lang="zh-CN" altLang="en-US" sz="3500" dirty="0"/>
              <a:t>声 </a:t>
            </a:r>
            <a:r>
              <a:rPr lang="en-US" sz="3500" dirty="0"/>
              <a:t>shēng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9E104-B8FC-492B-881F-3C9A5224E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75" y="2222173"/>
            <a:ext cx="2543175" cy="1800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933D66-2E21-4A71-A0A8-3391B4FD6639}"/>
              </a:ext>
            </a:extLst>
          </p:cNvPr>
          <p:cNvSpPr txBox="1"/>
          <p:nvPr/>
        </p:nvSpPr>
        <p:spPr>
          <a:xfrm>
            <a:off x="5405436" y="3922941"/>
            <a:ext cx="651986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u="sng" dirty="0"/>
              <a:t>Th</a:t>
            </a:r>
            <a:r>
              <a:rPr lang="en-US" sz="2300" dirty="0"/>
              <a:t>ank you!</a:t>
            </a:r>
            <a:r>
              <a:rPr lang="zh-CN" sz="2400" dirty="0"/>
              <a:t>谢谢！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is </a:t>
            </a:r>
            <a:r>
              <a:rPr lang="zh-CN" sz="2400" dirty="0"/>
              <a:t>这个</a:t>
            </a:r>
            <a:r>
              <a:rPr lang="en-US" altLang="zh-CN" sz="2400" dirty="0"/>
              <a:t> </a:t>
            </a:r>
            <a:r>
              <a:rPr lang="en-US" sz="2400" dirty="0" err="1"/>
              <a:t>Zhège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at </a:t>
            </a:r>
            <a:r>
              <a:rPr lang="zh-CN" sz="2400" dirty="0"/>
              <a:t>那</a:t>
            </a:r>
            <a:r>
              <a:rPr lang="en-US" altLang="zh-CN" sz="2400" dirty="0"/>
              <a:t> </a:t>
            </a:r>
            <a:r>
              <a:rPr lang="en-US" sz="2400" dirty="0" err="1"/>
              <a:t>Nà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ose </a:t>
            </a:r>
            <a:r>
              <a:rPr lang="zh-CN" sz="2400" dirty="0"/>
              <a:t>那些</a:t>
            </a:r>
            <a:r>
              <a:rPr lang="en-US" altLang="zh-CN" sz="2400" dirty="0"/>
              <a:t>  </a:t>
            </a:r>
            <a:r>
              <a:rPr lang="en-US" sz="2400" dirty="0" err="1"/>
              <a:t>Nàxiē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em </a:t>
            </a:r>
            <a:r>
              <a:rPr lang="zh-CN" sz="2400" dirty="0"/>
              <a:t>他们</a:t>
            </a:r>
            <a:r>
              <a:rPr lang="en-US" altLang="zh-CN" sz="2400" dirty="0"/>
              <a:t> </a:t>
            </a:r>
            <a:r>
              <a:rPr lang="en-US" sz="2400" dirty="0" err="1"/>
              <a:t>Tāmen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irty three (33)</a:t>
            </a:r>
            <a:r>
              <a:rPr lang="zh-CN" altLang="en-US" sz="2400" dirty="0"/>
              <a:t>三十三</a:t>
            </a:r>
            <a:endParaRPr lang="en-US" sz="2300" dirty="0"/>
          </a:p>
          <a:p>
            <a:r>
              <a:rPr lang="en-US" sz="2300" u="sng" dirty="0"/>
              <a:t>Th</a:t>
            </a:r>
            <a:r>
              <a:rPr lang="en-US" sz="2300" dirty="0"/>
              <a:t>ree hundred thirty-three 333 </a:t>
            </a:r>
            <a:r>
              <a:rPr lang="zh-CN" altLang="en-US" sz="2300" dirty="0"/>
              <a:t>三百三十三</a:t>
            </a:r>
            <a:endParaRPr lang="en-US" sz="23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50EB66-5D95-4999-89B5-D1788ABEA194}"/>
              </a:ext>
            </a:extLst>
          </p:cNvPr>
          <p:cNvCxnSpPr>
            <a:cxnSpLocks/>
          </p:cNvCxnSpPr>
          <p:nvPr/>
        </p:nvCxnSpPr>
        <p:spPr>
          <a:xfrm flipV="1">
            <a:off x="3362325" y="2457451"/>
            <a:ext cx="1914525" cy="971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761983-C1D1-41F7-8E15-F582872A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5</a:t>
            </a:fld>
            <a:endParaRPr lang="en-US"/>
          </a:p>
        </p:txBody>
      </p:sp>
      <p:pic>
        <p:nvPicPr>
          <p:cNvPr id="12" name="5">
            <a:hlinkClick r:id="" action="ppaction://media"/>
            <a:extLst>
              <a:ext uri="{FF2B5EF4-FFF2-40B4-BE49-F238E27FC236}">
                <a16:creationId xmlns:a16="http://schemas.microsoft.com/office/drawing/2014/main" id="{C3709C6E-89A0-4065-8B70-083267587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002" y="2254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8EA2F9-1B85-4931-A181-2636F3F6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88075-FD2E-4BBB-93BC-D7702C174610}"/>
              </a:ext>
            </a:extLst>
          </p:cNvPr>
          <p:cNvSpPr txBox="1"/>
          <p:nvPr/>
        </p:nvSpPr>
        <p:spPr>
          <a:xfrm>
            <a:off x="838200" y="2085975"/>
            <a:ext cx="4886325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sz="4800" dirty="0"/>
              <a:t>六</a:t>
            </a:r>
            <a:r>
              <a:rPr lang="en-US" altLang="zh-CN" sz="4800" dirty="0"/>
              <a:t> </a:t>
            </a:r>
            <a:r>
              <a:rPr lang="en-US" sz="4500" dirty="0"/>
              <a:t>Six </a:t>
            </a:r>
            <a:r>
              <a:rPr lang="en-US" sz="3300" dirty="0"/>
              <a:t>	(</a:t>
            </a:r>
            <a:r>
              <a:rPr lang="en-US" sz="3300" dirty="0" err="1"/>
              <a:t>Siks</a:t>
            </a:r>
            <a:r>
              <a:rPr lang="en-US" sz="3300" dirty="0"/>
              <a:t>) 6</a:t>
            </a:r>
          </a:p>
          <a:p>
            <a:r>
              <a:rPr lang="zh-CN" altLang="en-US" sz="4800" dirty="0"/>
              <a:t>七 </a:t>
            </a:r>
            <a:r>
              <a:rPr lang="en-US" sz="4500" dirty="0"/>
              <a:t>Se</a:t>
            </a:r>
            <a:r>
              <a:rPr lang="en-US" sz="4500" b="1" dirty="0"/>
              <a:t>v</a:t>
            </a:r>
            <a:r>
              <a:rPr lang="en-US" sz="4500" dirty="0"/>
              <a:t>en </a:t>
            </a:r>
            <a:r>
              <a:rPr lang="en-US" sz="3300" dirty="0"/>
              <a:t>(</a:t>
            </a:r>
            <a:r>
              <a:rPr lang="en-US" sz="3300" dirty="0" err="1"/>
              <a:t>se</a:t>
            </a:r>
            <a:r>
              <a:rPr lang="en-US" sz="3300" b="1" dirty="0" err="1"/>
              <a:t>v</a:t>
            </a:r>
            <a:r>
              <a:rPr lang="en-US" sz="3300" dirty="0" err="1"/>
              <a:t>in</a:t>
            </a:r>
            <a:r>
              <a:rPr lang="en-US" sz="3300" dirty="0"/>
              <a:t>) 7</a:t>
            </a:r>
          </a:p>
          <a:p>
            <a:r>
              <a:rPr lang="zh-CN" sz="4800" dirty="0"/>
              <a:t>八</a:t>
            </a:r>
            <a:r>
              <a:rPr lang="en-US" altLang="zh-CN" sz="4800" dirty="0"/>
              <a:t> </a:t>
            </a:r>
            <a:r>
              <a:rPr lang="en-US" sz="4500" dirty="0"/>
              <a:t>Eight </a:t>
            </a:r>
            <a:r>
              <a:rPr lang="en-US" sz="3300" dirty="0"/>
              <a:t>(</a:t>
            </a:r>
            <a:r>
              <a:rPr lang="en-US" sz="3300" dirty="0" err="1"/>
              <a:t>eit</a:t>
            </a:r>
            <a:r>
              <a:rPr lang="en-US" sz="3300" dirty="0"/>
              <a:t>) 8</a:t>
            </a:r>
          </a:p>
          <a:p>
            <a:r>
              <a:rPr lang="zh-CN" sz="4800" dirty="0"/>
              <a:t>九</a:t>
            </a:r>
            <a:r>
              <a:rPr lang="en-US" altLang="zh-CN" sz="4800" dirty="0"/>
              <a:t> </a:t>
            </a:r>
            <a:r>
              <a:rPr lang="en-US" sz="4500" dirty="0"/>
              <a:t>Nine </a:t>
            </a:r>
            <a:r>
              <a:rPr lang="en-US" sz="3300" dirty="0"/>
              <a:t>(</a:t>
            </a:r>
            <a:r>
              <a:rPr lang="en-US" sz="3300" dirty="0" err="1"/>
              <a:t>nain</a:t>
            </a:r>
            <a:r>
              <a:rPr lang="en-US" sz="3300" dirty="0"/>
              <a:t>) 9</a:t>
            </a:r>
          </a:p>
          <a:p>
            <a:r>
              <a:rPr lang="zh-CN" sz="4800" dirty="0"/>
              <a:t>十</a:t>
            </a:r>
            <a:r>
              <a:rPr lang="en-US" altLang="zh-CN" sz="4800" dirty="0"/>
              <a:t> </a:t>
            </a:r>
            <a:r>
              <a:rPr lang="en-US" sz="4500" dirty="0"/>
              <a:t>Ten </a:t>
            </a:r>
            <a:r>
              <a:rPr lang="en-US" sz="3300" dirty="0"/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4AA1B-EB52-4D91-ADEF-57ECE17B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2085975"/>
            <a:ext cx="2276475" cy="1666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FF7367-1F5A-460F-A162-69BB7C29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6</a:t>
            </a:fld>
            <a:endParaRPr lang="en-US"/>
          </a:p>
        </p:txBody>
      </p:sp>
      <p:pic>
        <p:nvPicPr>
          <p:cNvPr id="9" name="6">
            <a:hlinkClick r:id="" action="ppaction://media"/>
            <a:extLst>
              <a:ext uri="{FF2B5EF4-FFF2-40B4-BE49-F238E27FC236}">
                <a16:creationId xmlns:a16="http://schemas.microsoft.com/office/drawing/2014/main" id="{69420D36-49FD-4497-819B-34F46DD6D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4190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FA5E-2EFC-43ED-8338-4BC7FD075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110" y="2005012"/>
            <a:ext cx="5172076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sz="3200" dirty="0"/>
              <a:t>十一</a:t>
            </a:r>
            <a:r>
              <a:rPr lang="en-US" altLang="zh-CN" sz="3200" dirty="0"/>
              <a:t> </a:t>
            </a:r>
            <a:r>
              <a:rPr lang="en-US" sz="4400" dirty="0"/>
              <a:t>Eleven </a:t>
            </a:r>
            <a:r>
              <a:rPr lang="en-US" sz="3300" dirty="0"/>
              <a:t>(</a:t>
            </a:r>
            <a:r>
              <a:rPr lang="en-US" sz="3300" dirty="0" err="1"/>
              <a:t>ee</a:t>
            </a:r>
            <a:r>
              <a:rPr lang="en-US" sz="3300" dirty="0"/>
              <a:t>-le-</a:t>
            </a:r>
            <a:r>
              <a:rPr lang="en-US" sz="3300" b="1" dirty="0"/>
              <a:t>v</a:t>
            </a:r>
            <a:r>
              <a:rPr lang="en-US" sz="3300" dirty="0"/>
              <a:t>in)</a:t>
            </a:r>
          </a:p>
          <a:p>
            <a:pPr marL="0" indent="0">
              <a:buNone/>
            </a:pPr>
            <a:r>
              <a:rPr lang="zh-CN" sz="3200" dirty="0"/>
              <a:t>十二</a:t>
            </a:r>
            <a:r>
              <a:rPr lang="en-US" altLang="zh-CN" sz="3200" dirty="0"/>
              <a:t> </a:t>
            </a:r>
            <a:r>
              <a:rPr lang="en-US" sz="4400" dirty="0"/>
              <a:t>Twelve </a:t>
            </a:r>
            <a:r>
              <a:rPr lang="en-US" sz="3300" dirty="0"/>
              <a:t>(</a:t>
            </a:r>
            <a:r>
              <a:rPr lang="en-US" sz="3300" dirty="0" err="1"/>
              <a:t>tu</a:t>
            </a:r>
            <a:r>
              <a:rPr lang="en-US" sz="3300" dirty="0"/>
              <a:t>-el-</a:t>
            </a:r>
            <a:r>
              <a:rPr lang="en-US" sz="3300" b="1" dirty="0"/>
              <a:t>v</a:t>
            </a:r>
            <a:r>
              <a:rPr lang="en-US" sz="3300" dirty="0"/>
              <a:t>)</a:t>
            </a:r>
          </a:p>
          <a:p>
            <a:pPr marL="0" indent="0">
              <a:buNone/>
            </a:pPr>
            <a:r>
              <a:rPr lang="zh-CN" sz="3200" dirty="0"/>
              <a:t>十三</a:t>
            </a:r>
            <a:r>
              <a:rPr lang="en-US" altLang="zh-CN" sz="3200" dirty="0"/>
              <a:t> </a:t>
            </a:r>
            <a:r>
              <a:rPr lang="en-US" sz="4400" dirty="0"/>
              <a:t>Thirteen </a:t>
            </a:r>
            <a:r>
              <a:rPr lang="en-US" sz="3300" dirty="0"/>
              <a:t>(</a:t>
            </a:r>
            <a:r>
              <a:rPr lang="en-US" sz="3300" b="1" dirty="0" err="1"/>
              <a:t>Thir</a:t>
            </a:r>
            <a:r>
              <a:rPr lang="en-US" sz="3300" dirty="0"/>
              <a:t>-teen)</a:t>
            </a:r>
          </a:p>
          <a:p>
            <a:pPr marL="0" indent="0">
              <a:buNone/>
            </a:pPr>
            <a:r>
              <a:rPr lang="zh-CN" altLang="en-US" sz="3200" dirty="0"/>
              <a:t>十四 </a:t>
            </a:r>
            <a:r>
              <a:rPr lang="en-US" sz="4400" dirty="0"/>
              <a:t>Fourteen </a:t>
            </a:r>
            <a:r>
              <a:rPr lang="en-US" sz="3300" dirty="0"/>
              <a:t>(</a:t>
            </a:r>
            <a:r>
              <a:rPr lang="en-US" sz="3300" b="1" dirty="0"/>
              <a:t>For</a:t>
            </a:r>
            <a:r>
              <a:rPr lang="en-US" sz="3300" dirty="0"/>
              <a:t>-teen)</a:t>
            </a:r>
          </a:p>
          <a:p>
            <a:pPr marL="0" indent="0">
              <a:buNone/>
            </a:pPr>
            <a:r>
              <a:rPr lang="zh-CN" sz="3200" dirty="0"/>
              <a:t>十五</a:t>
            </a:r>
            <a:r>
              <a:rPr lang="en-US" altLang="zh-CN" sz="3200" dirty="0"/>
              <a:t> </a:t>
            </a:r>
            <a:r>
              <a:rPr lang="en-US" sz="4400" dirty="0"/>
              <a:t>Fifteen </a:t>
            </a:r>
            <a:r>
              <a:rPr lang="en-US" sz="3300" dirty="0"/>
              <a:t>(</a:t>
            </a:r>
            <a:r>
              <a:rPr lang="en-US" sz="3300" b="1" dirty="0" err="1"/>
              <a:t>Fif</a:t>
            </a:r>
            <a:r>
              <a:rPr lang="en-US" sz="3300" dirty="0"/>
              <a:t>-teen)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E81D1D-AB3B-4259-8501-1724B555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D18C6-C110-41B6-AD18-4A7DFA89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7</a:t>
            </a:fld>
            <a:endParaRPr lang="en-US"/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8CE94494-555F-4BA7-9D63-D711F26F1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7516" y="2298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19B7EC-0E3F-4631-868B-2F622801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2A82E-F9B4-46AD-BBC2-ACECB705A5B1}"/>
              </a:ext>
            </a:extLst>
          </p:cNvPr>
          <p:cNvSpPr txBox="1"/>
          <p:nvPr/>
        </p:nvSpPr>
        <p:spPr>
          <a:xfrm>
            <a:off x="838200" y="2284581"/>
            <a:ext cx="7524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dirty="0"/>
              <a:t>十六</a:t>
            </a:r>
            <a:r>
              <a:rPr lang="en-US" altLang="zh-CN" sz="4400" dirty="0"/>
              <a:t> </a:t>
            </a:r>
            <a:r>
              <a:rPr lang="en-US" sz="4400" dirty="0"/>
              <a:t>Sixteen </a:t>
            </a:r>
            <a:r>
              <a:rPr lang="en-US" sz="3300" dirty="0"/>
              <a:t>(</a:t>
            </a:r>
            <a:r>
              <a:rPr lang="en-US" sz="3300" dirty="0" err="1"/>
              <a:t>siks</a:t>
            </a:r>
            <a:r>
              <a:rPr lang="en-US" sz="3300" dirty="0"/>
              <a:t>-teen)</a:t>
            </a:r>
          </a:p>
          <a:p>
            <a:r>
              <a:rPr lang="zh-CN" sz="4400" dirty="0"/>
              <a:t>十七</a:t>
            </a:r>
            <a:r>
              <a:rPr lang="en-US" altLang="zh-CN" sz="4400" dirty="0"/>
              <a:t> </a:t>
            </a:r>
            <a:r>
              <a:rPr lang="en-US" sz="4400" dirty="0"/>
              <a:t>Seventeen </a:t>
            </a:r>
            <a:r>
              <a:rPr lang="en-US" sz="3300" dirty="0"/>
              <a:t>(se</a:t>
            </a:r>
            <a:r>
              <a:rPr lang="en-US" sz="3300" b="1" dirty="0"/>
              <a:t>v</a:t>
            </a:r>
            <a:r>
              <a:rPr lang="en-US" sz="3300" dirty="0"/>
              <a:t>en-teen) </a:t>
            </a:r>
          </a:p>
          <a:p>
            <a:r>
              <a:rPr lang="zh-CN" sz="4400" dirty="0"/>
              <a:t>十八</a:t>
            </a:r>
            <a:r>
              <a:rPr lang="en-US" altLang="zh-CN" sz="4400" dirty="0"/>
              <a:t> </a:t>
            </a:r>
            <a:r>
              <a:rPr lang="en-US" sz="4400" dirty="0"/>
              <a:t>Eighteen </a:t>
            </a:r>
            <a:r>
              <a:rPr lang="en-US" sz="3300" dirty="0"/>
              <a:t>(</a:t>
            </a:r>
            <a:r>
              <a:rPr lang="en-US" sz="3300" dirty="0" err="1"/>
              <a:t>eit</a:t>
            </a:r>
            <a:r>
              <a:rPr lang="en-US" sz="3300" dirty="0"/>
              <a:t>-teen) </a:t>
            </a:r>
          </a:p>
          <a:p>
            <a:r>
              <a:rPr lang="zh-CN" sz="4400" dirty="0"/>
              <a:t>十九</a:t>
            </a:r>
            <a:r>
              <a:rPr lang="en-US" altLang="zh-CN" sz="4400" dirty="0"/>
              <a:t> </a:t>
            </a:r>
            <a:r>
              <a:rPr lang="en-US" sz="4400" dirty="0"/>
              <a:t>Nineteen </a:t>
            </a:r>
            <a:r>
              <a:rPr lang="en-US" sz="3300" dirty="0"/>
              <a:t>(</a:t>
            </a:r>
            <a:r>
              <a:rPr lang="en-US" sz="3300" dirty="0" err="1"/>
              <a:t>nain</a:t>
            </a:r>
            <a:r>
              <a:rPr lang="en-US" sz="3300" dirty="0"/>
              <a:t>-teen) </a:t>
            </a:r>
          </a:p>
          <a:p>
            <a:r>
              <a:rPr lang="zh-CN" sz="4400" dirty="0"/>
              <a:t>二十</a:t>
            </a:r>
            <a:r>
              <a:rPr lang="en-US" altLang="zh-CN" sz="4400" dirty="0"/>
              <a:t> T</a:t>
            </a:r>
            <a:r>
              <a:rPr lang="en-US" sz="4400" dirty="0"/>
              <a:t>wenty </a:t>
            </a:r>
            <a:r>
              <a:rPr lang="en-US" sz="3300" dirty="0"/>
              <a:t>(</a:t>
            </a:r>
            <a:r>
              <a:rPr lang="en-US" sz="3300" dirty="0" err="1"/>
              <a:t>tu</a:t>
            </a:r>
            <a:r>
              <a:rPr lang="en-US" sz="3300" dirty="0"/>
              <a:t>-en-tee)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D9536-3DD6-4A79-869D-846ACC1D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8</a:t>
            </a:fld>
            <a:endParaRPr lang="en-US"/>
          </a:p>
        </p:txBody>
      </p:sp>
      <p:pic>
        <p:nvPicPr>
          <p:cNvPr id="10" name="8">
            <a:hlinkClick r:id="" action="ppaction://media"/>
            <a:extLst>
              <a:ext uri="{FF2B5EF4-FFF2-40B4-BE49-F238E27FC236}">
                <a16:creationId xmlns:a16="http://schemas.microsoft.com/office/drawing/2014/main" id="{72A2D602-F253-4A4E-89F2-CF7C216C3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35" y="1908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B4F48-456E-4674-8A88-6C095246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84200"/>
          </a:xfrm>
        </p:spPr>
        <p:txBody>
          <a:bodyPr/>
          <a:lstStyle/>
          <a:p>
            <a:r>
              <a:rPr lang="zh-CN" dirty="0"/>
              <a:t>20点以后用英语计数很容易。</a:t>
            </a:r>
            <a:r>
              <a:rPr lang="en-US" dirty="0"/>
              <a:t>After 20 counting in English is easy.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F2A4C4-6C34-468D-8F23-9FF8199F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>
                <a:solidFill>
                  <a:srgbClr val="FFC000"/>
                </a:solidFill>
              </a:rPr>
              <a:t>Counting </a:t>
            </a:r>
            <a:r>
              <a:rPr lang="zh-CN" altLang="en-US" sz="6500" b="1" dirty="0">
                <a:solidFill>
                  <a:srgbClr val="FFC000"/>
                </a:solidFill>
              </a:rPr>
              <a:t>计数 </a:t>
            </a:r>
            <a:r>
              <a:rPr lang="en-US" altLang="zh-CN" sz="6500" b="1" dirty="0">
                <a:solidFill>
                  <a:srgbClr val="FFC000"/>
                </a:solidFill>
              </a:rPr>
              <a:t>/</a:t>
            </a:r>
            <a:r>
              <a:rPr lang="zh-CN" altLang="en-US" sz="6500" b="1" dirty="0">
                <a:solidFill>
                  <a:srgbClr val="FFC000"/>
                </a:solidFill>
              </a:rPr>
              <a:t>算数</a:t>
            </a:r>
            <a:endParaRPr lang="en-US" sz="65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50C99-79A0-4E49-A957-F0DCC466B82E}"/>
              </a:ext>
            </a:extLst>
          </p:cNvPr>
          <p:cNvSpPr txBox="1"/>
          <p:nvPr/>
        </p:nvSpPr>
        <p:spPr>
          <a:xfrm>
            <a:off x="838200" y="3000375"/>
            <a:ext cx="5105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900" dirty="0"/>
              <a:t>二十一</a:t>
            </a:r>
            <a:r>
              <a:rPr lang="en-US" altLang="zh-CN" sz="3900" dirty="0"/>
              <a:t>	</a:t>
            </a:r>
            <a:r>
              <a:rPr lang="en-US" sz="3900" dirty="0"/>
              <a:t>Twenty one </a:t>
            </a:r>
          </a:p>
          <a:p>
            <a:r>
              <a:rPr lang="zh-CN" sz="3900" dirty="0"/>
              <a:t>二十二</a:t>
            </a:r>
            <a:r>
              <a:rPr lang="en-US" altLang="zh-CN" sz="3900" dirty="0"/>
              <a:t>	</a:t>
            </a:r>
            <a:r>
              <a:rPr lang="en-US" sz="3900" dirty="0"/>
              <a:t>Twenty two</a:t>
            </a:r>
          </a:p>
          <a:p>
            <a:r>
              <a:rPr lang="zh-CN" sz="3900" dirty="0"/>
              <a:t>二十三</a:t>
            </a:r>
            <a:r>
              <a:rPr lang="en-US" altLang="zh-CN" sz="3900" dirty="0"/>
              <a:t> 	</a:t>
            </a:r>
            <a:r>
              <a:rPr lang="en-US" sz="3900" dirty="0"/>
              <a:t>Twenty </a:t>
            </a:r>
            <a:r>
              <a:rPr lang="en-US" sz="3900" b="1" dirty="0">
                <a:solidFill>
                  <a:srgbClr val="C00000"/>
                </a:solidFill>
              </a:rPr>
              <a:t>th</a:t>
            </a:r>
            <a:r>
              <a:rPr lang="en-US" sz="3900" dirty="0"/>
              <a:t>ree</a:t>
            </a:r>
          </a:p>
          <a:p>
            <a:r>
              <a:rPr lang="zh-CN" sz="3900" dirty="0"/>
              <a:t>二十四</a:t>
            </a:r>
            <a:r>
              <a:rPr lang="en-US" altLang="zh-CN" sz="3900" dirty="0"/>
              <a:t>	</a:t>
            </a:r>
            <a:r>
              <a:rPr lang="en-US" sz="3900" dirty="0"/>
              <a:t>Twenty four</a:t>
            </a:r>
          </a:p>
          <a:p>
            <a:r>
              <a:rPr lang="zh-CN" sz="3900" dirty="0"/>
              <a:t>二十五</a:t>
            </a:r>
            <a:r>
              <a:rPr lang="en-US" altLang="zh-CN" sz="3900" dirty="0"/>
              <a:t>	</a:t>
            </a:r>
            <a:r>
              <a:rPr lang="en-US" sz="3900" dirty="0"/>
              <a:t>Twenty 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C1D36-A687-4D30-AD59-A6F0EF298C32}"/>
              </a:ext>
            </a:extLst>
          </p:cNvPr>
          <p:cNvSpPr txBox="1"/>
          <p:nvPr/>
        </p:nvSpPr>
        <p:spPr>
          <a:xfrm>
            <a:off x="6648449" y="3069624"/>
            <a:ext cx="518160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900" dirty="0"/>
              <a:t>二十六</a:t>
            </a:r>
            <a:r>
              <a:rPr lang="en-US" altLang="zh-CN" sz="3900" dirty="0"/>
              <a:t>	</a:t>
            </a:r>
            <a:r>
              <a:rPr lang="en-US" sz="3900" dirty="0"/>
              <a:t>Twenty six</a:t>
            </a:r>
          </a:p>
          <a:p>
            <a:r>
              <a:rPr lang="zh-CN" sz="3900" dirty="0"/>
              <a:t>二十七</a:t>
            </a:r>
            <a:r>
              <a:rPr lang="en-US" altLang="zh-CN" sz="3900" dirty="0"/>
              <a:t>	</a:t>
            </a:r>
            <a:r>
              <a:rPr lang="en-US" sz="3900" dirty="0"/>
              <a:t>Twenty seven</a:t>
            </a:r>
          </a:p>
          <a:p>
            <a:r>
              <a:rPr lang="zh-CN" sz="3900" dirty="0"/>
              <a:t>二十八</a:t>
            </a:r>
            <a:r>
              <a:rPr lang="en-US" altLang="zh-CN" sz="3900" dirty="0"/>
              <a:t>	</a:t>
            </a:r>
            <a:r>
              <a:rPr lang="en-US" sz="3900" dirty="0"/>
              <a:t>Twenty eight</a:t>
            </a:r>
          </a:p>
          <a:p>
            <a:r>
              <a:rPr lang="zh-CN" altLang="en-US" sz="3900" dirty="0"/>
              <a:t>二十九</a:t>
            </a:r>
            <a:r>
              <a:rPr lang="en-US" altLang="zh-CN" sz="3900" dirty="0"/>
              <a:t>	</a:t>
            </a:r>
            <a:r>
              <a:rPr lang="en-US" sz="3900" dirty="0"/>
              <a:t>Twenty nine</a:t>
            </a:r>
          </a:p>
          <a:p>
            <a:r>
              <a:rPr lang="zh-CN" sz="3900" dirty="0"/>
              <a:t>三十</a:t>
            </a:r>
            <a:r>
              <a:rPr lang="en-US" altLang="zh-CN" sz="3900" dirty="0"/>
              <a:t>	</a:t>
            </a:r>
            <a:r>
              <a:rPr lang="en-US" sz="3900" dirty="0"/>
              <a:t>Thirty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C67D9-AEC1-4AEA-967D-B8A162A2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8CB-9FC9-4533-B052-D179912E62BF}" type="slidenum">
              <a:rPr lang="en-US" smtClean="0"/>
              <a:t>9</a:t>
            </a:fld>
            <a:endParaRPr lang="en-US"/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4513BED7-BC14-4CB0-830A-EA72516CC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5217" y="171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1133</Words>
  <Application>Microsoft Office PowerPoint</Application>
  <PresentationFormat>Widescreen</PresentationFormat>
  <Paragraphs>184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Start 开始</vt:lpstr>
      <vt:lpstr>Self-Introduction 自我介绍 zì​wǒ​jiè​shào </vt:lpstr>
      <vt:lpstr>PowerPoint Presentation</vt:lpstr>
      <vt:lpstr>Shopping 购物 Gòuwù</vt:lpstr>
      <vt:lpstr>Counting 算数</vt:lpstr>
      <vt:lpstr>Counting 计数 /算数</vt:lpstr>
      <vt:lpstr>Counting 计数 /算数</vt:lpstr>
      <vt:lpstr>Counting 计数 /算数</vt:lpstr>
      <vt:lpstr>Counting 计数 /算数</vt:lpstr>
      <vt:lpstr>Counting 计数 /算数</vt:lpstr>
      <vt:lpstr>Counting 计数 /算数</vt:lpstr>
      <vt:lpstr>以下是什么数字？ What are the following numbers?</vt:lpstr>
      <vt:lpstr>身体部位Body Parts</vt:lpstr>
      <vt:lpstr>身体部位评论Body Part Review</vt:lpstr>
      <vt:lpstr>Ordering food in a restaurant</vt:lpstr>
      <vt:lpstr>Buying a ticket at the train station</vt:lpstr>
      <vt:lpstr>有用的短语 Useful phrases</vt:lpstr>
      <vt:lpstr>你从哪里来的？Where do you come from?</vt:lpstr>
      <vt:lpstr>PowerPoint Presentation</vt:lpstr>
      <vt:lpstr>如果时间就像一条莫比乌斯长条 If time is like a Mobius Strip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开始</dc:title>
  <dc:creator>Gregory Brundage</dc:creator>
  <cp:lastModifiedBy>Gregory Brundage</cp:lastModifiedBy>
  <cp:revision>37</cp:revision>
  <dcterms:created xsi:type="dcterms:W3CDTF">2020-09-17T11:59:18Z</dcterms:created>
  <dcterms:modified xsi:type="dcterms:W3CDTF">2020-09-21T07:13:07Z</dcterms:modified>
</cp:coreProperties>
</file>