
<file path=[Content_Types].xml><?xml version="1.0" encoding="utf-8"?>
<Types xmlns="http://schemas.openxmlformats.org/package/2006/content-types">
  <Default Extension="jfif" ContentType="image/jpeg"/>
  <Default Extension="jpe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sldIdLst>
    <p:sldId id="256" r:id="rId2"/>
    <p:sldId id="288" r:id="rId3"/>
    <p:sldId id="289" r:id="rId4"/>
    <p:sldId id="290" r:id="rId5"/>
    <p:sldId id="291" r:id="rId6"/>
    <p:sldId id="265" r:id="rId7"/>
    <p:sldId id="268" r:id="rId8"/>
    <p:sldId id="269" r:id="rId9"/>
    <p:sldId id="259" r:id="rId10"/>
    <p:sldId id="292" r:id="rId11"/>
    <p:sldId id="272" r:id="rId12"/>
    <p:sldId id="267" r:id="rId13"/>
    <p:sldId id="270" r:id="rId14"/>
    <p:sldId id="261" r:id="rId15"/>
    <p:sldId id="296" r:id="rId16"/>
    <p:sldId id="257" r:id="rId17"/>
    <p:sldId id="293" r:id="rId18"/>
    <p:sldId id="266" r:id="rId19"/>
    <p:sldId id="271" r:id="rId20"/>
    <p:sldId id="258" r:id="rId21"/>
    <p:sldId id="260" r:id="rId22"/>
    <p:sldId id="275" r:id="rId23"/>
    <p:sldId id="273" r:id="rId24"/>
    <p:sldId id="276" r:id="rId25"/>
    <p:sldId id="274" r:id="rId26"/>
    <p:sldId id="277" r:id="rId27"/>
    <p:sldId id="279" r:id="rId28"/>
    <p:sldId id="278" r:id="rId29"/>
    <p:sldId id="280" r:id="rId30"/>
    <p:sldId id="281" r:id="rId31"/>
    <p:sldId id="282" r:id="rId32"/>
    <p:sldId id="283" r:id="rId33"/>
    <p:sldId id="287" r:id="rId34"/>
    <p:sldId id="284" r:id="rId35"/>
    <p:sldId id="294" r:id="rId36"/>
    <p:sldId id="295" r:id="rId37"/>
    <p:sldId id="285" r:id="rId38"/>
    <p:sldId id="286" r:id="rId39"/>
    <p:sldId id="297" r:id="rId40"/>
    <p:sldId id="298" r:id="rId41"/>
    <p:sldId id="299" r:id="rId42"/>
    <p:sldId id="300" r:id="rId43"/>
    <p:sldId id="301" r:id="rId44"/>
    <p:sldId id="303" r:id="rId45"/>
    <p:sldId id="30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55" d="100"/>
          <a:sy n="55" d="100"/>
        </p:scale>
        <p:origin x="184" y="40"/>
      </p:cViewPr>
      <p:guideLst/>
    </p:cSldViewPr>
  </p:slideViewPr>
  <p:outlineViewPr>
    <p:cViewPr>
      <p:scale>
        <a:sx n="33" d="100"/>
        <a:sy n="33" d="100"/>
      </p:scale>
      <p:origin x="0" y="-3625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DF8FF-CE03-4029-8FBF-088D384AFDA2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48A99-8749-4F87-9E48-04A450378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61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2BFAF-092D-46D6-835D-DA2A4D706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14CAC-C5A7-48F3-A842-25F826F14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F1D87-1F8B-4E50-AE4B-FECA5ED21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9A89C-62F2-4C37-8270-61CD59649BC7}" type="datetime1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66B93-9D0B-4EA2-945B-F3BAC9A2D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3F49E-D2D2-4379-929E-BEEDF4DE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4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CA53C-F15B-4F4D-907F-6B80DD4C8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185856-E207-46C9-B2FE-27475D1CA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0D930-89B8-4B23-AA19-0E6A1BB8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4462-16EC-48A9-87F1-10E326760B13}" type="datetime1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DDF6F-F757-4AD8-BD22-153AE1C58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A9B15-3EA2-4F5A-B90F-3348B3DA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58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6E4948-0FFE-4D7F-90A4-F176C89F6B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BF8762-7559-4D27-9204-96D8E3A54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706F3-8195-4F14-AAEB-5298FBAE7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C93F2-19D5-422B-8914-D7E555EFF575}" type="datetime1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41C70-C1A5-40D6-9492-DDF2BE551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11915-A2FD-4C66-BB49-EE503DCD3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70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2266F-7173-4FAC-9A7D-F094AC90C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2FAE6-BCB0-4C23-8DF1-1F91062C3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4788D-B5D8-45F7-92A9-19714DC6A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A18F-7402-4958-A90A-A50BE5FAB511}" type="datetime1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04705-4158-4650-B3C8-F97601945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45D93-B14A-4A3A-B87A-51D3C1CEB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03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02183-8A6B-42BE-B125-91C15E880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1315B-AF7C-475D-B6C1-F5C82724B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B13CD-3221-4207-B330-9A063058E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E5CB-0219-44A4-A6B8-3BE2B2826590}" type="datetime1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65AE-70E0-459C-B13C-3F899A8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B8409-0E05-44C7-8C06-B41796B93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11091-A577-4DE9-A587-7B8190CE9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9C939-D94E-4806-ACEA-8CA1DA279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BC230-DD8F-40B7-AEF9-438BD60FC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935D9-33A8-40E2-A918-7620C1024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7DEA-A28B-4672-99EB-C75725FCDBC9}" type="datetime1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C5BBD-39E4-40C6-B7D6-21B5B5C51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2EE56D-D1CA-4DE3-98BF-48BBE73D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28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7561E-3DDD-4187-9631-281BF954B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6400C-F69F-45FD-9417-AF2516816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41487-ACB9-4C32-BE9F-FAEBD3103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CE076-5EE6-4291-B87B-AAA8C222E4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E625D4-8A51-493A-8355-E7C5C82685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0E088-865F-4286-9662-8E590F3FC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4A7B-85C8-4F6C-B836-4D639ABF553C}" type="datetime1">
              <a:rPr lang="en-US" smtClean="0"/>
              <a:t>9/20/2020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E0FE62-811D-48B2-8C38-18159E59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2BA2FB-E4CE-4F10-8B8A-CE3BCEC0A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5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2DAE-CE40-4AA8-9667-51B670B0A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4CFCE-178C-42B7-897C-34A3958B1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FD05-2780-4B82-BA8A-0161A24FE6E1}" type="datetime1">
              <a:rPr lang="en-US" smtClean="0"/>
              <a:t>9/20/2020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C0496C-1BB5-494A-BD5E-447ECDFAB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FBB8C-FA60-42FE-9F86-8D748540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49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2895A5-F55E-4138-8047-30979B79F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9622-09D9-4210-8FD1-7258FB29F0EE}" type="datetime1">
              <a:rPr lang="en-US" smtClean="0"/>
              <a:t>9/20/2020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4B01D8-FACD-46DD-A32D-715E57D0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EEA7E-73A8-41E3-8D19-D9D834E3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8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AC98F-825E-4DE1-B478-67A9A9D4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CBC62-E143-4477-AF9E-6B5CDA67F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64FAE5-5F98-45D8-A63C-273A9BE4C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84760-1259-4F12-8FA5-EFE20A2E0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F114D-164C-4FB5-864A-C4710360741F}" type="datetime1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39D6D-EC1A-4DBA-92D3-886F9759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9BFF4-E6CC-4701-872B-182B6F55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A4487-A805-45CD-AEDA-F61E42ADB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BC6611-1ECF-420C-BAF3-A1CB11B80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26AA3-7759-4AD0-A8E4-8369B1B21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E6E51-C301-42B5-8858-5B4B748F1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A2C1-01F8-45D6-A695-BED7DB0A2488}" type="datetime1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EBF5E-4010-4026-85AC-E701046F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D7512-90FA-44A4-AD45-1AA19763A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2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49C8CA-4B9A-49A1-AF93-DA30380FC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C3B05-FF0D-4D43-909C-38C812E71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63BAA-0359-4C29-9115-404F8B0468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8DBC0-CB8C-445B-AFFC-D8F3ACA885F1}" type="datetime1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13063-BE25-432F-A784-6179875E9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6049C-64CD-460F-9C2D-B3C1F0D5C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1760B-6BBA-468D-AC07-05008CBE2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7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7.jpe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8.jpe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3.jpe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jpe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15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AC3E0-5E2A-4225-9EBD-C8CA3765B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5" y="2400298"/>
            <a:ext cx="6686550" cy="2238375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4400" dirty="0"/>
              <a:t>Directions, Finding Places and Transportation</a:t>
            </a:r>
            <a:br>
              <a:rPr lang="en-US" dirty="0"/>
            </a:br>
            <a:r>
              <a:rPr lang="zh-CN" altLang="en-US" dirty="0"/>
              <a:t>方向、地点和交通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ACFF0-54E9-4A24-BF29-B9900AD84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1561" y="4819649"/>
            <a:ext cx="4714875" cy="1762125"/>
          </a:xfrm>
        </p:spPr>
        <p:txBody>
          <a:bodyPr>
            <a:normAutofit/>
          </a:bodyPr>
          <a:lstStyle/>
          <a:p>
            <a:r>
              <a:rPr lang="en-US" dirty="0"/>
              <a:t>How to find what you need to find, and get to where you need to go</a:t>
            </a:r>
          </a:p>
          <a:p>
            <a:r>
              <a:rPr lang="zh-CN" altLang="en-US" dirty="0"/>
              <a:t>如何找到你需要找到的，并到达你需要去的地方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9C22DA-EAE6-4566-B1F7-6484AF23788E}"/>
              </a:ext>
            </a:extLst>
          </p:cNvPr>
          <p:cNvSpPr txBox="1"/>
          <p:nvPr/>
        </p:nvSpPr>
        <p:spPr>
          <a:xfrm>
            <a:off x="161925" y="180975"/>
            <a:ext cx="6686550" cy="195438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English-Chinese Handbook for Martial Art Coaches</a:t>
            </a:r>
            <a:endParaRPr lang="en-US" sz="1800" dirty="0">
              <a:solidFill>
                <a:schemeClr val="bg1"/>
              </a:solidFill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00050" marR="0" algn="just"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chemeClr val="bg1"/>
              </a:solidFill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zh-CN" altLang="en-US" sz="4500" dirty="0">
                <a:solidFill>
                  <a:schemeClr val="bg1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武术教练中英文手册</a:t>
            </a:r>
            <a:endParaRPr lang="en-US" altLang="zh-CN" sz="45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zh-CN" altLang="en-US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草案</a:t>
            </a:r>
            <a:r>
              <a:rPr lang="en-US" altLang="zh-CN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2020</a:t>
            </a:r>
            <a:r>
              <a:rPr lang="zh-CN" altLang="en-US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年</a:t>
            </a:r>
            <a:r>
              <a:rPr lang="en-US" altLang="zh-CN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9</a:t>
            </a:r>
            <a:r>
              <a:rPr lang="zh-CN" altLang="en-US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月</a:t>
            </a:r>
            <a:r>
              <a:rPr lang="en-US" altLang="zh-CN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10</a:t>
            </a:r>
            <a:r>
              <a:rPr lang="zh-CN" altLang="en-US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日</a:t>
            </a:r>
            <a:r>
              <a:rPr lang="en-US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 		</a:t>
            </a:r>
            <a:r>
              <a:rPr lang="en-US" sz="2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PPT 3</a:t>
            </a:r>
            <a:endParaRPr lang="en-US" sz="25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6E007E-EACE-4663-ACA0-DB9E336E2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75" y="180974"/>
            <a:ext cx="5343525" cy="6677025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F0115C34-F8BD-46E7-97CD-E4BCE54BF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6845" y="14432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9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1947C-A353-426C-9B76-AFFFEE81A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7208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Direction words </a:t>
            </a:r>
            <a:r>
              <a:rPr lang="zh-CN" altLang="en-US" b="1" dirty="0">
                <a:solidFill>
                  <a:schemeClr val="bg1"/>
                </a:solidFill>
              </a:rPr>
              <a:t>方向词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6A99E-7C2E-43C0-A00B-B1BFC6B76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5"/>
            <a:ext cx="5342467" cy="4921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/>
              <a:t>Go straight </a:t>
            </a:r>
            <a:r>
              <a:rPr lang="zh-CN" altLang="en-US" sz="3500" dirty="0"/>
              <a:t>直走</a:t>
            </a:r>
            <a:endParaRPr lang="en-US" sz="3500" dirty="0"/>
          </a:p>
          <a:p>
            <a:pPr marL="0" indent="0">
              <a:buNone/>
            </a:pPr>
            <a:r>
              <a:rPr lang="en-US" sz="3500" dirty="0"/>
              <a:t>Turn right </a:t>
            </a:r>
            <a:r>
              <a:rPr lang="zh-CN" altLang="en-US" sz="3500" dirty="0"/>
              <a:t>右转</a:t>
            </a:r>
            <a:endParaRPr lang="en-US" sz="3500" dirty="0"/>
          </a:p>
          <a:p>
            <a:pPr marL="0" indent="0">
              <a:buNone/>
            </a:pPr>
            <a:r>
              <a:rPr lang="en-US" sz="3500" dirty="0"/>
              <a:t>Turn left </a:t>
            </a:r>
            <a:r>
              <a:rPr lang="zh-CN" altLang="en-US" sz="3500" dirty="0"/>
              <a:t>然后左转</a:t>
            </a:r>
            <a:endParaRPr lang="en-US" sz="3500" dirty="0"/>
          </a:p>
          <a:p>
            <a:pPr marL="0" indent="0">
              <a:buNone/>
            </a:pPr>
            <a:r>
              <a:rPr lang="en-US" sz="3500" dirty="0"/>
              <a:t>Next to </a:t>
            </a:r>
            <a:r>
              <a:rPr lang="zh-CN" altLang="en-US" sz="3500" dirty="0"/>
              <a:t>旁边</a:t>
            </a:r>
            <a:endParaRPr lang="en-US" sz="3500" dirty="0"/>
          </a:p>
          <a:p>
            <a:pPr marL="0" indent="0">
              <a:buNone/>
            </a:pPr>
            <a:r>
              <a:rPr lang="en-US" sz="3500" dirty="0"/>
              <a:t>Across from </a:t>
            </a:r>
            <a:r>
              <a:rPr lang="zh-CN" altLang="en-US" sz="3500" dirty="0"/>
              <a:t>对面</a:t>
            </a:r>
            <a:endParaRPr lang="en-US" sz="3500" dirty="0"/>
          </a:p>
          <a:p>
            <a:pPr marL="0" indent="0">
              <a:buNone/>
            </a:pPr>
            <a:r>
              <a:rPr lang="en-US" sz="3500" dirty="0"/>
              <a:t>Opposite </a:t>
            </a:r>
            <a:r>
              <a:rPr lang="zh-CN" altLang="en-US" sz="3500" dirty="0"/>
              <a:t>对面</a:t>
            </a:r>
            <a:endParaRPr lang="en-US" sz="3500" dirty="0"/>
          </a:p>
          <a:p>
            <a:pPr marL="0" indent="0">
              <a:buNone/>
            </a:pPr>
            <a:r>
              <a:rPr lang="en-US" sz="3500" dirty="0"/>
              <a:t>Between </a:t>
            </a:r>
            <a:r>
              <a:rPr lang="zh-CN" altLang="en-US" sz="3500" dirty="0"/>
              <a:t>中间</a:t>
            </a:r>
            <a:endParaRPr lang="en-US" altLang="zh-CN" sz="3500" dirty="0"/>
          </a:p>
          <a:p>
            <a:pPr marL="0" indent="0">
              <a:buNone/>
            </a:pPr>
            <a:r>
              <a:rPr lang="en-US" sz="3500" dirty="0"/>
              <a:t>Cross (the street) </a:t>
            </a:r>
            <a:r>
              <a:rPr lang="zh-CN" altLang="en-US" sz="3500" dirty="0"/>
              <a:t>过马路</a:t>
            </a:r>
            <a:endParaRPr lang="en-US" sz="35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CAC9C-6D6D-4742-BE99-31A1BD629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10</a:t>
            </a:fld>
            <a:endParaRPr lang="en-US"/>
          </a:p>
        </p:txBody>
      </p:sp>
      <p:pic>
        <p:nvPicPr>
          <p:cNvPr id="5" name="10">
            <a:hlinkClick r:id="" action="ppaction://media"/>
            <a:extLst>
              <a:ext uri="{FF2B5EF4-FFF2-40B4-BE49-F238E27FC236}">
                <a16:creationId xmlns:a16="http://schemas.microsoft.com/office/drawing/2014/main" id="{25B5B4EF-C6CE-411C-872E-5B7F434A1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1732" y="16863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6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4546DB-7B9F-4B81-B551-A333C72F1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83" y="1348341"/>
            <a:ext cx="6534234" cy="5066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E5E404-A50D-46F5-97E4-3FB11F918F6E}"/>
              </a:ext>
            </a:extLst>
          </p:cNvPr>
          <p:cNvSpPr txBox="1"/>
          <p:nvPr/>
        </p:nvSpPr>
        <p:spPr>
          <a:xfrm>
            <a:off x="5060952" y="395729"/>
            <a:ext cx="23495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North </a:t>
            </a:r>
            <a:r>
              <a:rPr lang="zh-CN" altLang="en-US" sz="4000" dirty="0"/>
              <a:t>北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3F728-B4F9-4963-B70C-64AA092F97F5}"/>
              </a:ext>
            </a:extLst>
          </p:cNvPr>
          <p:cNvSpPr txBox="1"/>
          <p:nvPr/>
        </p:nvSpPr>
        <p:spPr>
          <a:xfrm>
            <a:off x="8804318" y="3634229"/>
            <a:ext cx="2244683" cy="6309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 dirty="0"/>
              <a:t>East </a:t>
            </a:r>
            <a:r>
              <a:rPr lang="zh-CN" altLang="en-US" sz="3500" dirty="0"/>
              <a:t>东方</a:t>
            </a:r>
            <a:endParaRPr lang="en-US" sz="3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C5F75B-93E4-43EA-B2A2-0A573A2B57FD}"/>
              </a:ext>
            </a:extLst>
          </p:cNvPr>
          <p:cNvSpPr txBox="1"/>
          <p:nvPr/>
        </p:nvSpPr>
        <p:spPr>
          <a:xfrm>
            <a:off x="4819652" y="6227058"/>
            <a:ext cx="3130550" cy="630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 dirty="0"/>
              <a:t>South </a:t>
            </a:r>
            <a:r>
              <a:rPr lang="zh-CN" altLang="en-US" sz="3500" dirty="0"/>
              <a:t>南方</a:t>
            </a:r>
            <a:endParaRPr lang="en-US" sz="3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D1E8CF-0C80-4B28-9A27-2FBF9144FEC5}"/>
              </a:ext>
            </a:extLst>
          </p:cNvPr>
          <p:cNvSpPr txBox="1"/>
          <p:nvPr/>
        </p:nvSpPr>
        <p:spPr>
          <a:xfrm>
            <a:off x="622302" y="3291329"/>
            <a:ext cx="2400300" cy="630942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en-US" sz="3500" dirty="0"/>
              <a:t>West </a:t>
            </a:r>
            <a:r>
              <a:rPr lang="zh-CN" altLang="en-US" sz="3500" dirty="0"/>
              <a:t>西部</a:t>
            </a:r>
            <a:endParaRPr lang="en-US" sz="35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11AD36-DD76-424D-8E40-5ED8B0E74E40}"/>
              </a:ext>
            </a:extLst>
          </p:cNvPr>
          <p:cNvSpPr txBox="1"/>
          <p:nvPr/>
        </p:nvSpPr>
        <p:spPr>
          <a:xfrm>
            <a:off x="8458202" y="1856402"/>
            <a:ext cx="3428996" cy="17081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 dirty="0"/>
              <a:t>The sun rises in the east.</a:t>
            </a:r>
          </a:p>
          <a:p>
            <a:r>
              <a:rPr lang="zh-CN" altLang="en-US" sz="3500" dirty="0"/>
              <a:t>太阳从东方升起</a:t>
            </a:r>
            <a:endParaRPr lang="en-US" sz="3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17E985-A36A-4A04-B79E-123AC47AD491}"/>
              </a:ext>
            </a:extLst>
          </p:cNvPr>
          <p:cNvSpPr txBox="1"/>
          <p:nvPr/>
        </p:nvSpPr>
        <p:spPr>
          <a:xfrm>
            <a:off x="101602" y="3949700"/>
            <a:ext cx="3898900" cy="170816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3500" dirty="0"/>
              <a:t>The Sun sets in the west.</a:t>
            </a:r>
          </a:p>
          <a:p>
            <a:r>
              <a:rPr lang="zh-CN" altLang="en-US" sz="3500" dirty="0"/>
              <a:t>太阳从西边落下</a:t>
            </a:r>
            <a:endParaRPr lang="en-US" sz="3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4800E3-94B1-43EA-9F9F-2D0B46208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88"/>
            <a:ext cx="3430721" cy="21785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A2A252-E780-43E3-9BDC-60FBA2CE68E2}"/>
              </a:ext>
            </a:extLst>
          </p:cNvPr>
          <p:cNvSpPr txBox="1"/>
          <p:nvPr/>
        </p:nvSpPr>
        <p:spPr>
          <a:xfrm>
            <a:off x="0" y="2396068"/>
            <a:ext cx="343072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Find the North Star </a:t>
            </a:r>
            <a:r>
              <a:rPr lang="zh-CN" altLang="en-US" dirty="0">
                <a:solidFill>
                  <a:schemeClr val="bg1"/>
                </a:solidFill>
              </a:rPr>
              <a:t>找到北极星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C80C23-830D-40EC-94C1-3F2E7BCEA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11</a:t>
            </a:fld>
            <a:endParaRPr lang="en-US"/>
          </a:p>
        </p:txBody>
      </p:sp>
      <p:pic>
        <p:nvPicPr>
          <p:cNvPr id="12" name="11">
            <a:hlinkClick r:id="" action="ppaction://media"/>
            <a:extLst>
              <a:ext uri="{FF2B5EF4-FFF2-40B4-BE49-F238E27FC236}">
                <a16:creationId xmlns:a16="http://schemas.microsoft.com/office/drawing/2014/main" id="{ABCF50A0-6C5D-448D-A965-EC7BC96CE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4094" y="404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2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6AF644-2E31-426E-A5FB-8AAA817A24B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423545"/>
            <a:ext cx="10515600" cy="367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b="1" dirty="0"/>
              <a:t>At the first intersection </a:t>
            </a:r>
            <a:r>
              <a:rPr lang="zh-CN" altLang="en-US" sz="3300" dirty="0"/>
              <a:t>在第一个十字路口</a:t>
            </a:r>
            <a:endParaRPr lang="en-US" altLang="zh-CN" sz="3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b="1" dirty="0"/>
              <a:t>At the first crossroads </a:t>
            </a:r>
            <a:r>
              <a:rPr lang="zh-CN" altLang="en-US" sz="3300" dirty="0"/>
              <a:t>在第一个十字路口</a:t>
            </a:r>
            <a:endParaRPr lang="en-US" sz="3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b="1" dirty="0"/>
              <a:t>At the first corner </a:t>
            </a:r>
            <a:r>
              <a:rPr lang="en-US" sz="3300" dirty="0"/>
              <a:t>(“corner”) here means intersection </a:t>
            </a:r>
            <a:r>
              <a:rPr lang="zh-CN" altLang="en-US" sz="3300" dirty="0"/>
              <a:t>在第一个拐角处（“拐角”）这里指的是十字路口</a:t>
            </a:r>
            <a:endParaRPr lang="en-US" sz="3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b="1" dirty="0"/>
              <a:t>At the first stoplights </a:t>
            </a:r>
            <a:r>
              <a:rPr lang="en-US" sz="3300" dirty="0"/>
              <a:t>(this may or many not be the first intersection!) </a:t>
            </a:r>
            <a:r>
              <a:rPr lang="zh-CN" altLang="en-US" sz="3300" dirty="0"/>
              <a:t>在第一个红绿灯处（这可能是也可能不是第一个十字路口！）</a:t>
            </a:r>
            <a:endParaRPr lang="en-US" sz="33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C5D3D7-0855-4B83-BB91-1EA5A8DE6984}"/>
              </a:ext>
            </a:extLst>
          </p:cNvPr>
          <p:cNvSpPr txBox="1"/>
          <p:nvPr/>
        </p:nvSpPr>
        <p:spPr>
          <a:xfrm>
            <a:off x="838200" y="4399280"/>
            <a:ext cx="317500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/>
              <a:t>First </a:t>
            </a:r>
            <a:r>
              <a:rPr lang="zh-CN" altLang="en-US" sz="3000" dirty="0"/>
              <a:t>第一 </a:t>
            </a:r>
            <a:endParaRPr lang="en-US" altLang="zh-CN" sz="3000" dirty="0"/>
          </a:p>
          <a:p>
            <a:r>
              <a:rPr lang="en-US" sz="3000" dirty="0"/>
              <a:t>Second</a:t>
            </a:r>
            <a:r>
              <a:rPr lang="zh-CN" altLang="en-US" sz="3000" dirty="0"/>
              <a:t>第二</a:t>
            </a:r>
            <a:endParaRPr lang="en-US" sz="3000" dirty="0"/>
          </a:p>
          <a:p>
            <a:r>
              <a:rPr lang="en-US" sz="3000" dirty="0"/>
              <a:t>Third </a:t>
            </a:r>
            <a:r>
              <a:rPr lang="zh-CN" altLang="en-US" sz="3000" dirty="0"/>
              <a:t>第三</a:t>
            </a:r>
            <a:endParaRPr lang="en-US" altLang="zh-CN" sz="3000" dirty="0"/>
          </a:p>
          <a:p>
            <a:r>
              <a:rPr lang="en-US" altLang="zh-CN" sz="3000" dirty="0"/>
              <a:t>Fourth </a:t>
            </a:r>
            <a:r>
              <a:rPr lang="zh-CN" altLang="en-US" sz="3000" dirty="0"/>
              <a:t>第四</a:t>
            </a:r>
            <a:endParaRPr lang="en-US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1306B1-BBE9-46B6-8225-030E1A7988C8}"/>
              </a:ext>
            </a:extLst>
          </p:cNvPr>
          <p:cNvSpPr txBox="1"/>
          <p:nvPr/>
        </p:nvSpPr>
        <p:spPr>
          <a:xfrm>
            <a:off x="4917440" y="4396856"/>
            <a:ext cx="2438400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/>
              <a:t>Fifth </a:t>
            </a:r>
            <a:r>
              <a:rPr lang="zh-CN" altLang="en-US" sz="3000" dirty="0"/>
              <a:t>第五</a:t>
            </a:r>
            <a:endParaRPr lang="en-US" sz="3000" dirty="0"/>
          </a:p>
          <a:p>
            <a:r>
              <a:rPr lang="en-US" sz="3000" dirty="0"/>
              <a:t>Sixth </a:t>
            </a:r>
            <a:r>
              <a:rPr lang="zh-CN" altLang="en-US" sz="3000" dirty="0"/>
              <a:t>第六</a:t>
            </a:r>
            <a:endParaRPr lang="en-US" sz="3000" dirty="0"/>
          </a:p>
          <a:p>
            <a:r>
              <a:rPr lang="en-US" sz="3000" dirty="0"/>
              <a:t>Seventh </a:t>
            </a:r>
            <a:r>
              <a:rPr lang="zh-CN" altLang="en-US" sz="3000" dirty="0"/>
              <a:t>第七</a:t>
            </a:r>
            <a:endParaRPr lang="en-US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2D4C56-118A-4010-A210-3913398DB27A}"/>
              </a:ext>
            </a:extLst>
          </p:cNvPr>
          <p:cNvSpPr txBox="1"/>
          <p:nvPr/>
        </p:nvSpPr>
        <p:spPr>
          <a:xfrm>
            <a:off x="8575040" y="4396856"/>
            <a:ext cx="203200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/>
              <a:t>Eighth </a:t>
            </a:r>
            <a:r>
              <a:rPr lang="zh-CN" altLang="en-US" sz="3000" dirty="0"/>
              <a:t>第八</a:t>
            </a:r>
            <a:endParaRPr lang="en-US" sz="3000" dirty="0"/>
          </a:p>
          <a:p>
            <a:r>
              <a:rPr lang="en-US" sz="3000" dirty="0"/>
              <a:t>Ninth </a:t>
            </a:r>
            <a:r>
              <a:rPr lang="zh-CN" altLang="en-US" sz="3000" dirty="0"/>
              <a:t>第九</a:t>
            </a:r>
            <a:endParaRPr lang="en-US" sz="3000" dirty="0"/>
          </a:p>
          <a:p>
            <a:r>
              <a:rPr lang="en-US" sz="3000" dirty="0"/>
              <a:t>Tenth </a:t>
            </a:r>
            <a:r>
              <a:rPr lang="zh-CN" altLang="en-US" sz="3000" dirty="0"/>
              <a:t>第十</a:t>
            </a:r>
            <a:endParaRPr lang="en-US" sz="3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84BD3E-EE5C-45A4-99E8-84EB527E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12</a:t>
            </a:fld>
            <a:endParaRPr lang="en-US"/>
          </a:p>
        </p:txBody>
      </p:sp>
      <p:pic>
        <p:nvPicPr>
          <p:cNvPr id="3" name="12">
            <a:hlinkClick r:id="" action="ppaction://media"/>
            <a:extLst>
              <a:ext uri="{FF2B5EF4-FFF2-40B4-BE49-F238E27FC236}">
                <a16:creationId xmlns:a16="http://schemas.microsoft.com/office/drawing/2014/main" id="{4B4E8902-42D4-4F99-9C55-406164CBE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53687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D174A-026C-4A7A-AB59-9CCF7FA7A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20" y="454025"/>
            <a:ext cx="11247120" cy="29749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500" b="1" dirty="0"/>
              <a:t>At the second intersection</a:t>
            </a:r>
            <a:r>
              <a:rPr lang="en-US" sz="4000" b="1" dirty="0"/>
              <a:t> </a:t>
            </a:r>
            <a:r>
              <a:rPr lang="zh-CN" altLang="en-US" sz="4000" dirty="0"/>
              <a:t>在第二个十字路口</a:t>
            </a: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500" b="1" dirty="0"/>
              <a:t>At the third intersection </a:t>
            </a:r>
            <a:r>
              <a:rPr lang="zh-CN" altLang="en-US" sz="4500" dirty="0"/>
              <a:t>在第三个十字路口</a:t>
            </a:r>
            <a:endParaRPr lang="en-US" sz="4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500" b="1" dirty="0"/>
              <a:t>City block, one block, two blocks</a:t>
            </a:r>
            <a:r>
              <a:rPr lang="en-US" sz="4500" dirty="0"/>
              <a:t>… </a:t>
            </a:r>
            <a:r>
              <a:rPr lang="zh-CN" altLang="en-US" sz="4500" dirty="0"/>
              <a:t>城市街区，一个街区，两个街区</a:t>
            </a:r>
            <a:r>
              <a:rPr lang="en-US" altLang="zh-CN" sz="4500" dirty="0"/>
              <a:t>…</a:t>
            </a:r>
            <a:endParaRPr lang="en-US" sz="4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5F780D-C4CB-49EF-B2B0-6C8745B8D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55" y="3781107"/>
            <a:ext cx="4514850" cy="2181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18AD1-1000-404F-8B5E-CDED2C3F781B}"/>
              </a:ext>
            </a:extLst>
          </p:cNvPr>
          <p:cNvSpPr txBox="1"/>
          <p:nvPr/>
        </p:nvSpPr>
        <p:spPr>
          <a:xfrm>
            <a:off x="6776720" y="3908026"/>
            <a:ext cx="45148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/>
              <a:t>One block </a:t>
            </a:r>
          </a:p>
          <a:p>
            <a:r>
              <a:rPr lang="zh-CN" altLang="en-US" sz="5500" dirty="0"/>
              <a:t>一个街区</a:t>
            </a:r>
            <a:endParaRPr lang="en-US" sz="55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B30A9-E9F9-4496-A150-FF7ECD24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13</a:t>
            </a:fld>
            <a:endParaRPr lang="en-US"/>
          </a:p>
        </p:txBody>
      </p:sp>
      <p:pic>
        <p:nvPicPr>
          <p:cNvPr id="4" name="13">
            <a:hlinkClick r:id="" action="ppaction://media"/>
            <a:extLst>
              <a:ext uri="{FF2B5EF4-FFF2-40B4-BE49-F238E27FC236}">
                <a16:creationId xmlns:a16="http://schemas.microsoft.com/office/drawing/2014/main" id="{7541EE2D-4587-48D0-BAA2-CF04ACA44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400" y="26933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1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5313B-18B4-4A66-A353-535A99C7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40" y="201299"/>
            <a:ext cx="2352040" cy="1001078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Practice!</a:t>
            </a:r>
          </a:p>
        </p:txBody>
      </p:sp>
      <p:pic>
        <p:nvPicPr>
          <p:cNvPr id="3075" name="图片 5">
            <a:extLst>
              <a:ext uri="{FF2B5EF4-FFF2-40B4-BE49-F238E27FC236}">
                <a16:creationId xmlns:a16="http://schemas.microsoft.com/office/drawing/2014/main" id="{C9E69116-D10A-4B09-AC7E-C134E8348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02378"/>
            <a:ext cx="5603240" cy="456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C28279-4749-4415-BB60-B32B3D2AEB66}"/>
              </a:ext>
            </a:extLst>
          </p:cNvPr>
          <p:cNvSpPr txBox="1"/>
          <p:nvPr/>
        </p:nvSpPr>
        <p:spPr>
          <a:xfrm>
            <a:off x="2826663" y="372219"/>
            <a:ext cx="382524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环岛 </a:t>
            </a: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Roundabout</a:t>
            </a:r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8F1B4A-8A81-4661-A19A-D76963A53954}"/>
              </a:ext>
            </a:extLst>
          </p:cNvPr>
          <p:cNvCxnSpPr>
            <a:cxnSpLocks/>
          </p:cNvCxnSpPr>
          <p:nvPr/>
        </p:nvCxnSpPr>
        <p:spPr>
          <a:xfrm flipH="1">
            <a:off x="3202940" y="965200"/>
            <a:ext cx="1635760" cy="1483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C665A1D-98BD-44B9-85DB-131300582272}"/>
              </a:ext>
            </a:extLst>
          </p:cNvPr>
          <p:cNvSpPr txBox="1"/>
          <p:nvPr/>
        </p:nvSpPr>
        <p:spPr>
          <a:xfrm>
            <a:off x="7599681" y="237619"/>
            <a:ext cx="406237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Hospital </a:t>
            </a:r>
            <a:r>
              <a:rPr lang="zh-CN" altLang="en-US" sz="2200" dirty="0"/>
              <a:t>医院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Police station </a:t>
            </a:r>
            <a:r>
              <a:rPr lang="zh-CN" altLang="en-US" sz="2200" dirty="0"/>
              <a:t>警察局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Cinema </a:t>
            </a:r>
            <a:r>
              <a:rPr lang="zh-CN" altLang="en-US" sz="2200" dirty="0"/>
              <a:t>电影院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Theatre </a:t>
            </a:r>
            <a:r>
              <a:rPr lang="zh-CN" altLang="en-US" sz="2200" dirty="0"/>
              <a:t>剧场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Post office </a:t>
            </a:r>
            <a:r>
              <a:rPr lang="zh-CN" altLang="en-US" sz="2200" dirty="0"/>
              <a:t>邮局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Library </a:t>
            </a:r>
            <a:r>
              <a:rPr lang="zh-CN" altLang="en-US" sz="2200" dirty="0"/>
              <a:t>图书馆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Supermarket </a:t>
            </a:r>
            <a:r>
              <a:rPr lang="zh-CN" altLang="en-US" sz="2200" dirty="0"/>
              <a:t>超市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Book shop </a:t>
            </a:r>
            <a:r>
              <a:rPr lang="zh-CN" altLang="en-US" sz="2200" dirty="0"/>
              <a:t>书店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Underground station = Subway station </a:t>
            </a:r>
            <a:r>
              <a:rPr lang="zh-CN" altLang="en-US" sz="2200" dirty="0"/>
              <a:t>地铁站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Shop = store </a:t>
            </a:r>
            <a:r>
              <a:rPr lang="zh-CN" altLang="en-US" sz="2200" dirty="0"/>
              <a:t>商店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Museum </a:t>
            </a:r>
            <a:r>
              <a:rPr lang="zh-CN" altLang="en-US" sz="2200" dirty="0"/>
              <a:t>博物馆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Bus station </a:t>
            </a:r>
            <a:r>
              <a:rPr lang="zh-CN" altLang="en-US" sz="2200" dirty="0"/>
              <a:t>公交站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Café </a:t>
            </a:r>
            <a:r>
              <a:rPr lang="zh-CN" altLang="en-US" sz="2200" dirty="0"/>
              <a:t>咖啡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Italian Restaurant </a:t>
            </a:r>
            <a:r>
              <a:rPr lang="zh-CN" altLang="en-US" sz="2200" dirty="0"/>
              <a:t>意大利餐厅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Factory </a:t>
            </a:r>
            <a:r>
              <a:rPr lang="zh-CN" altLang="en-US" sz="2200" dirty="0"/>
              <a:t>工厂</a:t>
            </a:r>
            <a:endParaRPr lang="en-US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13EC4F-BCA0-4F1E-96A1-D0F61D322F37}"/>
              </a:ext>
            </a:extLst>
          </p:cNvPr>
          <p:cNvSpPr txBox="1"/>
          <p:nvPr/>
        </p:nvSpPr>
        <p:spPr>
          <a:xfrm>
            <a:off x="430364" y="5773747"/>
            <a:ext cx="2616200" cy="892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dirty="0"/>
              <a:t>Go straight </a:t>
            </a:r>
            <a:r>
              <a:rPr lang="zh-CN" altLang="en-US" sz="2600" dirty="0"/>
              <a:t>直走</a:t>
            </a:r>
            <a:endParaRPr lang="en-US" sz="2600" dirty="0"/>
          </a:p>
          <a:p>
            <a:r>
              <a:rPr lang="en-US" sz="2600" dirty="0"/>
              <a:t>Turn right </a:t>
            </a:r>
            <a:r>
              <a:rPr lang="zh-CN" altLang="en-US" sz="2600" dirty="0"/>
              <a:t>右转</a:t>
            </a:r>
            <a:endParaRPr lang="en-US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446067-4D63-42F4-AE7C-7070AEDA13B0}"/>
              </a:ext>
            </a:extLst>
          </p:cNvPr>
          <p:cNvSpPr txBox="1"/>
          <p:nvPr/>
        </p:nvSpPr>
        <p:spPr>
          <a:xfrm>
            <a:off x="3119121" y="5764768"/>
            <a:ext cx="8961120" cy="892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dirty="0"/>
              <a:t>Turn Left </a:t>
            </a:r>
            <a:r>
              <a:rPr lang="zh-CN" altLang="en-US" sz="2600" dirty="0"/>
              <a:t>左转</a:t>
            </a:r>
            <a:endParaRPr lang="en-US" sz="2600" dirty="0"/>
          </a:p>
          <a:p>
            <a:r>
              <a:rPr lang="en-US" sz="2600" dirty="0"/>
              <a:t>You will find it on your right/left </a:t>
            </a:r>
            <a:r>
              <a:rPr lang="zh-CN" altLang="en-US" sz="2600" dirty="0"/>
              <a:t>你会发现它在你的（右）（左）</a:t>
            </a:r>
            <a:r>
              <a:rPr lang="en-US" sz="2600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AC64C5-2BE5-4BA9-BB38-C4B97FA1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14</a:t>
            </a:fld>
            <a:endParaRPr lang="en-US"/>
          </a:p>
        </p:txBody>
      </p:sp>
      <p:pic>
        <p:nvPicPr>
          <p:cNvPr id="5" name="14">
            <a:hlinkClick r:id="" action="ppaction://media"/>
            <a:extLst>
              <a:ext uri="{FF2B5EF4-FFF2-40B4-BE49-F238E27FC236}">
                <a16:creationId xmlns:a16="http://schemas.microsoft.com/office/drawing/2014/main" id="{D7019503-F8F7-478C-A6B2-29D9FCDCBE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4743" y="2954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9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A795ED-CD13-4920-B258-4FF673619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29D09E-7E8E-4360-A1B8-55E964E5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27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6F091-5B64-440B-8164-65C5F05D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203201"/>
            <a:ext cx="12052300" cy="808256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zh-CN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交通运输</a:t>
            </a: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9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Transportation</a:t>
            </a:r>
            <a:endParaRPr lang="en-US" sz="39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FC593-66A5-4AAB-A26A-C1AFF095A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0" y="1188720"/>
            <a:ext cx="5257800" cy="558038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Taxi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出租车</a:t>
            </a:r>
            <a:endParaRPr lang="en-US" sz="40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Subway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地铁 </a:t>
            </a:r>
            <a:endParaRPr lang="en-US" sz="40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Subway station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地铁站</a:t>
            </a:r>
            <a:endParaRPr lang="en-US" sz="40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Bus station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公交站</a:t>
            </a:r>
            <a:endParaRPr lang="en-US" sz="40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Train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火车站</a:t>
            </a:r>
            <a:endParaRPr lang="en-US" sz="40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Airport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机场</a:t>
            </a:r>
            <a:endParaRPr lang="en-US" altLang="zh-CN" sz="4000" dirty="0"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r>
              <a:rPr lang="en-US" sz="2800" dirty="0"/>
              <a:t>Arrival </a:t>
            </a:r>
            <a:r>
              <a:rPr lang="zh-CN" altLang="en-US" sz="2800" dirty="0"/>
              <a:t>进站</a:t>
            </a:r>
            <a:endParaRPr lang="en-US" sz="2800" dirty="0"/>
          </a:p>
          <a:p>
            <a:r>
              <a:rPr lang="en-US" sz="2800" dirty="0"/>
              <a:t>Departure </a:t>
            </a:r>
            <a:r>
              <a:rPr lang="zh-CN" altLang="en-US" sz="2800" dirty="0"/>
              <a:t>出站</a:t>
            </a:r>
            <a:endParaRPr lang="en-US" altLang="zh-CN" sz="3600" dirty="0"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Walking </a:t>
            </a:r>
            <a:r>
              <a:rPr lang="zh-CN" altLang="en-US" sz="40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行走</a:t>
            </a:r>
            <a:r>
              <a:rPr lang="en-US" sz="40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endParaRPr lang="en-US" sz="40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910241-B12B-4F56-8464-A502E4C198E4}"/>
              </a:ext>
            </a:extLst>
          </p:cNvPr>
          <p:cNvSpPr txBox="1"/>
          <p:nvPr/>
        </p:nvSpPr>
        <p:spPr>
          <a:xfrm>
            <a:off x="6096000" y="1188720"/>
            <a:ext cx="6096000" cy="2754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dirty="0"/>
              <a:t>City Bus </a:t>
            </a:r>
            <a:r>
              <a:rPr lang="zh-CN" altLang="en-US" sz="3300" dirty="0"/>
              <a:t>城市巴士</a:t>
            </a:r>
            <a:endParaRPr lang="en-US" sz="33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/>
              <a:t>Long Distance Bus Station </a:t>
            </a:r>
            <a:r>
              <a:rPr lang="zh-CN" altLang="en-US" sz="3500" dirty="0"/>
              <a:t>长途汽车站</a:t>
            </a:r>
            <a:endParaRPr lang="en-US" sz="35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/>
              <a:t>International Bus Station </a:t>
            </a:r>
            <a:r>
              <a:rPr lang="zh-CN" altLang="en-US" sz="3500" dirty="0"/>
              <a:t>国际汽车站</a:t>
            </a:r>
            <a:endParaRPr lang="en-US" sz="3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F3274-FE48-4C1E-BB3B-451537619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16</a:t>
            </a:fld>
            <a:endParaRPr lang="en-US"/>
          </a:p>
        </p:txBody>
      </p:sp>
      <p:pic>
        <p:nvPicPr>
          <p:cNvPr id="5" name="16">
            <a:hlinkClick r:id="" action="ppaction://media"/>
            <a:extLst>
              <a:ext uri="{FF2B5EF4-FFF2-40B4-BE49-F238E27FC236}">
                <a16:creationId xmlns:a16="http://schemas.microsoft.com/office/drawing/2014/main" id="{69882D74-2C8A-4BFD-8C48-D7FC307E7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3777" y="43716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4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193D8B-D7A7-4850-9B18-D0E3F03F15F2}"/>
              </a:ext>
            </a:extLst>
          </p:cNvPr>
          <p:cNvSpPr txBox="1"/>
          <p:nvPr/>
        </p:nvSpPr>
        <p:spPr>
          <a:xfrm>
            <a:off x="279402" y="1199277"/>
            <a:ext cx="6191550" cy="46320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300" dirty="0"/>
              <a:t>Domestic Terminal </a:t>
            </a:r>
            <a:r>
              <a:rPr lang="zh-CN" altLang="en-US" sz="3300" dirty="0"/>
              <a:t>国内终端</a:t>
            </a:r>
            <a:endParaRPr lang="en-US" sz="3300" dirty="0"/>
          </a:p>
          <a:p>
            <a:r>
              <a:rPr lang="en-US" sz="3300" dirty="0"/>
              <a:t>International Terminal </a:t>
            </a:r>
            <a:r>
              <a:rPr lang="zh-CN" altLang="en-US" sz="2900" dirty="0"/>
              <a:t>国际航站楼</a:t>
            </a:r>
            <a:endParaRPr lang="en-US" altLang="zh-CN" sz="2900" dirty="0"/>
          </a:p>
          <a:p>
            <a:r>
              <a:rPr lang="en-US" sz="3300" dirty="0"/>
              <a:t>Check-in </a:t>
            </a:r>
            <a:r>
              <a:rPr lang="zh-CN" altLang="en-US" sz="3300" dirty="0"/>
              <a:t>取登机牌</a:t>
            </a:r>
            <a:endParaRPr lang="en-US" sz="3300" dirty="0"/>
          </a:p>
          <a:p>
            <a:r>
              <a:rPr lang="en-US" sz="3300" dirty="0"/>
              <a:t>Boarding Pass </a:t>
            </a:r>
            <a:r>
              <a:rPr lang="zh-CN" altLang="en-US" sz="3300" dirty="0"/>
              <a:t>登机牌</a:t>
            </a:r>
            <a:endParaRPr lang="en-US" sz="3300" dirty="0"/>
          </a:p>
          <a:p>
            <a:r>
              <a:rPr lang="en-US" sz="3300" dirty="0"/>
              <a:t>Security Check</a:t>
            </a:r>
            <a:r>
              <a:rPr lang="zh-CN" altLang="en-US" sz="3300" dirty="0"/>
              <a:t>安全检查</a:t>
            </a:r>
            <a:endParaRPr lang="en-US" sz="3300" dirty="0"/>
          </a:p>
          <a:p>
            <a:r>
              <a:rPr lang="en-US" sz="3300" dirty="0"/>
              <a:t>Immigration </a:t>
            </a:r>
            <a:r>
              <a:rPr lang="zh-CN" altLang="en-US" sz="3300" dirty="0"/>
              <a:t>移民</a:t>
            </a:r>
            <a:endParaRPr lang="en-US" altLang="zh-CN" sz="3300" dirty="0"/>
          </a:p>
          <a:p>
            <a:r>
              <a:rPr lang="en-US" altLang="zh-CN" sz="3100" dirty="0"/>
              <a:t>Baggage claim/carousel </a:t>
            </a:r>
            <a:r>
              <a:rPr lang="zh-CN" altLang="en-US" sz="3100" dirty="0"/>
              <a:t>行李传送带</a:t>
            </a:r>
            <a:endParaRPr lang="en-US" altLang="zh-CN" sz="3100" dirty="0"/>
          </a:p>
          <a:p>
            <a:r>
              <a:rPr lang="en-US" altLang="zh-CN" sz="3300" dirty="0"/>
              <a:t>Customs </a:t>
            </a:r>
            <a:r>
              <a:rPr lang="zh-CN" altLang="en-US" sz="3300" dirty="0"/>
              <a:t>海关</a:t>
            </a:r>
            <a:endParaRPr lang="en-US" altLang="zh-CN" sz="3300" dirty="0"/>
          </a:p>
          <a:p>
            <a:r>
              <a:rPr lang="en-US" sz="3300" dirty="0"/>
              <a:t>Shuttle Bus </a:t>
            </a:r>
            <a:r>
              <a:rPr lang="zh-CN" altLang="en-US" sz="3300" dirty="0"/>
              <a:t>机场巴士</a:t>
            </a:r>
            <a:endParaRPr lang="en-US" altLang="zh-CN" sz="33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275058-7FDD-490D-9524-44731B4BB282}"/>
              </a:ext>
            </a:extLst>
          </p:cNvPr>
          <p:cNvSpPr txBox="1"/>
          <p:nvPr/>
        </p:nvSpPr>
        <p:spPr>
          <a:xfrm>
            <a:off x="990600" y="84667"/>
            <a:ext cx="10024533" cy="8617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</a:rPr>
              <a:t>Airport </a:t>
            </a:r>
            <a:r>
              <a:rPr lang="zh-CN" altLang="en-US" sz="5000" dirty="0">
                <a:solidFill>
                  <a:schemeClr val="bg1"/>
                </a:solidFill>
              </a:rPr>
              <a:t>机场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56B658-7000-4DD9-9DC8-4F78B8FFE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52" y="1456267"/>
            <a:ext cx="5366506" cy="37565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3BDA49-93F4-469E-BCC9-483FFB716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17</a:t>
            </a:fld>
            <a:endParaRPr lang="en-US"/>
          </a:p>
        </p:txBody>
      </p:sp>
      <p:pic>
        <p:nvPicPr>
          <p:cNvPr id="3" name="17">
            <a:hlinkClick r:id="" action="ppaction://media"/>
            <a:extLst>
              <a:ext uri="{FF2B5EF4-FFF2-40B4-BE49-F238E27FC236}">
                <a16:creationId xmlns:a16="http://schemas.microsoft.com/office/drawing/2014/main" id="{2ECE3CFF-14D2-42AE-8BEE-4FD21ECCB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2423" y="55194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6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FAFFA-8E38-49F9-8692-6667EE5E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165"/>
            <a:ext cx="1051560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5500" dirty="0">
                <a:solidFill>
                  <a:schemeClr val="bg1"/>
                </a:solidFill>
              </a:rPr>
              <a:t>Kinds of streets 1 </a:t>
            </a:r>
            <a:r>
              <a:rPr lang="zh-CN" altLang="en-US" sz="5500" dirty="0">
                <a:solidFill>
                  <a:schemeClr val="bg1"/>
                </a:solidFill>
              </a:rPr>
              <a:t>不同类型的街道</a:t>
            </a:r>
            <a:endParaRPr lang="en-US" sz="55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88BFF-BF6D-45C4-8986-15D9CAFF6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265680"/>
            <a:ext cx="11087100" cy="270859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Lane – a small street </a:t>
            </a:r>
            <a:r>
              <a:rPr lang="zh-CN" altLang="en-US" sz="4000" dirty="0"/>
              <a:t>小巷一条小街</a:t>
            </a:r>
            <a:endParaRPr lang="en-US" sz="4000" dirty="0"/>
          </a:p>
          <a:p>
            <a:pPr marL="285750" indent="-285750"/>
            <a:r>
              <a:rPr lang="en-US" sz="4000" dirty="0"/>
              <a:t>Road - a small street </a:t>
            </a:r>
            <a:r>
              <a:rPr lang="zh-CN" altLang="en-US" sz="4000" dirty="0"/>
              <a:t>小巷一条小街</a:t>
            </a: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Street – a big road usually in a city </a:t>
            </a:r>
            <a:r>
              <a:rPr lang="zh-CN" altLang="en-US" sz="4000" dirty="0"/>
              <a:t>街道</a:t>
            </a:r>
            <a:r>
              <a:rPr lang="en-US" altLang="zh-CN" sz="4000" dirty="0"/>
              <a:t>——</a:t>
            </a:r>
            <a:r>
              <a:rPr lang="zh-CN" altLang="en-US" sz="4000" dirty="0"/>
              <a:t>通常在城市中的一条大路</a:t>
            </a:r>
            <a:endParaRPr lang="en-US" sz="4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FF5BD-A5B6-4CEE-98D4-9BB245F2E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60" y="2126456"/>
            <a:ext cx="2148840" cy="1493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805F13-A6D1-4B39-BD74-A789E0791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79" y="4974273"/>
            <a:ext cx="2505741" cy="174450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D93B6-C038-4117-A146-CBEC7B3A8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18</a:t>
            </a:fld>
            <a:endParaRPr lang="en-US"/>
          </a:p>
        </p:txBody>
      </p:sp>
      <p:pic>
        <p:nvPicPr>
          <p:cNvPr id="6" name="18">
            <a:hlinkClick r:id="" action="ppaction://media"/>
            <a:extLst>
              <a:ext uri="{FF2B5EF4-FFF2-40B4-BE49-F238E27FC236}">
                <a16:creationId xmlns:a16="http://schemas.microsoft.com/office/drawing/2014/main" id="{72B580A4-4FBE-4E86-8B33-F101EA943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2674" y="47070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7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2D594-CB46-4D71-9E2A-46250F32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Avenue</a:t>
            </a:r>
            <a:r>
              <a:rPr lang="en-US" dirty="0"/>
              <a:t> – a big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Boulevard</a:t>
            </a:r>
            <a:r>
              <a:rPr lang="en-US" dirty="0"/>
              <a:t> – a big street often lined with trees </a:t>
            </a:r>
            <a:r>
              <a:rPr lang="zh-CN" altLang="en-US" dirty="0"/>
              <a:t>林荫大道</a:t>
            </a:r>
            <a:r>
              <a:rPr lang="en-US" altLang="zh-CN" dirty="0"/>
              <a:t>——</a:t>
            </a:r>
            <a:r>
              <a:rPr lang="zh-CN" altLang="en-US" dirty="0"/>
              <a:t>一条常绿树成荫的大街</a:t>
            </a:r>
            <a:endParaRPr lang="en-US" dirty="0"/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Highway</a:t>
            </a:r>
            <a:r>
              <a:rPr lang="en-US" dirty="0"/>
              <a:t> – major streets often connecting different cities with high speed limits; also called parkway · throughway · freeway · expressway · turnpike </a:t>
            </a:r>
            <a:r>
              <a:rPr lang="zh-CN" altLang="en-US" dirty="0"/>
              <a:t>高速公路</a:t>
            </a:r>
            <a:r>
              <a:rPr lang="en-US" altLang="zh-CN" dirty="0"/>
              <a:t>-</a:t>
            </a:r>
            <a:r>
              <a:rPr lang="zh-CN" altLang="en-US" dirty="0"/>
              <a:t>主要街道通常连接不同的城市，有高速限制；也叫公园路</a:t>
            </a:r>
            <a:r>
              <a:rPr lang="en-US" altLang="zh-CN" dirty="0"/>
              <a:t>·</a:t>
            </a:r>
            <a:r>
              <a:rPr lang="zh-CN" altLang="en-US" dirty="0"/>
              <a:t>高速公路</a:t>
            </a:r>
            <a:r>
              <a:rPr lang="en-US" altLang="zh-CN" dirty="0"/>
              <a:t>·</a:t>
            </a:r>
            <a:r>
              <a:rPr lang="zh-CN" altLang="en-US" dirty="0"/>
              <a:t>高速公路</a:t>
            </a:r>
            <a:r>
              <a:rPr lang="en-US" altLang="zh-CN" dirty="0"/>
              <a:t>·</a:t>
            </a:r>
            <a:r>
              <a:rPr lang="zh-CN" altLang="en-US" dirty="0"/>
              <a:t>高速公路</a:t>
            </a:r>
            <a:r>
              <a:rPr lang="en-US" altLang="zh-CN" dirty="0"/>
              <a:t>·</a:t>
            </a:r>
            <a:r>
              <a:rPr lang="zh-CN" altLang="en-US" dirty="0"/>
              <a:t>收费公路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58763B-9F3D-4722-B85F-B2EA63053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5500" dirty="0">
                <a:solidFill>
                  <a:schemeClr val="bg1"/>
                </a:solidFill>
              </a:rPr>
              <a:t>Kinds of streets 2 </a:t>
            </a:r>
            <a:r>
              <a:rPr lang="zh-CN" altLang="en-US" sz="5500" dirty="0">
                <a:solidFill>
                  <a:schemeClr val="bg1"/>
                </a:solidFill>
              </a:rPr>
              <a:t>不同类型的街道</a:t>
            </a:r>
            <a:endParaRPr lang="en-US" sz="55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E5FFE7-3E33-4241-8A74-D99BC37E0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19</a:t>
            </a:fld>
            <a:endParaRPr lang="en-US"/>
          </a:p>
        </p:txBody>
      </p:sp>
      <p:pic>
        <p:nvPicPr>
          <p:cNvPr id="5" name="19">
            <a:hlinkClick r:id="" action="ppaction://media"/>
            <a:extLst>
              <a:ext uri="{FF2B5EF4-FFF2-40B4-BE49-F238E27FC236}">
                <a16:creationId xmlns:a16="http://schemas.microsoft.com/office/drawing/2014/main" id="{DF377419-68D5-4EAB-B8FB-D8CB7C7EA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5800" y="22072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0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EBFCA-23AB-4CF6-8557-032DACC4D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0567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发射场 </a:t>
            </a:r>
            <a:r>
              <a:rPr lang="en-US" altLang="zh-CN" b="1" dirty="0">
                <a:solidFill>
                  <a:schemeClr val="bg1"/>
                </a:solidFill>
              </a:rPr>
              <a:t>- </a:t>
            </a:r>
            <a:r>
              <a:rPr lang="zh-CN" altLang="en-US" b="1" dirty="0">
                <a:solidFill>
                  <a:schemeClr val="bg1"/>
                </a:solidFill>
              </a:rPr>
              <a:t>基本词汇</a:t>
            </a:r>
            <a:r>
              <a:rPr lang="en-US" altLang="zh-CN" b="1" dirty="0">
                <a:solidFill>
                  <a:schemeClr val="bg1"/>
                </a:solidFill>
              </a:rPr>
              <a:t>1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Launchpad – Basic Vocabulary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FBDE2-FF3E-4A3E-9E8F-8380879ED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77525" cy="4365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/>
              <a:t>5 very important “W” questions words:</a:t>
            </a:r>
          </a:p>
          <a:p>
            <a:r>
              <a:rPr lang="en-US" sz="3500" b="1" dirty="0"/>
              <a:t>W</a:t>
            </a:r>
            <a:r>
              <a:rPr lang="en-US" sz="3500" dirty="0"/>
              <a:t>ho? </a:t>
            </a:r>
            <a:r>
              <a:rPr lang="zh-CN" altLang="en-US" sz="3500" dirty="0"/>
              <a:t>谁 </a:t>
            </a:r>
            <a:r>
              <a:rPr lang="en-US" altLang="zh-CN" sz="3500" dirty="0"/>
              <a:t>Who would know? </a:t>
            </a:r>
            <a:r>
              <a:rPr lang="zh-CN" altLang="en-US" sz="3500" dirty="0"/>
              <a:t>谁会知道？</a:t>
            </a:r>
            <a:endParaRPr lang="en-US" sz="3500" dirty="0"/>
          </a:p>
          <a:p>
            <a:r>
              <a:rPr lang="en-US" sz="3500" b="1" dirty="0"/>
              <a:t>W</a:t>
            </a:r>
            <a:r>
              <a:rPr lang="en-US" sz="3500" dirty="0"/>
              <a:t>hat? </a:t>
            </a:r>
            <a:r>
              <a:rPr lang="zh-CN" altLang="en-US" sz="3500" dirty="0"/>
              <a:t>什么？</a:t>
            </a:r>
            <a:r>
              <a:rPr lang="en-US" altLang="zh-CN" sz="3500" dirty="0"/>
              <a:t>What’s the matter? </a:t>
            </a:r>
            <a:r>
              <a:rPr lang="zh-CN" altLang="en-US" sz="3500" dirty="0"/>
              <a:t>怎么啦</a:t>
            </a:r>
            <a:r>
              <a:rPr lang="en-US" altLang="zh-CN" sz="3500" dirty="0"/>
              <a:t>?</a:t>
            </a:r>
          </a:p>
          <a:p>
            <a:r>
              <a:rPr lang="en-US" sz="3500" b="1" dirty="0"/>
              <a:t>W</a:t>
            </a:r>
            <a:r>
              <a:rPr lang="en-US" sz="3500" dirty="0"/>
              <a:t>hen? </a:t>
            </a:r>
            <a:r>
              <a:rPr lang="zh-CN" altLang="en-US" sz="3500" dirty="0"/>
              <a:t>什么时候？</a:t>
            </a:r>
            <a:r>
              <a:rPr lang="en-US" altLang="zh-CN" sz="3500" dirty="0"/>
              <a:t>When does it leave? </a:t>
            </a:r>
            <a:r>
              <a:rPr lang="zh-CN" altLang="en-US" sz="3500" dirty="0"/>
              <a:t>它什么时候走？</a:t>
            </a:r>
            <a:endParaRPr lang="en-US" sz="3500" dirty="0"/>
          </a:p>
          <a:p>
            <a:r>
              <a:rPr lang="en-US" sz="3500" b="1" dirty="0"/>
              <a:t>W</a:t>
            </a:r>
            <a:r>
              <a:rPr lang="en-US" sz="3500" dirty="0"/>
              <a:t>here? </a:t>
            </a:r>
            <a:r>
              <a:rPr lang="zh-CN" altLang="en-US" sz="3500" dirty="0"/>
              <a:t>在哪里？</a:t>
            </a:r>
            <a:r>
              <a:rPr lang="en-US" altLang="zh-CN" sz="3500" dirty="0"/>
              <a:t>Where is it? </a:t>
            </a:r>
            <a:r>
              <a:rPr lang="zh-CN" altLang="en-US" sz="3500" dirty="0"/>
              <a:t>它在哪里？</a:t>
            </a:r>
            <a:endParaRPr lang="en-US" sz="3500" dirty="0"/>
          </a:p>
          <a:p>
            <a:r>
              <a:rPr lang="en-US" sz="3500" b="1" dirty="0"/>
              <a:t>W</a:t>
            </a:r>
            <a:r>
              <a:rPr lang="en-US" sz="3500" dirty="0"/>
              <a:t>hy? </a:t>
            </a:r>
            <a:r>
              <a:rPr lang="zh-CN" altLang="en-US" sz="3500" dirty="0"/>
              <a:t>为什么？</a:t>
            </a:r>
            <a:r>
              <a:rPr lang="en-US" altLang="zh-CN" sz="3500" dirty="0"/>
              <a:t>Why is it late? </a:t>
            </a:r>
            <a:r>
              <a:rPr lang="zh-CN" altLang="en-US" sz="3500" dirty="0"/>
              <a:t>为什么晚了？</a:t>
            </a:r>
            <a:endParaRPr lang="en-US" sz="3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19164-BCAD-4DBB-B12D-6C0E5484F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775" y="365125"/>
            <a:ext cx="3352800" cy="2235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727CF-262F-49A1-9C06-C853031B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2</a:t>
            </a:fld>
            <a:endParaRPr lang="en-US"/>
          </a:p>
        </p:txBody>
      </p:sp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532B8742-D991-4425-9C4C-EB911F2D4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400" y="621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1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37F08-7110-421D-8D2F-0025D9CE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357"/>
            <a:ext cx="10515600" cy="1325563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在出租车上</a:t>
            </a: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In a taxi </a:t>
            </a:r>
            <a:endParaRPr lang="en-US" sz="4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等线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3E101-0683-406E-8E63-621520D73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920"/>
            <a:ext cx="10764520" cy="5100955"/>
          </a:xfrm>
        </p:spPr>
        <p:txBody>
          <a:bodyPr>
            <a:normAutofit/>
          </a:bodyPr>
          <a:lstStyle/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Please take me to ________________. </a:t>
            </a:r>
            <a:r>
              <a:rPr lang="zh-CN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请带我去</a:t>
            </a:r>
            <a:r>
              <a:rPr lang="en-US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____________</a:t>
            </a:r>
            <a:endParaRPr lang="en-US" sz="30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	a good restaurant. </a:t>
            </a:r>
            <a:r>
              <a:rPr lang="zh-CN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好餐馆</a:t>
            </a:r>
            <a:r>
              <a:rPr lang="en-US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.</a:t>
            </a:r>
            <a:endParaRPr lang="en-US" sz="30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	a Chinese restaurant. </a:t>
            </a:r>
            <a:r>
              <a:rPr lang="zh-CN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中国餐馆</a:t>
            </a:r>
            <a:r>
              <a:rPr lang="en-US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.</a:t>
            </a:r>
            <a:endParaRPr lang="en-US" sz="30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	a grocery store.  </a:t>
            </a:r>
            <a:r>
              <a:rPr lang="zh-CN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杂货店</a:t>
            </a:r>
            <a:r>
              <a:rPr lang="en-US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.</a:t>
            </a:r>
            <a:endParaRPr lang="en-US" sz="30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	a bookstore with foreign language books. </a:t>
            </a:r>
            <a:r>
              <a:rPr lang="zh-CN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有外语书的书店吗</a:t>
            </a:r>
            <a:r>
              <a:rPr lang="en-US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.</a:t>
            </a:r>
            <a:endParaRPr lang="en-US" sz="30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	the Chinese Embassy.  </a:t>
            </a:r>
            <a:r>
              <a:rPr lang="zh-CN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中国大使馆</a:t>
            </a:r>
            <a:r>
              <a:rPr lang="en-US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.</a:t>
            </a:r>
            <a:endParaRPr lang="en-US" sz="30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	the Olympic training center. </a:t>
            </a:r>
            <a:r>
              <a:rPr lang="zh-CN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奥林匹克训练中心</a:t>
            </a:r>
            <a:r>
              <a:rPr lang="en-US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.</a:t>
            </a:r>
            <a:endParaRPr lang="en-US" sz="30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	Motel 6. 	6</a:t>
            </a:r>
            <a:r>
              <a:rPr lang="zh-CN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号汽车旅馆</a:t>
            </a:r>
            <a:r>
              <a:rPr lang="en-US" sz="3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.</a:t>
            </a:r>
            <a:endParaRPr lang="en-US" sz="30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FD6E4-5578-4478-AA25-6A83C258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20</a:t>
            </a:fld>
            <a:endParaRPr lang="en-US"/>
          </a:p>
        </p:txBody>
      </p:sp>
      <p:pic>
        <p:nvPicPr>
          <p:cNvPr id="5" name="20">
            <a:hlinkClick r:id="" action="ppaction://media"/>
            <a:extLst>
              <a:ext uri="{FF2B5EF4-FFF2-40B4-BE49-F238E27FC236}">
                <a16:creationId xmlns:a16="http://schemas.microsoft.com/office/drawing/2014/main" id="{34537E27-0EB1-43B1-97BF-24BCBB9FC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5800" y="48346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9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79638-0127-4568-8CAD-E88B2FCD4F4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zh-CN" altLang="en-US" b="1" dirty="0"/>
              <a:t>中餐馆：就像家一样</a:t>
            </a:r>
            <a:br>
              <a:rPr lang="en-US" altLang="zh-CN" b="1" dirty="0"/>
            </a:br>
            <a:r>
              <a:rPr lang="en-US" b="1" dirty="0"/>
              <a:t>Chinese Restaurants: Just like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5D8F2-BC36-4F2E-9E77-8125BEDB7EEE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sz="35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重要提示：</a:t>
            </a:r>
            <a:r>
              <a:rPr 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如果你在国外遇到问题，可以去中国餐馆。以我个人的经验，他们总是乐于帮助，即使是我，一个外国人。为什么？有时我需要现金。我的微信里有钱，但没有现金。</a:t>
            </a:r>
            <a:r>
              <a:rPr lang="zh-CN" altLang="en-US" sz="35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外资银行往往不会接受人民币！</a:t>
            </a: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Important note: If you have a problem in a foreign country, go to a Chinese restaurant. In my personal experience they are always happy to help, even me, a foreigner. Why? Sometimes I need cash. I have money in my WeChat, but no cash. </a:t>
            </a:r>
            <a:r>
              <a:rPr lang="en-US" sz="35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Foreign banks often will not take Chinese Yuan!</a:t>
            </a:r>
            <a:endParaRPr lang="en-US" sz="3500" b="1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E4F81-C633-4D6F-8C53-DC5933944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21</a:t>
            </a:fld>
            <a:endParaRPr lang="en-US"/>
          </a:p>
        </p:txBody>
      </p:sp>
      <p:pic>
        <p:nvPicPr>
          <p:cNvPr id="5" name="21">
            <a:hlinkClick r:id="" action="ppaction://media"/>
            <a:extLst>
              <a:ext uri="{FF2B5EF4-FFF2-40B4-BE49-F238E27FC236}">
                <a16:creationId xmlns:a16="http://schemas.microsoft.com/office/drawing/2014/main" id="{6AF171B8-D0FE-4365-8405-2B960A5B1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5433" y="5413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8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666E8-0025-459B-8A5A-03FE79FD7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67" y="254001"/>
            <a:ext cx="10138833" cy="736600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Challenge 1!  Directions </a:t>
            </a:r>
            <a:r>
              <a:rPr lang="zh-CN" altLang="en-US" b="1" dirty="0">
                <a:solidFill>
                  <a:schemeClr val="bg1"/>
                </a:solidFill>
              </a:rPr>
              <a:t>挑战</a:t>
            </a:r>
            <a:r>
              <a:rPr lang="en-US" altLang="zh-CN" b="1" dirty="0">
                <a:solidFill>
                  <a:schemeClr val="bg1"/>
                </a:solidFill>
              </a:rPr>
              <a:t>1</a:t>
            </a:r>
            <a:r>
              <a:rPr lang="zh-CN" altLang="en-US" b="1" dirty="0">
                <a:solidFill>
                  <a:schemeClr val="bg1"/>
                </a:solidFill>
              </a:rPr>
              <a:t>！方向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5AF3D-5AE4-42F6-9B57-C8CE1F09C445}"/>
              </a:ext>
            </a:extLst>
          </p:cNvPr>
          <p:cNvSpPr txBox="1"/>
          <p:nvPr/>
        </p:nvSpPr>
        <p:spPr>
          <a:xfrm>
            <a:off x="1035050" y="1449388"/>
            <a:ext cx="3035300" cy="4672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A23992-B72D-4FEB-9A7C-8A3915487F4E}"/>
              </a:ext>
            </a:extLst>
          </p:cNvPr>
          <p:cNvSpPr txBox="1"/>
          <p:nvPr/>
        </p:nvSpPr>
        <p:spPr>
          <a:xfrm>
            <a:off x="1164166" y="1181586"/>
            <a:ext cx="44323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/>
              <a:t>1.Go straight __</a:t>
            </a:r>
          </a:p>
          <a:p>
            <a:r>
              <a:rPr lang="en-US" sz="4500" dirty="0"/>
              <a:t>2. Turn left __</a:t>
            </a:r>
          </a:p>
          <a:p>
            <a:r>
              <a:rPr lang="en-US" sz="4500" dirty="0"/>
              <a:t>3. Turn Right __</a:t>
            </a:r>
          </a:p>
          <a:p>
            <a:r>
              <a:rPr lang="en-US" sz="4500" dirty="0"/>
              <a:t>4. Go past __</a:t>
            </a:r>
          </a:p>
          <a:p>
            <a:r>
              <a:rPr lang="en-US" sz="4500" dirty="0"/>
              <a:t>5. Next to __</a:t>
            </a:r>
          </a:p>
          <a:p>
            <a:r>
              <a:rPr lang="en-US" sz="4500" dirty="0"/>
              <a:t>6. Opposite __</a:t>
            </a:r>
          </a:p>
          <a:p>
            <a:r>
              <a:rPr lang="en-US" sz="4500" dirty="0"/>
              <a:t>7. Between __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B2FA9-30BA-4582-B763-6C59CF577505}"/>
              </a:ext>
            </a:extLst>
          </p:cNvPr>
          <p:cNvSpPr txBox="1"/>
          <p:nvPr/>
        </p:nvSpPr>
        <p:spPr>
          <a:xfrm>
            <a:off x="6307667" y="1181586"/>
            <a:ext cx="44323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/>
              <a:t>A. </a:t>
            </a:r>
            <a:r>
              <a:rPr lang="zh-CN" altLang="en-US" sz="4500" dirty="0"/>
              <a:t>旁边</a:t>
            </a:r>
            <a:endParaRPr lang="en-US" sz="4500" dirty="0"/>
          </a:p>
          <a:p>
            <a:r>
              <a:rPr lang="en-US" sz="4500" dirty="0"/>
              <a:t>B. </a:t>
            </a:r>
            <a:r>
              <a:rPr lang="zh-CN" altLang="en-US" sz="4500" dirty="0"/>
              <a:t>双方</a:t>
            </a:r>
            <a:endParaRPr lang="en-US" sz="4500" dirty="0"/>
          </a:p>
          <a:p>
            <a:r>
              <a:rPr lang="en-US" sz="4500" dirty="0"/>
              <a:t>C. </a:t>
            </a:r>
            <a:r>
              <a:rPr lang="zh-CN" altLang="en-US" sz="4500" dirty="0"/>
              <a:t>对面</a:t>
            </a:r>
            <a:endParaRPr lang="en-US" sz="4500" dirty="0"/>
          </a:p>
          <a:p>
            <a:r>
              <a:rPr lang="en-US" sz="4500" dirty="0"/>
              <a:t>D. </a:t>
            </a:r>
            <a:r>
              <a:rPr lang="zh-CN" altLang="en-US" sz="4500" dirty="0"/>
              <a:t>左转</a:t>
            </a:r>
            <a:endParaRPr lang="en-US" sz="4500" dirty="0"/>
          </a:p>
          <a:p>
            <a:r>
              <a:rPr lang="en-US" sz="4500" dirty="0"/>
              <a:t>E. </a:t>
            </a:r>
            <a:r>
              <a:rPr lang="zh-CN" altLang="en-US" sz="4500" dirty="0"/>
              <a:t>直走 </a:t>
            </a:r>
            <a:endParaRPr lang="en-US" sz="4500" dirty="0"/>
          </a:p>
          <a:p>
            <a:r>
              <a:rPr lang="en-US" sz="4500" dirty="0"/>
              <a:t>F. </a:t>
            </a:r>
            <a:r>
              <a:rPr lang="zh-CN" altLang="en-US" sz="4500" dirty="0"/>
              <a:t>过去</a:t>
            </a:r>
            <a:endParaRPr lang="en-US" sz="4500" dirty="0"/>
          </a:p>
          <a:p>
            <a:r>
              <a:rPr lang="en-US" sz="4500" dirty="0"/>
              <a:t>G. </a:t>
            </a:r>
            <a:r>
              <a:rPr lang="zh-CN" altLang="en-US" sz="4500" dirty="0"/>
              <a:t>右转</a:t>
            </a:r>
            <a:endParaRPr lang="en-US" sz="45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D933C7-CBBE-4B8A-828D-2BAC2008D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22</a:t>
            </a:fld>
            <a:endParaRPr lang="en-US"/>
          </a:p>
        </p:txBody>
      </p:sp>
      <p:pic>
        <p:nvPicPr>
          <p:cNvPr id="4" name="22">
            <a:hlinkClick r:id="" action="ppaction://media"/>
            <a:extLst>
              <a:ext uri="{FF2B5EF4-FFF2-40B4-BE49-F238E27FC236}">
                <a16:creationId xmlns:a16="http://schemas.microsoft.com/office/drawing/2014/main" id="{89DABE88-2BB1-4725-B87C-B88B8E568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7640" y="5629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1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2D72A-0053-4A07-B613-B1B117610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3733"/>
            <a:ext cx="10147300" cy="606955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Answers </a:t>
            </a:r>
            <a:r>
              <a:rPr lang="zh-CN" altLang="en-US" b="1" dirty="0">
                <a:solidFill>
                  <a:schemeClr val="bg1"/>
                </a:solidFill>
              </a:rPr>
              <a:t>答案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82556-FDAF-4099-8C97-7E3F0FCF9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E</a:t>
            </a:r>
          </a:p>
          <a:p>
            <a:pPr marL="0" indent="0">
              <a:buNone/>
            </a:pPr>
            <a:r>
              <a:rPr lang="en-US" dirty="0"/>
              <a:t>2. D</a:t>
            </a:r>
          </a:p>
          <a:p>
            <a:pPr marL="0" indent="0">
              <a:buNone/>
            </a:pPr>
            <a:r>
              <a:rPr lang="en-US" dirty="0"/>
              <a:t>3. G</a:t>
            </a:r>
          </a:p>
          <a:p>
            <a:pPr marL="0" indent="0">
              <a:buNone/>
            </a:pPr>
            <a:r>
              <a:rPr lang="en-US" dirty="0"/>
              <a:t>4. F</a:t>
            </a:r>
          </a:p>
          <a:p>
            <a:pPr marL="0" indent="0">
              <a:buNone/>
            </a:pPr>
            <a:r>
              <a:rPr lang="en-US" dirty="0"/>
              <a:t>5. A</a:t>
            </a:r>
          </a:p>
          <a:p>
            <a:pPr marL="0" indent="0">
              <a:buNone/>
            </a:pPr>
            <a:r>
              <a:rPr lang="en-US" dirty="0"/>
              <a:t>6. C</a:t>
            </a:r>
          </a:p>
          <a:p>
            <a:pPr marL="0" indent="0">
              <a:buNone/>
            </a:pPr>
            <a:r>
              <a:rPr lang="en-US" dirty="0"/>
              <a:t>7. B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1F199A-1B4E-4EFF-AE9C-8883089C2697}"/>
              </a:ext>
            </a:extLst>
          </p:cNvPr>
          <p:cNvSpPr txBox="1">
            <a:spLocks/>
          </p:cNvSpPr>
          <p:nvPr/>
        </p:nvSpPr>
        <p:spPr>
          <a:xfrm>
            <a:off x="846667" y="254001"/>
            <a:ext cx="10138833" cy="736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</a:rPr>
              <a:t>Challenge 1!  Directions </a:t>
            </a:r>
            <a:r>
              <a:rPr lang="zh-CN" altLang="en-US" b="1">
                <a:solidFill>
                  <a:schemeClr val="bg1"/>
                </a:solidFill>
              </a:rPr>
              <a:t>挑战</a:t>
            </a:r>
            <a:r>
              <a:rPr lang="en-US" altLang="zh-CN" b="1">
                <a:solidFill>
                  <a:schemeClr val="bg1"/>
                </a:solidFill>
              </a:rPr>
              <a:t>1</a:t>
            </a:r>
            <a:r>
              <a:rPr lang="zh-CN" altLang="en-US" b="1">
                <a:solidFill>
                  <a:schemeClr val="bg1"/>
                </a:solidFill>
              </a:rPr>
              <a:t>！方向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2F1DF-E086-4889-9571-3621BA353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54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15AF3D-5AE4-42F6-9B57-C8CE1F09C445}"/>
              </a:ext>
            </a:extLst>
          </p:cNvPr>
          <p:cNvSpPr txBox="1"/>
          <p:nvPr/>
        </p:nvSpPr>
        <p:spPr>
          <a:xfrm>
            <a:off x="1035050" y="1449388"/>
            <a:ext cx="3035300" cy="4672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A23992-B72D-4FEB-9A7C-8A3915487F4E}"/>
              </a:ext>
            </a:extLst>
          </p:cNvPr>
          <p:cNvSpPr txBox="1"/>
          <p:nvPr/>
        </p:nvSpPr>
        <p:spPr>
          <a:xfrm>
            <a:off x="1198033" y="1532467"/>
            <a:ext cx="44323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/>
              <a:t>1.Go straight </a:t>
            </a:r>
            <a:r>
              <a:rPr lang="en-US" sz="4500" u="sng" dirty="0"/>
              <a:t>E</a:t>
            </a:r>
          </a:p>
          <a:p>
            <a:r>
              <a:rPr lang="en-US" sz="4500" dirty="0"/>
              <a:t>2. Turn left D</a:t>
            </a:r>
          </a:p>
          <a:p>
            <a:r>
              <a:rPr lang="en-US" sz="4500" dirty="0"/>
              <a:t>3. Turn Right G</a:t>
            </a:r>
          </a:p>
          <a:p>
            <a:r>
              <a:rPr lang="en-US" sz="4500" dirty="0"/>
              <a:t>4. Go past F</a:t>
            </a:r>
          </a:p>
          <a:p>
            <a:r>
              <a:rPr lang="en-US" sz="4500" dirty="0"/>
              <a:t>5. Next to A</a:t>
            </a:r>
          </a:p>
          <a:p>
            <a:r>
              <a:rPr lang="en-US" sz="4500" dirty="0"/>
              <a:t>6. Opposite C</a:t>
            </a:r>
          </a:p>
          <a:p>
            <a:r>
              <a:rPr lang="en-US" sz="4500" dirty="0"/>
              <a:t>7. Between 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B2FA9-30BA-4582-B763-6C59CF577505}"/>
              </a:ext>
            </a:extLst>
          </p:cNvPr>
          <p:cNvSpPr txBox="1"/>
          <p:nvPr/>
        </p:nvSpPr>
        <p:spPr>
          <a:xfrm>
            <a:off x="6290734" y="1647253"/>
            <a:ext cx="44323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/>
              <a:t>A. </a:t>
            </a:r>
            <a:r>
              <a:rPr lang="zh-CN" altLang="en-US" sz="4500" dirty="0"/>
              <a:t>旁边</a:t>
            </a:r>
            <a:endParaRPr lang="en-US" sz="4500" dirty="0"/>
          </a:p>
          <a:p>
            <a:r>
              <a:rPr lang="en-US" sz="4500" dirty="0"/>
              <a:t>B. </a:t>
            </a:r>
            <a:r>
              <a:rPr lang="zh-CN" altLang="en-US" sz="4500" dirty="0"/>
              <a:t>双方 </a:t>
            </a:r>
            <a:r>
              <a:rPr lang="en-US" altLang="zh-CN" sz="4500" dirty="0"/>
              <a:t>/ </a:t>
            </a:r>
            <a:r>
              <a:rPr lang="zh-CN" altLang="en-US" sz="4500" dirty="0"/>
              <a:t>中间</a:t>
            </a:r>
            <a:endParaRPr lang="en-US" sz="4500" dirty="0"/>
          </a:p>
          <a:p>
            <a:r>
              <a:rPr lang="en-US" sz="4500" dirty="0"/>
              <a:t>C. </a:t>
            </a:r>
            <a:r>
              <a:rPr lang="zh-CN" altLang="en-US" sz="4500" dirty="0"/>
              <a:t>对面</a:t>
            </a:r>
            <a:endParaRPr lang="en-US" sz="4500" dirty="0"/>
          </a:p>
          <a:p>
            <a:r>
              <a:rPr lang="en-US" sz="4500" dirty="0"/>
              <a:t>D. </a:t>
            </a:r>
            <a:r>
              <a:rPr lang="zh-CN" altLang="en-US" sz="4500" dirty="0"/>
              <a:t>左转</a:t>
            </a:r>
            <a:endParaRPr lang="en-US" sz="4500" dirty="0"/>
          </a:p>
          <a:p>
            <a:r>
              <a:rPr lang="en-US" sz="4500" dirty="0"/>
              <a:t>E. </a:t>
            </a:r>
            <a:r>
              <a:rPr lang="zh-CN" altLang="en-US" sz="4500" dirty="0"/>
              <a:t>直走 </a:t>
            </a:r>
            <a:endParaRPr lang="en-US" sz="4500" dirty="0"/>
          </a:p>
          <a:p>
            <a:r>
              <a:rPr lang="en-US" sz="4500" dirty="0"/>
              <a:t>F. </a:t>
            </a:r>
            <a:r>
              <a:rPr lang="zh-CN" altLang="en-US" sz="4500" dirty="0"/>
              <a:t>过去</a:t>
            </a:r>
            <a:endParaRPr lang="en-US" sz="4500" dirty="0"/>
          </a:p>
          <a:p>
            <a:r>
              <a:rPr lang="en-US" sz="4500" dirty="0"/>
              <a:t>G. </a:t>
            </a:r>
            <a:r>
              <a:rPr lang="zh-CN" altLang="en-US" sz="4500" dirty="0"/>
              <a:t>右转</a:t>
            </a:r>
            <a:endParaRPr lang="en-US" sz="45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6BB9F6-BAB7-4167-901C-2474A4669310}"/>
              </a:ext>
            </a:extLst>
          </p:cNvPr>
          <p:cNvSpPr txBox="1">
            <a:spLocks/>
          </p:cNvSpPr>
          <p:nvPr/>
        </p:nvSpPr>
        <p:spPr>
          <a:xfrm>
            <a:off x="846667" y="254001"/>
            <a:ext cx="10138833" cy="736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Challenge 1!  Directions </a:t>
            </a:r>
            <a:r>
              <a:rPr lang="zh-CN" altLang="en-US" b="1" dirty="0">
                <a:solidFill>
                  <a:schemeClr val="bg1"/>
                </a:solidFill>
              </a:rPr>
              <a:t>挑战</a:t>
            </a:r>
            <a:r>
              <a:rPr lang="en-US" altLang="zh-CN" b="1" dirty="0">
                <a:solidFill>
                  <a:schemeClr val="bg1"/>
                </a:solidFill>
              </a:rPr>
              <a:t>1</a:t>
            </a:r>
            <a:r>
              <a:rPr lang="zh-CN" altLang="en-US" b="1" dirty="0">
                <a:solidFill>
                  <a:schemeClr val="bg1"/>
                </a:solidFill>
              </a:rPr>
              <a:t>！方向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C49651-6440-489E-AE29-BF9B9E4DF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67" y="990601"/>
            <a:ext cx="10138833" cy="606955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Answers </a:t>
            </a:r>
            <a:r>
              <a:rPr lang="zh-CN" altLang="en-US" b="1" dirty="0">
                <a:solidFill>
                  <a:schemeClr val="bg1"/>
                </a:solidFill>
              </a:rPr>
              <a:t>答案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D8842D-3B78-4746-8ECC-6BDAD7EBE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33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D409B3-8044-4ABD-B713-1DB9C4ED3BB2}"/>
              </a:ext>
            </a:extLst>
          </p:cNvPr>
          <p:cNvSpPr txBox="1"/>
          <p:nvPr/>
        </p:nvSpPr>
        <p:spPr>
          <a:xfrm>
            <a:off x="1638299" y="1943100"/>
            <a:ext cx="35623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/>
              <a:t>North __</a:t>
            </a:r>
          </a:p>
          <a:p>
            <a:pPr marL="742950" indent="-742950">
              <a:buAutoNum type="arabicPeriod"/>
            </a:pPr>
            <a:r>
              <a:rPr lang="en-US" sz="4000" dirty="0"/>
              <a:t>South __</a:t>
            </a:r>
          </a:p>
          <a:p>
            <a:pPr marL="742950" indent="-742950">
              <a:buAutoNum type="arabicPeriod"/>
            </a:pPr>
            <a:r>
              <a:rPr lang="en-US" sz="4000" dirty="0"/>
              <a:t>East __</a:t>
            </a:r>
          </a:p>
          <a:p>
            <a:pPr marL="742950" indent="-742950">
              <a:buAutoNum type="arabicPeriod"/>
            </a:pPr>
            <a:r>
              <a:rPr lang="en-US" sz="4000" dirty="0"/>
              <a:t>West __</a:t>
            </a:r>
          </a:p>
          <a:p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F04178-C2BA-4B50-9E72-B98B8C6BA8A0}"/>
              </a:ext>
            </a:extLst>
          </p:cNvPr>
          <p:cNvSpPr txBox="1"/>
          <p:nvPr/>
        </p:nvSpPr>
        <p:spPr>
          <a:xfrm>
            <a:off x="6991352" y="1943100"/>
            <a:ext cx="2527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zh-CN" altLang="en-US" sz="4000" dirty="0"/>
              <a:t>南方</a:t>
            </a:r>
            <a:endParaRPr lang="en-US" altLang="zh-CN" sz="4000" dirty="0"/>
          </a:p>
          <a:p>
            <a:pPr marL="342900" indent="-342900">
              <a:buAutoNum type="alphaUcPeriod"/>
            </a:pPr>
            <a:r>
              <a:rPr lang="zh-CN" altLang="en-US" sz="4000" dirty="0"/>
              <a:t>西</a:t>
            </a:r>
            <a:endParaRPr lang="en-US" altLang="zh-CN" sz="4000" dirty="0"/>
          </a:p>
          <a:p>
            <a:pPr marL="342900" indent="-342900">
              <a:buAutoNum type="alphaUcPeriod"/>
            </a:pPr>
            <a:r>
              <a:rPr lang="zh-CN" altLang="en-US" sz="4000" dirty="0"/>
              <a:t>北</a:t>
            </a:r>
            <a:endParaRPr lang="en-US" altLang="zh-CN" sz="4000" dirty="0"/>
          </a:p>
          <a:p>
            <a:pPr marL="342900" indent="-342900">
              <a:buAutoNum type="alphaUcPeriod"/>
            </a:pPr>
            <a:r>
              <a:rPr lang="zh-CN" altLang="en-US" sz="4000" dirty="0"/>
              <a:t>东</a:t>
            </a:r>
            <a:r>
              <a:rPr lang="en-US" sz="400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4054AF-801B-4244-BCE4-C39FA082C79E}"/>
              </a:ext>
            </a:extLst>
          </p:cNvPr>
          <p:cNvSpPr txBox="1">
            <a:spLocks/>
          </p:cNvSpPr>
          <p:nvPr/>
        </p:nvSpPr>
        <p:spPr>
          <a:xfrm>
            <a:off x="846667" y="254001"/>
            <a:ext cx="10138833" cy="736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Challenge 2!  Directions </a:t>
            </a:r>
            <a:r>
              <a:rPr lang="zh-CN" altLang="en-US" b="1" dirty="0">
                <a:solidFill>
                  <a:schemeClr val="bg1"/>
                </a:solidFill>
              </a:rPr>
              <a:t>挑战</a:t>
            </a:r>
            <a:r>
              <a:rPr lang="en-US" altLang="zh-CN" b="1" dirty="0">
                <a:solidFill>
                  <a:schemeClr val="bg1"/>
                </a:solidFill>
              </a:rPr>
              <a:t>2</a:t>
            </a:r>
            <a:r>
              <a:rPr lang="zh-CN" altLang="en-US" b="1" dirty="0">
                <a:solidFill>
                  <a:schemeClr val="bg1"/>
                </a:solidFill>
              </a:rPr>
              <a:t>！方向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5156DB-BCC2-45E5-964B-F3AF9A6AE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25</a:t>
            </a:fld>
            <a:endParaRPr lang="en-US"/>
          </a:p>
        </p:txBody>
      </p:sp>
      <p:pic>
        <p:nvPicPr>
          <p:cNvPr id="3" name="25">
            <a:hlinkClick r:id="" action="ppaction://media"/>
            <a:extLst>
              <a:ext uri="{FF2B5EF4-FFF2-40B4-BE49-F238E27FC236}">
                <a16:creationId xmlns:a16="http://schemas.microsoft.com/office/drawing/2014/main" id="{A440FA9E-5627-43EF-BF5B-09C116B7F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9000" y="48318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1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8A601-719F-4452-80E0-79D33AEB2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1. C</a:t>
            </a:r>
          </a:p>
          <a:p>
            <a:pPr marL="0" indent="0">
              <a:buNone/>
            </a:pPr>
            <a:r>
              <a:rPr lang="en-US" sz="4000" dirty="0"/>
              <a:t>2. A </a:t>
            </a:r>
          </a:p>
          <a:p>
            <a:pPr marL="0" indent="0">
              <a:buNone/>
            </a:pPr>
            <a:r>
              <a:rPr lang="en-US" sz="4000" dirty="0"/>
              <a:t>3. D</a:t>
            </a:r>
          </a:p>
          <a:p>
            <a:pPr marL="0" indent="0">
              <a:buNone/>
            </a:pPr>
            <a:r>
              <a:rPr lang="en-US" sz="4000" dirty="0"/>
              <a:t>4. B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60AFF3-13A2-4F0B-8F90-4C176D604179}"/>
              </a:ext>
            </a:extLst>
          </p:cNvPr>
          <p:cNvSpPr txBox="1">
            <a:spLocks/>
          </p:cNvSpPr>
          <p:nvPr/>
        </p:nvSpPr>
        <p:spPr>
          <a:xfrm>
            <a:off x="846667" y="254001"/>
            <a:ext cx="10138833" cy="736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Challenge 2!  Directions </a:t>
            </a:r>
            <a:r>
              <a:rPr lang="zh-CN" altLang="en-US" b="1" dirty="0">
                <a:solidFill>
                  <a:schemeClr val="bg1"/>
                </a:solidFill>
              </a:rPr>
              <a:t>挑战</a:t>
            </a:r>
            <a:r>
              <a:rPr lang="en-US" altLang="zh-CN" b="1" dirty="0">
                <a:solidFill>
                  <a:schemeClr val="bg1"/>
                </a:solidFill>
              </a:rPr>
              <a:t>2</a:t>
            </a:r>
            <a:r>
              <a:rPr lang="zh-CN" altLang="en-US" b="1" dirty="0">
                <a:solidFill>
                  <a:schemeClr val="bg1"/>
                </a:solidFill>
              </a:rPr>
              <a:t>！方向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1BF86E2-073D-4480-B383-9CE843DFA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3733"/>
            <a:ext cx="10147300" cy="606955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Answers </a:t>
            </a:r>
            <a:r>
              <a:rPr lang="zh-CN" altLang="en-US" b="1" dirty="0">
                <a:solidFill>
                  <a:schemeClr val="bg1"/>
                </a:solidFill>
              </a:rPr>
              <a:t>答案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E0DABD-BD45-4EFD-AF10-90CCC2A4C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7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D409B3-8044-4ABD-B713-1DB9C4ED3BB2}"/>
              </a:ext>
            </a:extLst>
          </p:cNvPr>
          <p:cNvSpPr txBox="1"/>
          <p:nvPr/>
        </p:nvSpPr>
        <p:spPr>
          <a:xfrm>
            <a:off x="1638299" y="1943100"/>
            <a:ext cx="35623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/>
              <a:t>North C</a:t>
            </a:r>
          </a:p>
          <a:p>
            <a:pPr marL="742950" indent="-742950">
              <a:buAutoNum type="arabicPeriod"/>
            </a:pPr>
            <a:r>
              <a:rPr lang="en-US" sz="4000" dirty="0"/>
              <a:t>South A</a:t>
            </a:r>
          </a:p>
          <a:p>
            <a:pPr marL="742950" indent="-742950">
              <a:buAutoNum type="arabicPeriod"/>
            </a:pPr>
            <a:r>
              <a:rPr lang="en-US" sz="4000" dirty="0"/>
              <a:t>East D</a:t>
            </a:r>
          </a:p>
          <a:p>
            <a:pPr marL="742950" indent="-742950">
              <a:buAutoNum type="arabicPeriod"/>
            </a:pPr>
            <a:r>
              <a:rPr lang="en-US" sz="4000" dirty="0"/>
              <a:t>West B</a:t>
            </a:r>
          </a:p>
          <a:p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F04178-C2BA-4B50-9E72-B98B8C6BA8A0}"/>
              </a:ext>
            </a:extLst>
          </p:cNvPr>
          <p:cNvSpPr txBox="1"/>
          <p:nvPr/>
        </p:nvSpPr>
        <p:spPr>
          <a:xfrm>
            <a:off x="6991352" y="1943100"/>
            <a:ext cx="2527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zh-CN" altLang="en-US" sz="4000" dirty="0"/>
              <a:t>南方</a:t>
            </a:r>
            <a:endParaRPr lang="en-US" altLang="zh-CN" sz="4000" dirty="0"/>
          </a:p>
          <a:p>
            <a:pPr marL="342900" indent="-342900">
              <a:buAutoNum type="alphaUcPeriod"/>
            </a:pPr>
            <a:r>
              <a:rPr lang="zh-CN" altLang="en-US" sz="4000" dirty="0"/>
              <a:t>西</a:t>
            </a:r>
            <a:endParaRPr lang="en-US" altLang="zh-CN" sz="4000" dirty="0"/>
          </a:p>
          <a:p>
            <a:pPr marL="342900" indent="-342900">
              <a:buAutoNum type="alphaUcPeriod"/>
            </a:pPr>
            <a:r>
              <a:rPr lang="zh-CN" altLang="en-US" sz="4000" dirty="0"/>
              <a:t>北</a:t>
            </a:r>
            <a:endParaRPr lang="en-US" altLang="zh-CN" sz="4000" dirty="0"/>
          </a:p>
          <a:p>
            <a:pPr marL="342900" indent="-342900">
              <a:buAutoNum type="alphaUcPeriod"/>
            </a:pPr>
            <a:r>
              <a:rPr lang="zh-CN" altLang="en-US" sz="4000" dirty="0"/>
              <a:t>东</a:t>
            </a:r>
            <a:r>
              <a:rPr lang="en-US" sz="400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BE2B90-7A7E-4CD0-9572-A8AA2D3A8580}"/>
              </a:ext>
            </a:extLst>
          </p:cNvPr>
          <p:cNvSpPr txBox="1">
            <a:spLocks/>
          </p:cNvSpPr>
          <p:nvPr/>
        </p:nvSpPr>
        <p:spPr>
          <a:xfrm>
            <a:off x="846667" y="254001"/>
            <a:ext cx="10138833" cy="736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Challenge 2!  Directions </a:t>
            </a:r>
            <a:r>
              <a:rPr lang="zh-CN" altLang="en-US" b="1" dirty="0">
                <a:solidFill>
                  <a:schemeClr val="bg1"/>
                </a:solidFill>
              </a:rPr>
              <a:t>挑战</a:t>
            </a:r>
            <a:r>
              <a:rPr lang="en-US" altLang="zh-CN" b="1" dirty="0">
                <a:solidFill>
                  <a:schemeClr val="bg1"/>
                </a:solidFill>
              </a:rPr>
              <a:t>2</a:t>
            </a:r>
            <a:r>
              <a:rPr lang="zh-CN" altLang="en-US" b="1" dirty="0">
                <a:solidFill>
                  <a:schemeClr val="bg1"/>
                </a:solidFill>
              </a:rPr>
              <a:t>！方向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DC66AC6-1C90-4148-861E-974A0E7A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3733"/>
            <a:ext cx="10147300" cy="606955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Answers </a:t>
            </a:r>
            <a:r>
              <a:rPr lang="zh-CN" altLang="en-US" b="1" dirty="0">
                <a:solidFill>
                  <a:schemeClr val="bg1"/>
                </a:solidFill>
              </a:rPr>
              <a:t>答案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7A8BC6-5933-4570-895E-96BCFD51C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46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88EA2-37F8-46C4-A67B-0969A5CD3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08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200" dirty="0"/>
              <a:t>1. Intersection</a:t>
            </a:r>
          </a:p>
          <a:p>
            <a:pPr marL="0" indent="0">
              <a:buNone/>
            </a:pPr>
            <a:r>
              <a:rPr lang="en-US" sz="4200" dirty="0"/>
              <a:t>2. Stoplights = traffic lights </a:t>
            </a:r>
          </a:p>
          <a:p>
            <a:pPr marL="0" indent="0">
              <a:buNone/>
            </a:pPr>
            <a:r>
              <a:rPr lang="en-US" sz="4200" dirty="0"/>
              <a:t>3. Block </a:t>
            </a:r>
          </a:p>
          <a:p>
            <a:pPr marL="0" indent="0">
              <a:buNone/>
            </a:pPr>
            <a:r>
              <a:rPr lang="en-US" sz="4200" dirty="0"/>
              <a:t>4. Crossroads</a:t>
            </a:r>
          </a:p>
          <a:p>
            <a:pPr marL="0" indent="0">
              <a:buNone/>
            </a:pPr>
            <a:r>
              <a:rPr lang="en-US" sz="4200" dirty="0"/>
              <a:t>5. Roundabout</a:t>
            </a:r>
          </a:p>
          <a:p>
            <a:pPr marL="0" indent="0">
              <a:buNone/>
            </a:pPr>
            <a:endParaRPr lang="en-US" sz="3500" dirty="0"/>
          </a:p>
          <a:p>
            <a:pPr marL="0" indent="0">
              <a:buNone/>
            </a:pPr>
            <a:endParaRPr lang="en-US" sz="3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83DF42-4615-41D8-B7D2-48983782B5F8}"/>
              </a:ext>
            </a:extLst>
          </p:cNvPr>
          <p:cNvSpPr txBox="1"/>
          <p:nvPr/>
        </p:nvSpPr>
        <p:spPr>
          <a:xfrm>
            <a:off x="7493000" y="1825625"/>
            <a:ext cx="386080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dirty="0"/>
              <a:t>A. </a:t>
            </a:r>
            <a:r>
              <a:rPr lang="zh-CN" altLang="en-US" sz="4300" dirty="0"/>
              <a:t>交通信号灯</a:t>
            </a:r>
            <a:endParaRPr lang="en-US" sz="4300" dirty="0"/>
          </a:p>
          <a:p>
            <a:r>
              <a:rPr lang="en-US" sz="4300" dirty="0"/>
              <a:t>B.</a:t>
            </a:r>
            <a:r>
              <a:rPr lang="zh-CN" altLang="en-US" sz="4300" dirty="0"/>
              <a:t>路口</a:t>
            </a:r>
            <a:endParaRPr lang="en-US" sz="4300" dirty="0"/>
          </a:p>
          <a:p>
            <a:r>
              <a:rPr lang="en-US" sz="4300" dirty="0"/>
              <a:t>C. </a:t>
            </a:r>
            <a:r>
              <a:rPr lang="zh-CN" altLang="en-US" sz="4300" dirty="0"/>
              <a:t>环岛</a:t>
            </a:r>
            <a:endParaRPr lang="en-US" sz="4300" dirty="0"/>
          </a:p>
          <a:p>
            <a:r>
              <a:rPr lang="en-US" sz="4300" dirty="0"/>
              <a:t>D.</a:t>
            </a:r>
            <a:r>
              <a:rPr lang="zh-CN" altLang="en-US" sz="4300" dirty="0"/>
              <a:t>街区</a:t>
            </a:r>
            <a:endParaRPr lang="en-US" sz="4300" dirty="0"/>
          </a:p>
          <a:p>
            <a:r>
              <a:rPr lang="en-US" sz="4300" dirty="0"/>
              <a:t>E. </a:t>
            </a:r>
            <a:r>
              <a:rPr lang="zh-CN" altLang="en-US" sz="4300" dirty="0"/>
              <a:t>路口</a:t>
            </a:r>
            <a:endParaRPr lang="en-US" sz="4300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BF8C985-E408-4933-AA8E-61B1E7FB4B8C}"/>
              </a:ext>
            </a:extLst>
          </p:cNvPr>
          <p:cNvSpPr txBox="1">
            <a:spLocks/>
          </p:cNvSpPr>
          <p:nvPr/>
        </p:nvSpPr>
        <p:spPr>
          <a:xfrm>
            <a:off x="397933" y="254001"/>
            <a:ext cx="10955867" cy="736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Challenge 3!  Locations/Places - </a:t>
            </a:r>
            <a:r>
              <a:rPr lang="zh-CN" altLang="en-US" b="1" dirty="0">
                <a:solidFill>
                  <a:schemeClr val="bg1"/>
                </a:solidFill>
              </a:rPr>
              <a:t>挑战</a:t>
            </a:r>
            <a:r>
              <a:rPr lang="en-US" altLang="zh-CN" b="1" dirty="0">
                <a:solidFill>
                  <a:schemeClr val="bg1"/>
                </a:solidFill>
              </a:rPr>
              <a:t>3</a:t>
            </a:r>
            <a:r>
              <a:rPr lang="zh-CN" altLang="en-US" b="1" dirty="0">
                <a:solidFill>
                  <a:schemeClr val="bg1"/>
                </a:solidFill>
              </a:rPr>
              <a:t>！地点</a:t>
            </a:r>
            <a:r>
              <a:rPr lang="en-US" altLang="zh-CN" b="1" dirty="0">
                <a:solidFill>
                  <a:schemeClr val="bg1"/>
                </a:solidFill>
              </a:rPr>
              <a:t>/</a:t>
            </a:r>
            <a:r>
              <a:rPr lang="zh-CN" altLang="en-US" b="1" dirty="0">
                <a:solidFill>
                  <a:schemeClr val="bg1"/>
                </a:solidFill>
              </a:rPr>
              <a:t>地点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DDA540-EF01-4F6F-AA0D-7A8FF618A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28</a:t>
            </a:fld>
            <a:endParaRPr lang="en-US"/>
          </a:p>
        </p:txBody>
      </p:sp>
      <p:pic>
        <p:nvPicPr>
          <p:cNvPr id="5" name="28">
            <a:hlinkClick r:id="" action="ppaction://media"/>
            <a:extLst>
              <a:ext uri="{FF2B5EF4-FFF2-40B4-BE49-F238E27FC236}">
                <a16:creationId xmlns:a16="http://schemas.microsoft.com/office/drawing/2014/main" id="{F5728CDD-D6D2-41B1-BF68-60943D48F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3400" y="50971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1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C62E6-DD1B-4600-B2FA-1424CDB42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B or E</a:t>
            </a:r>
          </a:p>
          <a:p>
            <a:pPr marL="514350" indent="-514350">
              <a:buAutoNum type="arabicPeriod"/>
            </a:pPr>
            <a:r>
              <a:rPr lang="en-US" dirty="0"/>
              <a:t>A</a:t>
            </a:r>
          </a:p>
          <a:p>
            <a:pPr marL="514350" indent="-514350">
              <a:buAutoNum type="arabicPeriod"/>
            </a:pPr>
            <a:r>
              <a:rPr lang="en-US" dirty="0"/>
              <a:t>D</a:t>
            </a:r>
          </a:p>
          <a:p>
            <a:pPr marL="514350" indent="-514350">
              <a:buAutoNum type="arabicPeriod"/>
            </a:pPr>
            <a:r>
              <a:rPr lang="en-US" dirty="0"/>
              <a:t>B or E</a:t>
            </a:r>
          </a:p>
          <a:p>
            <a:pPr marL="514350" indent="-514350">
              <a:buAutoNum type="arabicPeriod"/>
            </a:pPr>
            <a:r>
              <a:rPr lang="en-US" dirty="0"/>
              <a:t>C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7F7012-53B3-44E6-A7DF-157409C67912}"/>
              </a:ext>
            </a:extLst>
          </p:cNvPr>
          <p:cNvSpPr txBox="1">
            <a:spLocks/>
          </p:cNvSpPr>
          <p:nvPr/>
        </p:nvSpPr>
        <p:spPr>
          <a:xfrm>
            <a:off x="397933" y="254001"/>
            <a:ext cx="10955867" cy="736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Challenge 3!  Locations/Places - </a:t>
            </a:r>
            <a:r>
              <a:rPr lang="zh-CN" altLang="en-US" b="1" dirty="0">
                <a:solidFill>
                  <a:schemeClr val="bg1"/>
                </a:solidFill>
              </a:rPr>
              <a:t>挑战</a:t>
            </a:r>
            <a:r>
              <a:rPr lang="en-US" altLang="zh-CN" b="1" dirty="0">
                <a:solidFill>
                  <a:schemeClr val="bg1"/>
                </a:solidFill>
              </a:rPr>
              <a:t>3</a:t>
            </a:r>
            <a:r>
              <a:rPr lang="zh-CN" altLang="en-US" b="1" dirty="0">
                <a:solidFill>
                  <a:schemeClr val="bg1"/>
                </a:solidFill>
              </a:rPr>
              <a:t>！地点</a:t>
            </a:r>
            <a:r>
              <a:rPr lang="en-US" altLang="zh-CN" b="1" dirty="0">
                <a:solidFill>
                  <a:schemeClr val="bg1"/>
                </a:solidFill>
              </a:rPr>
              <a:t>/</a:t>
            </a:r>
            <a:r>
              <a:rPr lang="zh-CN" altLang="en-US" b="1" dirty="0">
                <a:solidFill>
                  <a:schemeClr val="bg1"/>
                </a:solidFill>
              </a:rPr>
              <a:t>地点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C21190-6F48-48CB-9756-77CD455E3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3733"/>
            <a:ext cx="10147300" cy="606955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Answers </a:t>
            </a:r>
            <a:r>
              <a:rPr lang="zh-CN" altLang="en-US" b="1" dirty="0">
                <a:solidFill>
                  <a:schemeClr val="bg1"/>
                </a:solidFill>
              </a:rPr>
              <a:t>答案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6B45CC-3CB7-4F0C-BAEC-E3DB89D9C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50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D76777-353C-493E-93F4-F04F1943C1DA}"/>
              </a:ext>
            </a:extLst>
          </p:cNvPr>
          <p:cNvSpPr txBox="1"/>
          <p:nvPr/>
        </p:nvSpPr>
        <p:spPr>
          <a:xfrm>
            <a:off x="428626" y="1957868"/>
            <a:ext cx="1099185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And that very important “</a:t>
            </a:r>
            <a:r>
              <a:rPr lang="en-US" sz="3300" b="1" dirty="0"/>
              <a:t>H</a:t>
            </a:r>
            <a:r>
              <a:rPr lang="en-US" sz="3300" dirty="0"/>
              <a:t>” word: </a:t>
            </a:r>
          </a:p>
          <a:p>
            <a:r>
              <a:rPr lang="zh-CN" altLang="en-US" sz="3300" dirty="0"/>
              <a:t>还有那个非常重要的“</a:t>
            </a:r>
            <a:r>
              <a:rPr lang="en-US" sz="3300" dirty="0"/>
              <a:t>H”</a:t>
            </a:r>
            <a:r>
              <a:rPr lang="zh-CN" altLang="en-US" sz="3300" dirty="0"/>
              <a:t>字：</a:t>
            </a:r>
            <a:r>
              <a:rPr lang="en-US" sz="3300" dirty="0"/>
              <a:t> </a:t>
            </a:r>
          </a:p>
          <a:p>
            <a:r>
              <a:rPr lang="en-US" sz="3300" dirty="0">
                <a:sym typeface="Wingdings" panose="05000000000000000000" pitchFamily="2" charset="2"/>
              </a:rPr>
              <a:t> </a:t>
            </a:r>
            <a:r>
              <a:rPr lang="en-US" sz="4500" b="1" dirty="0">
                <a:solidFill>
                  <a:srgbClr val="002060"/>
                </a:solidFill>
              </a:rPr>
              <a:t>H</a:t>
            </a:r>
            <a:r>
              <a:rPr lang="en-US" sz="4500" dirty="0"/>
              <a:t>ow? </a:t>
            </a:r>
            <a:r>
              <a:rPr lang="zh-CN" altLang="en-US" sz="3300" dirty="0"/>
              <a:t>如何 </a:t>
            </a:r>
            <a:r>
              <a:rPr lang="en-US" altLang="zh-CN" sz="3300" dirty="0"/>
              <a:t>/ </a:t>
            </a:r>
            <a:r>
              <a:rPr lang="zh-CN" altLang="en-US" sz="3300" dirty="0"/>
              <a:t>怎样 </a:t>
            </a:r>
            <a:r>
              <a:rPr lang="en-US" altLang="zh-CN" sz="3300" dirty="0"/>
              <a:t>/  </a:t>
            </a:r>
            <a:r>
              <a:rPr lang="zh-CN" altLang="en-US" sz="3300" dirty="0"/>
              <a:t>如何多少</a:t>
            </a:r>
            <a:r>
              <a:rPr lang="en-US" altLang="zh-CN" sz="3300" dirty="0"/>
              <a:t>/ </a:t>
            </a:r>
            <a:r>
              <a:rPr lang="zh-CN" altLang="en-US" sz="3300" dirty="0"/>
              <a:t>多么 </a:t>
            </a:r>
            <a:r>
              <a:rPr lang="en-US" altLang="zh-CN" sz="3300" dirty="0"/>
              <a:t>/ </a:t>
            </a:r>
            <a:r>
              <a:rPr lang="zh-CN" altLang="en-US" sz="3300" dirty="0"/>
              <a:t>不然 </a:t>
            </a:r>
            <a:r>
              <a:rPr lang="en-US" altLang="zh-CN" sz="3300" dirty="0"/>
              <a:t>/ </a:t>
            </a:r>
            <a:endParaRPr lang="en-US" sz="33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4A12A-E60E-4D7A-AFBC-A04929D48057}"/>
              </a:ext>
            </a:extLst>
          </p:cNvPr>
          <p:cNvSpPr txBox="1"/>
          <p:nvPr/>
        </p:nvSpPr>
        <p:spPr>
          <a:xfrm>
            <a:off x="428626" y="3863618"/>
            <a:ext cx="106013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This handbook writer especially likes the word “how.” </a:t>
            </a:r>
          </a:p>
          <a:p>
            <a:r>
              <a:rPr lang="zh-CN" altLang="en-US" sz="3000" dirty="0"/>
              <a:t>这本手册的作者特别喜欢“如何”这个词</a:t>
            </a:r>
            <a:endParaRPr lang="en-US" sz="3000" dirty="0"/>
          </a:p>
          <a:p>
            <a:r>
              <a:rPr lang="en-US" sz="3000" dirty="0"/>
              <a:t>Why? Because the word “how” explains processes. </a:t>
            </a:r>
          </a:p>
          <a:p>
            <a:r>
              <a:rPr lang="zh-CN" altLang="en-US" sz="3000" dirty="0"/>
              <a:t>为什么？因为“如何”一词解释了过程。</a:t>
            </a:r>
            <a:endParaRPr lang="en-US" sz="30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Traveling is a process. </a:t>
            </a:r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</a:rPr>
              <a:t>旅行是一个过程。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5C724C-9A93-4E4B-8925-6B7ACE031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774" y="295275"/>
            <a:ext cx="3457575" cy="23050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3913DE7-E5C4-4368-9CC4-B8EC745056E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7305675" cy="132556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发射场 </a:t>
            </a:r>
            <a:r>
              <a:rPr lang="en-US" altLang="zh-CN" b="1" dirty="0">
                <a:solidFill>
                  <a:schemeClr val="bg1"/>
                </a:solidFill>
              </a:rPr>
              <a:t>- </a:t>
            </a:r>
            <a:r>
              <a:rPr lang="zh-CN" altLang="en-US" b="1" dirty="0">
                <a:solidFill>
                  <a:schemeClr val="bg1"/>
                </a:solidFill>
              </a:rPr>
              <a:t>基本词汇</a:t>
            </a:r>
            <a:r>
              <a:rPr lang="en-US" altLang="zh-CN" b="1" dirty="0">
                <a:solidFill>
                  <a:schemeClr val="bg1"/>
                </a:solidFill>
              </a:rPr>
              <a:t>2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Launchpad – Basic Vocabulary 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6F23A5-D416-467A-8485-8099E8C57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3</a:t>
            </a:fld>
            <a:endParaRPr lang="en-US"/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DD0DADC2-A09B-4EC4-A1A5-C9BDB60BE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2202" y="5083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6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88EA2-37F8-46C4-A67B-0969A5CD3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0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200" dirty="0"/>
              <a:t>1. Intersection </a:t>
            </a:r>
            <a:r>
              <a:rPr lang="en-US" sz="4200" u="sng" dirty="0"/>
              <a:t>B or E</a:t>
            </a:r>
          </a:p>
          <a:p>
            <a:pPr marL="0" indent="0">
              <a:buNone/>
            </a:pPr>
            <a:r>
              <a:rPr lang="en-US" sz="4200" dirty="0"/>
              <a:t>2. Stoplights = traffic lights </a:t>
            </a:r>
            <a:r>
              <a:rPr lang="en-US" sz="4200" u="sng" dirty="0"/>
              <a:t>A</a:t>
            </a:r>
            <a:r>
              <a:rPr lang="en-US" sz="4200" dirty="0"/>
              <a:t> </a:t>
            </a:r>
          </a:p>
          <a:p>
            <a:pPr marL="0" indent="0">
              <a:buNone/>
            </a:pPr>
            <a:r>
              <a:rPr lang="en-US" sz="4200" dirty="0"/>
              <a:t>3. Block  </a:t>
            </a:r>
            <a:r>
              <a:rPr lang="en-US" sz="4200" u="sng" dirty="0"/>
              <a:t>D</a:t>
            </a:r>
          </a:p>
          <a:p>
            <a:pPr marL="0" indent="0">
              <a:buNone/>
            </a:pPr>
            <a:r>
              <a:rPr lang="en-US" sz="4200" dirty="0"/>
              <a:t>4. Crossroads </a:t>
            </a:r>
            <a:r>
              <a:rPr lang="en-US" sz="4200" u="sng" dirty="0"/>
              <a:t>B or E</a:t>
            </a:r>
          </a:p>
          <a:p>
            <a:pPr marL="0" indent="0">
              <a:buNone/>
            </a:pPr>
            <a:r>
              <a:rPr lang="en-US" sz="4200" dirty="0"/>
              <a:t>5. Roundabout </a:t>
            </a:r>
            <a:r>
              <a:rPr lang="en-US" sz="4200" u="sng" dirty="0"/>
              <a:t>C</a:t>
            </a:r>
          </a:p>
          <a:p>
            <a:pPr marL="0" indent="0">
              <a:buNone/>
            </a:pPr>
            <a:endParaRPr lang="en-US" sz="3500" dirty="0"/>
          </a:p>
          <a:p>
            <a:pPr marL="0" indent="0">
              <a:buNone/>
            </a:pPr>
            <a:endParaRPr lang="en-US" sz="3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83DF42-4615-41D8-B7D2-48983782B5F8}"/>
              </a:ext>
            </a:extLst>
          </p:cNvPr>
          <p:cNvSpPr txBox="1"/>
          <p:nvPr/>
        </p:nvSpPr>
        <p:spPr>
          <a:xfrm>
            <a:off x="7899400" y="1825625"/>
            <a:ext cx="386080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dirty="0"/>
              <a:t>A. </a:t>
            </a:r>
            <a:r>
              <a:rPr lang="zh-CN" altLang="en-US" sz="4300" dirty="0"/>
              <a:t>交通信号灯</a:t>
            </a:r>
            <a:endParaRPr lang="en-US" sz="4300" dirty="0"/>
          </a:p>
          <a:p>
            <a:r>
              <a:rPr lang="en-US" sz="4300" dirty="0"/>
              <a:t>B.</a:t>
            </a:r>
            <a:r>
              <a:rPr lang="zh-CN" altLang="en-US" sz="4300" dirty="0"/>
              <a:t>路口</a:t>
            </a:r>
            <a:endParaRPr lang="en-US" sz="4300" dirty="0"/>
          </a:p>
          <a:p>
            <a:r>
              <a:rPr lang="en-US" sz="4300" dirty="0"/>
              <a:t>C. </a:t>
            </a:r>
            <a:r>
              <a:rPr lang="zh-CN" altLang="en-US" sz="4300" dirty="0"/>
              <a:t>环岛</a:t>
            </a:r>
            <a:endParaRPr lang="en-US" sz="4300" dirty="0"/>
          </a:p>
          <a:p>
            <a:r>
              <a:rPr lang="en-US" sz="4300" dirty="0"/>
              <a:t>D.</a:t>
            </a:r>
            <a:r>
              <a:rPr lang="zh-CN" altLang="en-US" sz="4300" dirty="0"/>
              <a:t>街区</a:t>
            </a:r>
            <a:endParaRPr lang="en-US" sz="4300" dirty="0"/>
          </a:p>
          <a:p>
            <a:r>
              <a:rPr lang="en-US" sz="4300" dirty="0"/>
              <a:t>E. </a:t>
            </a:r>
            <a:r>
              <a:rPr lang="zh-CN" altLang="en-US" sz="4300" dirty="0"/>
              <a:t>路口</a:t>
            </a:r>
            <a:endParaRPr lang="en-US" sz="4300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966B1C-2550-4668-BCFD-963EB57A266F}"/>
              </a:ext>
            </a:extLst>
          </p:cNvPr>
          <p:cNvSpPr txBox="1">
            <a:spLocks/>
          </p:cNvSpPr>
          <p:nvPr/>
        </p:nvSpPr>
        <p:spPr>
          <a:xfrm>
            <a:off x="397933" y="254001"/>
            <a:ext cx="10955867" cy="736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Challenge 3!  Locations/Places - </a:t>
            </a:r>
            <a:r>
              <a:rPr lang="zh-CN" altLang="en-US" b="1" dirty="0">
                <a:solidFill>
                  <a:schemeClr val="bg1"/>
                </a:solidFill>
              </a:rPr>
              <a:t>挑战</a:t>
            </a:r>
            <a:r>
              <a:rPr lang="en-US" altLang="zh-CN" b="1" dirty="0">
                <a:solidFill>
                  <a:schemeClr val="bg1"/>
                </a:solidFill>
              </a:rPr>
              <a:t>3</a:t>
            </a:r>
            <a:r>
              <a:rPr lang="zh-CN" altLang="en-US" b="1" dirty="0">
                <a:solidFill>
                  <a:schemeClr val="bg1"/>
                </a:solidFill>
              </a:rPr>
              <a:t>！地点</a:t>
            </a:r>
            <a:r>
              <a:rPr lang="en-US" altLang="zh-CN" b="1" dirty="0">
                <a:solidFill>
                  <a:schemeClr val="bg1"/>
                </a:solidFill>
              </a:rPr>
              <a:t>/</a:t>
            </a:r>
            <a:r>
              <a:rPr lang="zh-CN" altLang="en-US" b="1" dirty="0">
                <a:solidFill>
                  <a:schemeClr val="bg1"/>
                </a:solidFill>
              </a:rPr>
              <a:t>地点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3B875BB-CD2E-498C-B5E8-8B32F2EEF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3733"/>
            <a:ext cx="10147300" cy="606955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Answers </a:t>
            </a:r>
            <a:r>
              <a:rPr lang="zh-CN" altLang="en-US" b="1" dirty="0">
                <a:solidFill>
                  <a:schemeClr val="bg1"/>
                </a:solidFill>
              </a:rPr>
              <a:t>答案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FF51E9-F374-42DA-AB26-8F9EEAEE6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49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E679F-CAEE-4101-93BB-C41F6277F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325"/>
            <a:ext cx="10515600" cy="13255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挑战</a:t>
            </a:r>
            <a:r>
              <a:rPr lang="en-US" altLang="zh-CN" b="1" dirty="0">
                <a:solidFill>
                  <a:schemeClr val="bg1"/>
                </a:solidFill>
              </a:rPr>
              <a:t>4-</a:t>
            </a:r>
            <a:r>
              <a:rPr lang="zh-CN" altLang="en-US" b="1" dirty="0">
                <a:solidFill>
                  <a:schemeClr val="bg1"/>
                </a:solidFill>
              </a:rPr>
              <a:t>运输 </a:t>
            </a:r>
            <a:r>
              <a:rPr lang="en-US" b="1" dirty="0">
                <a:solidFill>
                  <a:schemeClr val="bg1"/>
                </a:solidFill>
              </a:rPr>
              <a:t>Challenge 4 - Transportation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9BD29-510A-4147-A7B0-2E03DB34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888"/>
            <a:ext cx="5410200" cy="492111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Bef>
                <a:spcPts val="600"/>
              </a:spcBef>
              <a:buNone/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1. Airport </a:t>
            </a:r>
            <a:r>
              <a:rPr lang="en-US" alt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__</a:t>
            </a:r>
            <a:endParaRPr lang="en-US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2. Taxi </a:t>
            </a:r>
            <a:r>
              <a:rPr lang="en-US" alt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__</a:t>
            </a:r>
            <a:endParaRPr lang="en-US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3. Subway </a:t>
            </a:r>
            <a:r>
              <a:rPr 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__</a:t>
            </a:r>
            <a:endParaRPr lang="en-US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4. Subway station </a:t>
            </a:r>
            <a:r>
              <a:rPr lang="en-US" alt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__</a:t>
            </a:r>
            <a:endParaRPr lang="en-US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5. Bus station </a:t>
            </a:r>
            <a:r>
              <a:rPr lang="en-US" alt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__</a:t>
            </a:r>
            <a:endParaRPr lang="en-US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6. Train </a:t>
            </a:r>
            <a:r>
              <a:rPr lang="en-US" alt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__</a:t>
            </a:r>
            <a:endParaRPr lang="en-US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7. Walking  __</a:t>
            </a:r>
            <a:endParaRPr lang="en-US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05BD9E-336F-4BD6-84C4-D4C1B5AE987E}"/>
              </a:ext>
            </a:extLst>
          </p:cNvPr>
          <p:cNvSpPr txBox="1"/>
          <p:nvPr/>
        </p:nvSpPr>
        <p:spPr>
          <a:xfrm>
            <a:off x="7988300" y="1688841"/>
            <a:ext cx="33655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A.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公交站</a:t>
            </a:r>
            <a:endParaRPr lang="en-US" sz="4000" dirty="0"/>
          </a:p>
          <a:p>
            <a:r>
              <a:rPr lang="en-US" sz="4000" dirty="0"/>
              <a:t>B.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出租车</a:t>
            </a:r>
            <a:endParaRPr lang="en-US" sz="4000" dirty="0"/>
          </a:p>
          <a:p>
            <a:r>
              <a:rPr lang="en-US" sz="4000" dirty="0"/>
              <a:t>C.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火车站</a:t>
            </a:r>
            <a:endParaRPr lang="en-US" sz="4000" dirty="0"/>
          </a:p>
          <a:p>
            <a:r>
              <a:rPr lang="en-US" sz="4000" dirty="0"/>
              <a:t>D. </a:t>
            </a:r>
            <a:r>
              <a:rPr lang="zh-CN" altLang="en-US" sz="40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行走</a:t>
            </a:r>
            <a:r>
              <a:rPr lang="en-US" sz="40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endParaRPr lang="en-US" sz="4000" dirty="0"/>
          </a:p>
          <a:p>
            <a:r>
              <a:rPr lang="en-US" sz="4000" dirty="0"/>
              <a:t>E.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地铁</a:t>
            </a:r>
            <a:endParaRPr lang="en-US" sz="4000" dirty="0"/>
          </a:p>
          <a:p>
            <a:r>
              <a:rPr lang="en-US" sz="4000" dirty="0"/>
              <a:t>F.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机场</a:t>
            </a:r>
            <a:endParaRPr lang="en-US" sz="4000" dirty="0"/>
          </a:p>
          <a:p>
            <a:r>
              <a:rPr lang="en-US" sz="4000" dirty="0"/>
              <a:t>G.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地铁站</a:t>
            </a:r>
            <a:endParaRPr lang="en-US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736E7-5B80-47DA-992A-CBFE849B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31</a:t>
            </a:fld>
            <a:endParaRPr lang="en-US"/>
          </a:p>
        </p:txBody>
      </p:sp>
      <p:pic>
        <p:nvPicPr>
          <p:cNvPr id="6" name="31">
            <a:hlinkClick r:id="" action="ppaction://media"/>
            <a:extLst>
              <a:ext uri="{FF2B5EF4-FFF2-40B4-BE49-F238E27FC236}">
                <a16:creationId xmlns:a16="http://schemas.microsoft.com/office/drawing/2014/main" id="{C4688942-DB4E-4F47-ADCC-24F4E0054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72866" y="55407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0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E37C9-3D38-48FC-B0C2-CCC4464C8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4399"/>
            <a:ext cx="10515600" cy="3992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F</a:t>
            </a:r>
          </a:p>
          <a:p>
            <a:pPr marL="0" indent="0">
              <a:buNone/>
            </a:pPr>
            <a:r>
              <a:rPr lang="en-US" dirty="0"/>
              <a:t>2. B</a:t>
            </a:r>
          </a:p>
          <a:p>
            <a:pPr marL="0" indent="0">
              <a:buNone/>
            </a:pPr>
            <a:r>
              <a:rPr lang="en-US" dirty="0"/>
              <a:t>3. E</a:t>
            </a:r>
          </a:p>
          <a:p>
            <a:pPr marL="0" indent="0">
              <a:buNone/>
            </a:pPr>
            <a:r>
              <a:rPr lang="en-US" dirty="0"/>
              <a:t>4. G</a:t>
            </a:r>
          </a:p>
          <a:p>
            <a:pPr marL="0" indent="0">
              <a:buNone/>
            </a:pPr>
            <a:r>
              <a:rPr lang="en-US" dirty="0"/>
              <a:t>5. A</a:t>
            </a:r>
          </a:p>
          <a:p>
            <a:pPr marL="0" indent="0">
              <a:buNone/>
            </a:pPr>
            <a:r>
              <a:rPr lang="en-US" dirty="0"/>
              <a:t>6. C</a:t>
            </a:r>
          </a:p>
          <a:p>
            <a:pPr marL="0" indent="0">
              <a:buNone/>
            </a:pPr>
            <a:r>
              <a:rPr lang="en-US" dirty="0"/>
              <a:t>7. 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8C39AE3-A114-421B-BFA2-26812ED8C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325"/>
            <a:ext cx="10515600" cy="13255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挑战</a:t>
            </a:r>
            <a:r>
              <a:rPr lang="en-US" altLang="zh-CN" b="1" dirty="0">
                <a:solidFill>
                  <a:schemeClr val="bg1"/>
                </a:solidFill>
              </a:rPr>
              <a:t>4-</a:t>
            </a:r>
            <a:r>
              <a:rPr lang="zh-CN" altLang="en-US" b="1" dirty="0">
                <a:solidFill>
                  <a:schemeClr val="bg1"/>
                </a:solidFill>
              </a:rPr>
              <a:t>运输 </a:t>
            </a:r>
            <a:r>
              <a:rPr lang="en-US" b="1" dirty="0">
                <a:solidFill>
                  <a:schemeClr val="bg1"/>
                </a:solidFill>
              </a:rPr>
              <a:t>Challenge 4 - Transportation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3D343A-3F34-4D1F-9F53-037B7711AF4A}"/>
              </a:ext>
            </a:extLst>
          </p:cNvPr>
          <p:cNvSpPr txBox="1">
            <a:spLocks/>
          </p:cNvSpPr>
          <p:nvPr/>
        </p:nvSpPr>
        <p:spPr>
          <a:xfrm>
            <a:off x="838199" y="1428888"/>
            <a:ext cx="10515599" cy="60695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Answers </a:t>
            </a:r>
            <a:r>
              <a:rPr lang="zh-CN" altLang="en-US" b="1" dirty="0">
                <a:solidFill>
                  <a:schemeClr val="bg1"/>
                </a:solidFill>
              </a:rPr>
              <a:t>答案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19D0B4-44E5-4BFF-B8FB-5C739A49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75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E679F-CAEE-4101-93BB-C41F6277F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326"/>
            <a:ext cx="10515600" cy="895742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挑战</a:t>
            </a:r>
            <a:r>
              <a:rPr lang="en-US" altLang="zh-CN" b="1" dirty="0">
                <a:solidFill>
                  <a:schemeClr val="bg1"/>
                </a:solidFill>
              </a:rPr>
              <a:t>4-</a:t>
            </a:r>
            <a:r>
              <a:rPr lang="zh-CN" altLang="en-US" b="1" dirty="0">
                <a:solidFill>
                  <a:schemeClr val="bg1"/>
                </a:solidFill>
              </a:rPr>
              <a:t>运输 </a:t>
            </a:r>
            <a:r>
              <a:rPr lang="en-US" sz="2500" b="1" dirty="0">
                <a:solidFill>
                  <a:schemeClr val="bg1"/>
                </a:solidFill>
              </a:rPr>
              <a:t>Challenge 4 – Transportation 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9BD29-510A-4147-A7B0-2E03DB34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154"/>
            <a:ext cx="5410200" cy="492111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Bef>
                <a:spcPts val="600"/>
              </a:spcBef>
              <a:buNone/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1. Airport </a:t>
            </a:r>
            <a:r>
              <a:rPr 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机场</a:t>
            </a:r>
            <a:r>
              <a:rPr lang="en-US" alt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F</a:t>
            </a:r>
            <a:endParaRPr lang="en-US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2. Taxi </a:t>
            </a:r>
            <a:r>
              <a:rPr 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出租车</a:t>
            </a:r>
            <a:r>
              <a:rPr lang="en-US" alt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 B</a:t>
            </a:r>
            <a:endParaRPr lang="en-US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3. Subway </a:t>
            </a:r>
            <a:r>
              <a:rPr 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地铁 </a:t>
            </a:r>
            <a:r>
              <a:rPr lang="en-US" alt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E</a:t>
            </a:r>
            <a:endParaRPr lang="en-US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4. Subway station </a:t>
            </a:r>
            <a:r>
              <a:rPr 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地铁站</a:t>
            </a:r>
            <a:r>
              <a:rPr lang="en-US" alt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G</a:t>
            </a:r>
            <a:endParaRPr lang="en-US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5. Bus station </a:t>
            </a:r>
            <a:r>
              <a:rPr 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公交站</a:t>
            </a:r>
            <a:r>
              <a:rPr lang="en-US" alt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A</a:t>
            </a: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6. Train </a:t>
            </a:r>
            <a:r>
              <a:rPr lang="en-US" alt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station</a:t>
            </a: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火车站</a:t>
            </a:r>
            <a:r>
              <a:rPr lang="en-US" alt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C</a:t>
            </a:r>
            <a:endParaRPr lang="en-US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7. Walking </a:t>
            </a:r>
            <a:r>
              <a:rPr lang="zh-CN" altLang="en-US" sz="35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行走</a:t>
            </a:r>
            <a:r>
              <a:rPr lang="en-US" sz="35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 D</a:t>
            </a:r>
            <a:endParaRPr lang="en-US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05BD9E-336F-4BD6-84C4-D4C1B5AE987E}"/>
              </a:ext>
            </a:extLst>
          </p:cNvPr>
          <p:cNvSpPr txBox="1"/>
          <p:nvPr/>
        </p:nvSpPr>
        <p:spPr>
          <a:xfrm>
            <a:off x="7988300" y="1875107"/>
            <a:ext cx="33655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A.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公交站</a:t>
            </a:r>
            <a:endParaRPr lang="en-US" sz="4000" dirty="0"/>
          </a:p>
          <a:p>
            <a:r>
              <a:rPr lang="en-US" sz="4000" dirty="0"/>
              <a:t>B.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出租车</a:t>
            </a:r>
            <a:endParaRPr lang="en-US" sz="4000" dirty="0"/>
          </a:p>
          <a:p>
            <a:r>
              <a:rPr lang="en-US" sz="4000" dirty="0"/>
              <a:t>C.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火车站</a:t>
            </a:r>
            <a:endParaRPr lang="en-US" sz="4000" dirty="0"/>
          </a:p>
          <a:p>
            <a:r>
              <a:rPr lang="en-US" sz="4000" dirty="0"/>
              <a:t>D. </a:t>
            </a:r>
            <a:r>
              <a:rPr lang="zh-CN" altLang="en-US" sz="40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行走</a:t>
            </a:r>
            <a:r>
              <a:rPr lang="en-US" sz="40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endParaRPr lang="en-US" sz="4000" dirty="0"/>
          </a:p>
          <a:p>
            <a:r>
              <a:rPr lang="en-US" sz="4000" dirty="0"/>
              <a:t>E.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地铁</a:t>
            </a:r>
            <a:endParaRPr lang="en-US" sz="4000" dirty="0"/>
          </a:p>
          <a:p>
            <a:r>
              <a:rPr lang="en-US" sz="4000" dirty="0"/>
              <a:t>F.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机场</a:t>
            </a:r>
            <a:endParaRPr lang="en-US" sz="4000" dirty="0"/>
          </a:p>
          <a:p>
            <a:r>
              <a:rPr lang="en-US" sz="4000" dirty="0"/>
              <a:t>G.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地铁站</a:t>
            </a:r>
            <a:endParaRPr lang="en-US" sz="4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703337-C6B4-4542-A36B-F32901F4D4CE}"/>
              </a:ext>
            </a:extLst>
          </p:cNvPr>
          <p:cNvSpPr txBox="1">
            <a:spLocks/>
          </p:cNvSpPr>
          <p:nvPr/>
        </p:nvSpPr>
        <p:spPr>
          <a:xfrm>
            <a:off x="838199" y="999068"/>
            <a:ext cx="10515599" cy="60695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</a:rPr>
              <a:t>Answers </a:t>
            </a:r>
            <a:r>
              <a:rPr lang="zh-CN" altLang="en-US" b="1">
                <a:solidFill>
                  <a:schemeClr val="bg1"/>
                </a:solidFill>
              </a:rPr>
              <a:t>答案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33FA8-7FF4-4715-86E9-86707F14F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34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C8885-3538-4288-8C31-8AEDBF5E8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532466"/>
            <a:ext cx="4817536" cy="407246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300" dirty="0"/>
              <a:t>1. International Terminal </a:t>
            </a:r>
            <a:r>
              <a:rPr lang="en-US" altLang="zh-CN" sz="3300" dirty="0"/>
              <a:t>__</a:t>
            </a:r>
            <a:endParaRPr lang="en-US" sz="3300" dirty="0"/>
          </a:p>
          <a:p>
            <a:pPr marL="0" indent="0">
              <a:buNone/>
            </a:pPr>
            <a:r>
              <a:rPr lang="en-US" sz="3300" dirty="0"/>
              <a:t>2. Domestic Terminal __</a:t>
            </a:r>
          </a:p>
          <a:p>
            <a:pPr marL="0" indent="0">
              <a:buNone/>
            </a:pPr>
            <a:r>
              <a:rPr lang="en-US" sz="3300" dirty="0"/>
              <a:t>3. Check-in __</a:t>
            </a:r>
          </a:p>
          <a:p>
            <a:pPr marL="0" indent="0">
              <a:buNone/>
            </a:pPr>
            <a:r>
              <a:rPr lang="en-US" sz="3300" dirty="0"/>
              <a:t>4. Arrival __</a:t>
            </a:r>
          </a:p>
          <a:p>
            <a:pPr marL="0" indent="0">
              <a:buNone/>
            </a:pPr>
            <a:r>
              <a:rPr lang="en-US" sz="3300" dirty="0"/>
              <a:t>5. Departure __</a:t>
            </a:r>
          </a:p>
          <a:p>
            <a:pPr marL="0" indent="0">
              <a:buNone/>
            </a:pPr>
            <a:r>
              <a:rPr lang="en-US" altLang="zh-CN" sz="3300" dirty="0"/>
              <a:t>6. Shuttle Bus __</a:t>
            </a:r>
          </a:p>
          <a:p>
            <a:pPr marL="0" indent="0">
              <a:buNone/>
            </a:pPr>
            <a:r>
              <a:rPr lang="en-US" altLang="zh-CN" sz="3300" dirty="0"/>
              <a:t>7. Baggage claim/carousel __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993C38-79F8-47C3-A371-64CC83506127}"/>
              </a:ext>
            </a:extLst>
          </p:cNvPr>
          <p:cNvSpPr txBox="1"/>
          <p:nvPr/>
        </p:nvSpPr>
        <p:spPr>
          <a:xfrm>
            <a:off x="6460066" y="1532466"/>
            <a:ext cx="3488267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zh-CN" alt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机场巴士</a:t>
            </a:r>
            <a:endParaRPr lang="en-US" altLang="zh-CN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342900" indent="-342900">
              <a:buFontTx/>
              <a:buAutoNum type="alphaUcPeriod"/>
            </a:pPr>
            <a:r>
              <a:rPr lang="zh-CN" altLang="en-US" sz="3500" dirty="0"/>
              <a:t>到达</a:t>
            </a:r>
            <a:endParaRPr lang="en-US" altLang="zh-CN" sz="3500" dirty="0"/>
          </a:p>
          <a:p>
            <a:pPr marL="342900" indent="-342900">
              <a:buFontTx/>
              <a:buAutoNum type="alphaUcPeriod"/>
            </a:pPr>
            <a:r>
              <a:rPr lang="zh-CN" altLang="en-US" sz="3500" dirty="0"/>
              <a:t>行李传送带</a:t>
            </a:r>
            <a:endParaRPr lang="en-US" altLang="zh-CN" sz="3500" dirty="0"/>
          </a:p>
          <a:p>
            <a:pPr marL="342900" indent="-342900">
              <a:buFontTx/>
              <a:buAutoNum type="alphaUcPeriod"/>
            </a:pPr>
            <a:r>
              <a:rPr lang="zh-CN" altLang="en-US" sz="3500" dirty="0"/>
              <a:t>离港</a:t>
            </a:r>
            <a:endParaRPr lang="en-US" altLang="zh-CN" sz="3500" dirty="0"/>
          </a:p>
          <a:p>
            <a:pPr marL="342900" indent="-342900">
              <a:buFontTx/>
              <a:buAutoNum type="alphaUcPeriod"/>
            </a:pPr>
            <a:r>
              <a:rPr lang="zh-CN" altLang="en-US" sz="3500" dirty="0"/>
              <a:t>国际航站楼</a:t>
            </a:r>
            <a:endParaRPr lang="en-US" altLang="zh-CN" sz="3500" dirty="0"/>
          </a:p>
          <a:p>
            <a:pPr marL="342900" indent="-342900">
              <a:buFontTx/>
              <a:buAutoNum type="alphaUcPeriod"/>
            </a:pPr>
            <a:r>
              <a:rPr lang="zh-CN" altLang="en-US" sz="3500" dirty="0"/>
              <a:t>进站</a:t>
            </a:r>
            <a:endParaRPr lang="en-US" altLang="zh-CN" sz="3500" dirty="0"/>
          </a:p>
          <a:p>
            <a:pPr marL="342900" indent="-342900">
              <a:buFontTx/>
              <a:buAutoNum type="alphaUcPeriod"/>
            </a:pPr>
            <a:r>
              <a:rPr lang="zh-CN" altLang="en-US" sz="3500" dirty="0"/>
              <a:t>国内终端</a:t>
            </a:r>
            <a:endParaRPr lang="en-US" sz="3500" dirty="0"/>
          </a:p>
          <a:p>
            <a:endParaRPr lang="en-US" altLang="zh-CN" sz="1800" dirty="0"/>
          </a:p>
          <a:p>
            <a:pPr marL="342900" indent="-342900">
              <a:buFontTx/>
              <a:buAutoNum type="alphaUcPeriod"/>
            </a:pPr>
            <a:endParaRPr lang="en-US" sz="1800" dirty="0"/>
          </a:p>
          <a:p>
            <a:pPr marL="342900" indent="-342900">
              <a:buFontTx/>
              <a:buAutoNum type="alphaUcPeriod"/>
            </a:pPr>
            <a:endParaRPr lang="en-US" altLang="zh-CN" sz="1800" dirty="0"/>
          </a:p>
          <a:p>
            <a:pPr marL="342900" indent="-342900">
              <a:buFontTx/>
              <a:buAutoNum type="alphaUcPeriod"/>
            </a:pPr>
            <a:endParaRPr lang="en-US" sz="1800" dirty="0"/>
          </a:p>
          <a:p>
            <a:pPr marL="342900" indent="-342900">
              <a:buFontTx/>
              <a:buAutoNum type="alphaUcPeriod"/>
            </a:pPr>
            <a:endParaRPr lang="en-US" altLang="zh-CN" sz="1800" dirty="0"/>
          </a:p>
          <a:p>
            <a:pPr marL="342900" indent="-342900">
              <a:buFontTx/>
              <a:buAutoNum type="alphaUcPeriod"/>
            </a:pPr>
            <a:endParaRPr lang="en-US" sz="1800" dirty="0"/>
          </a:p>
          <a:p>
            <a:pPr marL="342900" indent="-342900">
              <a:buFontTx/>
              <a:buAutoNum type="alphaUcPeriod"/>
            </a:pPr>
            <a:endParaRPr lang="en-US" altLang="zh-CN" sz="1800" dirty="0"/>
          </a:p>
          <a:p>
            <a:pPr marL="342900" indent="-342900">
              <a:buFontTx/>
              <a:buAutoNum type="alphaUcPeriod"/>
            </a:pPr>
            <a:endParaRPr lang="en-US" sz="1800" dirty="0"/>
          </a:p>
          <a:p>
            <a:pPr marL="342900" indent="-342900">
              <a:buFontTx/>
              <a:buAutoNum type="alphaUcPeriod"/>
            </a:pPr>
            <a:endParaRPr lang="en-US" altLang="zh-CN" dirty="0"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342900" indent="-342900">
              <a:buAutoNum type="alphaUcPeriod"/>
            </a:pPr>
            <a:endParaRPr lang="en-US" altLang="zh-CN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0E7EBEB-BAAD-4EF9-9D25-3FA0049F3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326"/>
            <a:ext cx="10515600" cy="895742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zh-CN" altLang="en-US" sz="3700" b="1" dirty="0">
                <a:solidFill>
                  <a:schemeClr val="bg1"/>
                </a:solidFill>
              </a:rPr>
              <a:t> </a:t>
            </a:r>
            <a:r>
              <a:rPr lang="en-US" sz="3700" b="1" dirty="0">
                <a:solidFill>
                  <a:schemeClr val="bg1"/>
                </a:solidFill>
              </a:rPr>
              <a:t>Challenge 5 Airport - </a:t>
            </a:r>
            <a:r>
              <a:rPr lang="zh-CN" altLang="en-US" sz="3700" b="1" dirty="0">
                <a:solidFill>
                  <a:schemeClr val="bg1"/>
                </a:solidFill>
              </a:rPr>
              <a:t>挑战</a:t>
            </a:r>
            <a:r>
              <a:rPr lang="en-US" altLang="zh-CN" sz="3700" b="1" dirty="0">
                <a:solidFill>
                  <a:schemeClr val="bg1"/>
                </a:solidFill>
              </a:rPr>
              <a:t>5 – </a:t>
            </a:r>
            <a:r>
              <a:rPr lang="zh-CN" altLang="en-US" sz="3700" b="1" dirty="0">
                <a:solidFill>
                  <a:schemeClr val="bg1"/>
                </a:solidFill>
              </a:rPr>
              <a:t>机场</a:t>
            </a:r>
            <a:endParaRPr lang="en-US" sz="37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F2EE16-176F-40E1-B26C-48B6878B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34</a:t>
            </a:fld>
            <a:endParaRPr lang="en-US"/>
          </a:p>
        </p:txBody>
      </p:sp>
      <p:pic>
        <p:nvPicPr>
          <p:cNvPr id="4" name="34">
            <a:hlinkClick r:id="" action="ppaction://media"/>
            <a:extLst>
              <a:ext uri="{FF2B5EF4-FFF2-40B4-BE49-F238E27FC236}">
                <a16:creationId xmlns:a16="http://schemas.microsoft.com/office/drawing/2014/main" id="{6F91C0C6-A7D2-46A8-9A93-4E58238CD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1933" y="51223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1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BEF19-5B8A-4A32-9E01-3626E7BC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400" y="2277533"/>
            <a:ext cx="2235200" cy="364066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E</a:t>
            </a:r>
          </a:p>
          <a:p>
            <a:pPr marL="514350" indent="-514350">
              <a:buAutoNum type="arabicPeriod"/>
            </a:pPr>
            <a:r>
              <a:rPr lang="en-US" dirty="0"/>
              <a:t>G</a:t>
            </a:r>
          </a:p>
          <a:p>
            <a:pPr marL="514350" indent="-514350">
              <a:buAutoNum type="arabicPeriod"/>
            </a:pPr>
            <a:r>
              <a:rPr lang="en-US" dirty="0"/>
              <a:t>F</a:t>
            </a:r>
          </a:p>
          <a:p>
            <a:pPr marL="514350" indent="-514350">
              <a:buAutoNum type="arabicPeriod"/>
            </a:pPr>
            <a:r>
              <a:rPr lang="en-US" dirty="0"/>
              <a:t>B</a:t>
            </a:r>
          </a:p>
          <a:p>
            <a:pPr marL="514350" indent="-514350">
              <a:buAutoNum type="arabicPeriod"/>
            </a:pPr>
            <a:r>
              <a:rPr lang="en-US" dirty="0"/>
              <a:t>D</a:t>
            </a:r>
          </a:p>
          <a:p>
            <a:pPr marL="514350" indent="-514350">
              <a:buAutoNum type="arabicPeriod"/>
            </a:pPr>
            <a:r>
              <a:rPr lang="en-US" dirty="0"/>
              <a:t>A</a:t>
            </a:r>
          </a:p>
          <a:p>
            <a:pPr marL="514350" indent="-514350">
              <a:buAutoNum type="arabicPeriod"/>
            </a:pPr>
            <a:r>
              <a:rPr lang="en-US" dirty="0"/>
              <a:t>C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438AEB-4D6E-4DDE-AFC0-B60E0451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326"/>
            <a:ext cx="10515600" cy="895742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zh-CN" altLang="en-US" sz="3700" b="1" dirty="0">
                <a:solidFill>
                  <a:schemeClr val="bg1"/>
                </a:solidFill>
              </a:rPr>
              <a:t> </a:t>
            </a:r>
            <a:r>
              <a:rPr lang="en-US" sz="3700" b="1" dirty="0">
                <a:solidFill>
                  <a:schemeClr val="bg1"/>
                </a:solidFill>
              </a:rPr>
              <a:t>Challenge 5 Airport - </a:t>
            </a:r>
            <a:r>
              <a:rPr lang="zh-CN" altLang="en-US" sz="3700" b="1" dirty="0">
                <a:solidFill>
                  <a:schemeClr val="bg1"/>
                </a:solidFill>
              </a:rPr>
              <a:t>挑战</a:t>
            </a:r>
            <a:r>
              <a:rPr lang="en-US" altLang="zh-CN" sz="3700" b="1" dirty="0">
                <a:solidFill>
                  <a:schemeClr val="bg1"/>
                </a:solidFill>
              </a:rPr>
              <a:t>5 – </a:t>
            </a:r>
            <a:r>
              <a:rPr lang="zh-CN" altLang="en-US" sz="3700" b="1" dirty="0">
                <a:solidFill>
                  <a:schemeClr val="bg1"/>
                </a:solidFill>
              </a:rPr>
              <a:t>机场</a:t>
            </a:r>
            <a:endParaRPr lang="en-US" sz="3700" b="1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B946F-548F-4DFF-A4A3-9FE8E387E0F3}"/>
              </a:ext>
            </a:extLst>
          </p:cNvPr>
          <p:cNvSpPr txBox="1">
            <a:spLocks/>
          </p:cNvSpPr>
          <p:nvPr/>
        </p:nvSpPr>
        <p:spPr>
          <a:xfrm>
            <a:off x="838199" y="1083733"/>
            <a:ext cx="10515599" cy="60695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</a:rPr>
              <a:t>Answers </a:t>
            </a:r>
            <a:r>
              <a:rPr lang="zh-CN" altLang="en-US" b="1">
                <a:solidFill>
                  <a:schemeClr val="bg1"/>
                </a:solidFill>
              </a:rPr>
              <a:t>答案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EDDB5B-A546-4F6F-AA5B-19E77F89E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60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C8885-3538-4288-8C31-8AEDBF5E8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921933"/>
            <a:ext cx="4665133" cy="4060296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000" dirty="0"/>
              <a:t>International Terminal </a:t>
            </a:r>
            <a:r>
              <a:rPr lang="en-US" sz="3000" u="sng" dirty="0"/>
              <a:t>E</a:t>
            </a:r>
            <a:r>
              <a:rPr lang="en-US" sz="3000" dirty="0"/>
              <a:t> </a:t>
            </a:r>
          </a:p>
          <a:p>
            <a:pPr marL="514350" indent="-514350">
              <a:buAutoNum type="arabicPeriod"/>
            </a:pPr>
            <a:r>
              <a:rPr lang="en-US" sz="3000" dirty="0"/>
              <a:t>Domestic Terminal </a:t>
            </a:r>
            <a:r>
              <a:rPr lang="en-US" altLang="zh-CN" sz="3000" u="sng" dirty="0"/>
              <a:t>G</a:t>
            </a:r>
            <a:endParaRPr lang="en-US" sz="3000" u="sng" dirty="0"/>
          </a:p>
          <a:p>
            <a:pPr marL="0" indent="0">
              <a:buNone/>
            </a:pPr>
            <a:r>
              <a:rPr lang="en-US" sz="3000" dirty="0"/>
              <a:t>3. Check-in </a:t>
            </a:r>
            <a:r>
              <a:rPr lang="en-US" sz="3000" u="sng" dirty="0"/>
              <a:t>F</a:t>
            </a:r>
          </a:p>
          <a:p>
            <a:pPr marL="0" indent="0">
              <a:buNone/>
            </a:pPr>
            <a:r>
              <a:rPr lang="en-US" sz="3000" dirty="0"/>
              <a:t>4. Arrival </a:t>
            </a:r>
            <a:r>
              <a:rPr lang="en-US" sz="3000" u="sng" dirty="0"/>
              <a:t>B</a:t>
            </a:r>
          </a:p>
          <a:p>
            <a:pPr marL="0" indent="0">
              <a:buNone/>
            </a:pPr>
            <a:r>
              <a:rPr lang="en-US" sz="3000" dirty="0"/>
              <a:t>5. Departure </a:t>
            </a:r>
            <a:r>
              <a:rPr lang="en-US" sz="3000" u="sng" dirty="0"/>
              <a:t>D</a:t>
            </a:r>
          </a:p>
          <a:p>
            <a:pPr marL="0" indent="0">
              <a:buNone/>
            </a:pPr>
            <a:r>
              <a:rPr lang="en-US" altLang="zh-CN" sz="3000" dirty="0"/>
              <a:t>6. Shuttle Bus </a:t>
            </a:r>
            <a:r>
              <a:rPr lang="en-US" altLang="zh-CN" sz="3000" u="sng" dirty="0"/>
              <a:t>A</a:t>
            </a:r>
          </a:p>
          <a:p>
            <a:pPr marL="0" indent="0">
              <a:buNone/>
            </a:pPr>
            <a:r>
              <a:rPr lang="en-US" altLang="zh-CN" sz="3000" dirty="0"/>
              <a:t>7. Baggage claim/carousel</a:t>
            </a:r>
            <a:r>
              <a:rPr lang="zh-CN" altLang="en-US" sz="3000" dirty="0"/>
              <a:t> </a:t>
            </a:r>
            <a:r>
              <a:rPr lang="en-US" altLang="zh-CN" sz="3000" u="sng" dirty="0"/>
              <a:t>C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993C38-79F8-47C3-A371-64CC83506127}"/>
              </a:ext>
            </a:extLst>
          </p:cNvPr>
          <p:cNvSpPr txBox="1"/>
          <p:nvPr/>
        </p:nvSpPr>
        <p:spPr>
          <a:xfrm>
            <a:off x="6747933" y="1947125"/>
            <a:ext cx="3488267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zh-CN" alt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机场巴士</a:t>
            </a:r>
            <a:endParaRPr lang="en-US" altLang="zh-CN" sz="3500" dirty="0"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342900" indent="-342900">
              <a:buFontTx/>
              <a:buAutoNum type="alphaUcPeriod"/>
            </a:pPr>
            <a:r>
              <a:rPr lang="zh-CN" altLang="en-US" sz="3500" dirty="0"/>
              <a:t>到达</a:t>
            </a:r>
            <a:endParaRPr lang="en-US" altLang="zh-CN" sz="3500" dirty="0"/>
          </a:p>
          <a:p>
            <a:pPr marL="342900" indent="-342900">
              <a:buFontTx/>
              <a:buAutoNum type="alphaUcPeriod"/>
            </a:pPr>
            <a:r>
              <a:rPr lang="zh-CN" altLang="en-US" sz="3500" dirty="0"/>
              <a:t>行李传送带</a:t>
            </a:r>
            <a:endParaRPr lang="en-US" altLang="zh-CN" sz="3500" dirty="0"/>
          </a:p>
          <a:p>
            <a:pPr marL="342900" indent="-342900">
              <a:buFontTx/>
              <a:buAutoNum type="alphaUcPeriod"/>
            </a:pPr>
            <a:r>
              <a:rPr lang="zh-CN" altLang="en-US" sz="3500" dirty="0"/>
              <a:t>离港</a:t>
            </a:r>
            <a:endParaRPr lang="en-US" altLang="zh-CN" sz="3500" dirty="0"/>
          </a:p>
          <a:p>
            <a:pPr marL="342900" indent="-342900">
              <a:buFontTx/>
              <a:buAutoNum type="alphaUcPeriod"/>
            </a:pPr>
            <a:r>
              <a:rPr lang="zh-CN" altLang="en-US" sz="3500" dirty="0"/>
              <a:t>国际航站楼</a:t>
            </a:r>
            <a:endParaRPr lang="en-US" altLang="zh-CN" sz="3500" dirty="0"/>
          </a:p>
          <a:p>
            <a:pPr marL="342900" indent="-342900">
              <a:buFontTx/>
              <a:buAutoNum type="alphaUcPeriod"/>
            </a:pPr>
            <a:r>
              <a:rPr lang="zh-CN" altLang="en-US" sz="3500" dirty="0"/>
              <a:t>进站</a:t>
            </a:r>
            <a:endParaRPr lang="en-US" altLang="zh-CN" sz="3500" dirty="0"/>
          </a:p>
          <a:p>
            <a:pPr marL="342900" indent="-342900">
              <a:buFontTx/>
              <a:buAutoNum type="alphaUcPeriod"/>
            </a:pPr>
            <a:r>
              <a:rPr lang="zh-CN" altLang="en-US" sz="3500" dirty="0"/>
              <a:t>国内终端</a:t>
            </a:r>
            <a:endParaRPr lang="en-US" sz="35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0E7EBEB-BAAD-4EF9-9D25-3FA0049F3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326"/>
            <a:ext cx="10515600" cy="895742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zh-CN" altLang="en-US" sz="3700" b="1" dirty="0">
                <a:solidFill>
                  <a:schemeClr val="bg1"/>
                </a:solidFill>
              </a:rPr>
              <a:t> </a:t>
            </a:r>
            <a:r>
              <a:rPr lang="en-US" sz="3700" b="1" dirty="0">
                <a:solidFill>
                  <a:schemeClr val="bg1"/>
                </a:solidFill>
              </a:rPr>
              <a:t>Challenge 5 Airport - </a:t>
            </a:r>
            <a:r>
              <a:rPr lang="zh-CN" altLang="en-US" sz="3700" b="1" dirty="0">
                <a:solidFill>
                  <a:schemeClr val="bg1"/>
                </a:solidFill>
              </a:rPr>
              <a:t>挑战</a:t>
            </a:r>
            <a:r>
              <a:rPr lang="en-US" altLang="zh-CN" sz="3700" b="1" dirty="0">
                <a:solidFill>
                  <a:schemeClr val="bg1"/>
                </a:solidFill>
              </a:rPr>
              <a:t>5 – </a:t>
            </a:r>
            <a:r>
              <a:rPr lang="zh-CN" altLang="en-US" sz="3700" b="1" dirty="0">
                <a:solidFill>
                  <a:schemeClr val="bg1"/>
                </a:solidFill>
              </a:rPr>
              <a:t>机场</a:t>
            </a:r>
            <a:endParaRPr lang="en-US" sz="37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C2BF7-AE1C-4A1B-A405-D652553BA6DB}"/>
              </a:ext>
            </a:extLst>
          </p:cNvPr>
          <p:cNvSpPr txBox="1">
            <a:spLocks/>
          </p:cNvSpPr>
          <p:nvPr/>
        </p:nvSpPr>
        <p:spPr>
          <a:xfrm>
            <a:off x="838200" y="1048279"/>
            <a:ext cx="10515599" cy="60695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Answers </a:t>
            </a:r>
            <a:r>
              <a:rPr lang="zh-CN" altLang="en-US" b="1" dirty="0">
                <a:solidFill>
                  <a:schemeClr val="bg1"/>
                </a:solidFill>
              </a:rPr>
              <a:t>答案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2CCD8-E6D8-4CF5-A38E-09BE65F9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14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3D25A-97A1-417C-8690-A87A31FC7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1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CN" altLang="en-US" sz="4000" b="1" dirty="0"/>
              <a:t>与去机场的出租车司机交谈</a:t>
            </a:r>
            <a:br>
              <a:rPr lang="en-US" sz="4000" b="1" dirty="0"/>
            </a:br>
            <a:r>
              <a:rPr lang="en-US" sz="4000" b="1" dirty="0"/>
              <a:t>Conversation with taxi driver going to the airport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008F-1B88-418F-85E0-A34FA16F6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0665"/>
            <a:ext cx="10981267" cy="379253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500" dirty="0"/>
              <a:t>1. Taxi Driver: Where do you want to go?</a:t>
            </a:r>
          </a:p>
          <a:p>
            <a:pPr marL="0" indent="0">
              <a:buNone/>
            </a:pPr>
            <a:r>
              <a:rPr lang="en-US" sz="3500" dirty="0"/>
              <a:t>2. You: _______________</a:t>
            </a:r>
          </a:p>
          <a:p>
            <a:pPr marL="0" indent="0">
              <a:buNone/>
            </a:pPr>
            <a:r>
              <a:rPr lang="en-US" sz="3500" dirty="0"/>
              <a:t>3. Taxi Driver: Which terminal are you going to?</a:t>
            </a:r>
          </a:p>
          <a:p>
            <a:pPr marL="0" indent="0">
              <a:buNone/>
            </a:pPr>
            <a:r>
              <a:rPr lang="en-US" sz="3500" dirty="0"/>
              <a:t>4. You: _______________ (or</a:t>
            </a:r>
            <a:r>
              <a:rPr lang="zh-CN" altLang="en-US" sz="3500" dirty="0"/>
              <a:t> 或</a:t>
            </a:r>
            <a:r>
              <a:rPr lang="en-US" sz="3500" dirty="0"/>
              <a:t>) _______________</a:t>
            </a:r>
          </a:p>
          <a:p>
            <a:pPr marL="0" indent="0">
              <a:buNone/>
            </a:pPr>
            <a:r>
              <a:rPr lang="en-US" sz="3500" dirty="0"/>
              <a:t>5. Taxi Driver: Do you want the arrivals door or departures?</a:t>
            </a:r>
          </a:p>
          <a:p>
            <a:pPr marL="0" indent="0">
              <a:buNone/>
            </a:pPr>
            <a:r>
              <a:rPr lang="en-US" sz="3500" dirty="0"/>
              <a:t>6. You: _________________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AE8391-EBF6-4803-858C-5477959C8BF9}"/>
              </a:ext>
            </a:extLst>
          </p:cNvPr>
          <p:cNvSpPr txBox="1"/>
          <p:nvPr/>
        </p:nvSpPr>
        <p:spPr>
          <a:xfrm>
            <a:off x="431800" y="5782733"/>
            <a:ext cx="11328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000" dirty="0"/>
              <a:t>The airport please</a:t>
            </a:r>
          </a:p>
          <a:p>
            <a:pPr rtl="0"/>
            <a:r>
              <a:rPr lang="en-US" sz="1000" dirty="0"/>
              <a:t>Domestic Terminal (or) International Terminal // </a:t>
            </a:r>
            <a:r>
              <a:rPr lang="zh-CN" altLang="en-US" sz="1000" dirty="0"/>
              <a:t> </a:t>
            </a:r>
            <a:r>
              <a:rPr lang="zh-CN" altLang="en-US" sz="1000" dirty="0">
                <a:effectLst/>
              </a:rPr>
              <a:t>国内航站楼（或）国际航站楼</a:t>
            </a:r>
            <a:endParaRPr lang="en-US" altLang="zh-CN" sz="1000" dirty="0">
              <a:effectLst/>
            </a:endParaRPr>
          </a:p>
          <a:p>
            <a:pPr rtl="0"/>
            <a:r>
              <a:rPr lang="en-US" altLang="zh-CN" sz="1000" dirty="0"/>
              <a:t>Arrivals (if your friend is flying in and you will meet him/her) // departure (if you are flying out)    </a:t>
            </a:r>
            <a:r>
              <a:rPr lang="zh-CN" altLang="en-US" sz="1000" dirty="0"/>
              <a:t>抵达，如果你的朋友正在飞过来，你会见到他</a:t>
            </a:r>
            <a:r>
              <a:rPr lang="en-US" altLang="zh-CN" sz="1000" dirty="0"/>
              <a:t>/</a:t>
            </a:r>
            <a:r>
              <a:rPr lang="zh-CN" altLang="en-US" sz="1000" dirty="0"/>
              <a:t>她  </a:t>
            </a:r>
            <a:r>
              <a:rPr lang="en-US" altLang="zh-CN" sz="1000" dirty="0"/>
              <a:t>//  </a:t>
            </a:r>
            <a:r>
              <a:rPr lang="zh-CN" altLang="en-US" sz="1000" dirty="0"/>
              <a:t>如果你要飞出去，就离开</a:t>
            </a:r>
            <a:r>
              <a:rPr lang="zh-CN" altLang="en-US" sz="1000" dirty="0">
                <a:effectLst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57667-A185-4D53-B6C2-DD593EC53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37</a:t>
            </a:fld>
            <a:endParaRPr lang="en-US"/>
          </a:p>
        </p:txBody>
      </p:sp>
      <p:pic>
        <p:nvPicPr>
          <p:cNvPr id="6" name="37">
            <a:hlinkClick r:id="" action="ppaction://media"/>
            <a:extLst>
              <a:ext uri="{FF2B5EF4-FFF2-40B4-BE49-F238E27FC236}">
                <a16:creationId xmlns:a16="http://schemas.microsoft.com/office/drawing/2014/main" id="{4A1CFE12-F814-4E60-8D68-CAE3A23B6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5167" y="48681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0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A4C7F-8FE5-43AE-8760-3C869BFF1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667"/>
            <a:ext cx="10515600" cy="2006600"/>
          </a:xfrm>
        </p:spPr>
        <p:txBody>
          <a:bodyPr>
            <a:normAutofit/>
          </a:bodyPr>
          <a:lstStyle/>
          <a:p>
            <a:pPr algn="ctr"/>
            <a:r>
              <a:rPr lang="zh-CN" altLang="en-US" b="1" dirty="0"/>
              <a:t>中国教练计划在海外生活和工作的小贴士</a:t>
            </a:r>
            <a:br>
              <a:rPr lang="en-US" altLang="zh-CN" dirty="0"/>
            </a:br>
            <a:r>
              <a:rPr lang="en-US" sz="2500" dirty="0"/>
              <a:t>Tips for Chinese Coaches planning to live and work overseas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76DE9-1E6D-48AB-8021-C743B268C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4134"/>
            <a:ext cx="10515600" cy="414866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zh-CN" altLang="en-US" sz="3500" dirty="0"/>
              <a:t>祝贺 你</a:t>
            </a:r>
            <a:r>
              <a:rPr lang="zh-CN" altLang="en-US" dirty="0"/>
              <a:t>！</a:t>
            </a:r>
            <a:r>
              <a:rPr lang="en-US" dirty="0"/>
              <a:t>Congratulations!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sz="3800" dirty="0"/>
              <a:t>当你到达时，你当地的新朋友应该去机场接你。</a:t>
            </a:r>
            <a:endParaRPr lang="en-US" altLang="zh-CN" sz="3800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2200" dirty="0"/>
              <a:t>Your new friends should pick you up at the airport when you arrive.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sz="3500" dirty="0"/>
              <a:t>如果你有一部华为智能手机，它确实有一些很好的海外旅行功能，比如</a:t>
            </a:r>
            <a:r>
              <a:rPr lang="en-US" altLang="zh-CN" sz="3500" dirty="0"/>
              <a:t>Skytone</a:t>
            </a:r>
            <a:r>
              <a:rPr lang="zh-CN" altLang="en-US" sz="3500" dirty="0"/>
              <a:t>。但是，有一些并发症。</a:t>
            </a:r>
            <a:endParaRPr lang="en-US" altLang="zh-CN" sz="3500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2200" dirty="0"/>
              <a:t>If you own a Huawei smart phone it does have some great features for traveling overseas, like Skytone. But, there are some complications.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47292-9F64-4EFF-87E0-847C1F50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38</a:t>
            </a:fld>
            <a:endParaRPr lang="en-US"/>
          </a:p>
        </p:txBody>
      </p:sp>
      <p:pic>
        <p:nvPicPr>
          <p:cNvPr id="5" name="38">
            <a:hlinkClick r:id="" action="ppaction://media"/>
            <a:extLst>
              <a:ext uri="{FF2B5EF4-FFF2-40B4-BE49-F238E27FC236}">
                <a16:creationId xmlns:a16="http://schemas.microsoft.com/office/drawing/2014/main" id="{88D54945-096F-4E81-8CF6-0562FC647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0053" y="53946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9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CA1AA-232A-4682-B0F2-5E40C2EDF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b="1" dirty="0"/>
              <a:t>中国教练计划在海外生活和工作的小贴士</a:t>
            </a:r>
            <a:br>
              <a:rPr lang="en-US" altLang="zh-CN" dirty="0"/>
            </a:br>
            <a:r>
              <a:rPr lang="en-US" sz="2400" dirty="0"/>
              <a:t>Tips for Chinese Coaches planning to live and work overseas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21C90-3F7A-416D-9358-6BB1B6A21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5597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zh-CN" altLang="en-US" sz="3500" dirty="0"/>
              <a:t>谷歌和苹果可以识别华为手机，不会让你下载他们的应用程序。你将需要他们的谷歌地图应用程序，和本地出租车应用程序。</a:t>
            </a:r>
            <a:r>
              <a:rPr lang="en-US" sz="3500" dirty="0"/>
              <a:t>Google and Apple can recognize Huawei phones and won’t let you download their apps. You will need their apps for google maps, and local taxi apps.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FCE09-0412-4A19-AF58-46B61C25C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24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3AF58-EA34-4C40-A379-74BF5E543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/>
              <a:t>How do I get there? </a:t>
            </a:r>
            <a:r>
              <a:rPr lang="zh-CN" altLang="en-US" sz="3500" dirty="0"/>
              <a:t>我怎么到那里？</a:t>
            </a:r>
            <a:endParaRPr lang="en-US" sz="3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/>
              <a:t>How does it work? </a:t>
            </a:r>
            <a:r>
              <a:rPr lang="zh-CN" altLang="en-US" sz="3500" dirty="0"/>
              <a:t>它是如何工作的？</a:t>
            </a:r>
            <a:endParaRPr lang="en-US" sz="3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/>
              <a:t>How can I buy a ticket? </a:t>
            </a:r>
            <a:r>
              <a:rPr lang="zh-CN" altLang="en-US" sz="3500" dirty="0"/>
              <a:t>我怎样才能买票？</a:t>
            </a:r>
            <a:endParaRPr lang="en-US" sz="3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/>
              <a:t>How can I get food and water? </a:t>
            </a:r>
            <a:r>
              <a:rPr lang="zh-CN" altLang="en-US" sz="3500" dirty="0"/>
              <a:t>我怎样才能得到食物和水？</a:t>
            </a:r>
            <a:endParaRPr lang="en-US" sz="3500" dirty="0"/>
          </a:p>
          <a:p>
            <a:pPr marL="0" indent="0">
              <a:buNone/>
            </a:pPr>
            <a:r>
              <a:rPr lang="en-US" sz="3500" dirty="0"/>
              <a:t>“How” is really the most interesting “question word” in my opinion. </a:t>
            </a:r>
          </a:p>
          <a:p>
            <a:pPr marL="0" indent="0">
              <a:buNone/>
            </a:pPr>
            <a:r>
              <a:rPr lang="zh-CN" altLang="en-US" sz="3500" dirty="0"/>
              <a:t>在我看来，“如何”真的是最有趣的“问题词”。</a:t>
            </a:r>
            <a:endParaRPr lang="en-US" sz="35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C64AE8-3F08-4D10-9FBC-82E8D7A5078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7305675" cy="132556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发射场 </a:t>
            </a:r>
            <a:r>
              <a:rPr lang="en-US" altLang="zh-CN" b="1" dirty="0">
                <a:solidFill>
                  <a:schemeClr val="bg1"/>
                </a:solidFill>
              </a:rPr>
              <a:t>- </a:t>
            </a:r>
            <a:r>
              <a:rPr lang="zh-CN" altLang="en-US" b="1" dirty="0">
                <a:solidFill>
                  <a:schemeClr val="bg1"/>
                </a:solidFill>
              </a:rPr>
              <a:t>基本词汇</a:t>
            </a:r>
            <a:r>
              <a:rPr lang="en-US" altLang="zh-CN" b="1" dirty="0">
                <a:solidFill>
                  <a:schemeClr val="bg1"/>
                </a:solidFill>
              </a:rPr>
              <a:t>3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Launchpad – Basic Vocabulary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473EA5-FA5D-4B4F-B4C3-D828900DB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774" y="295275"/>
            <a:ext cx="3457575" cy="23050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5B7EE1-8972-4FE7-8EB9-87EDC6D48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4</a:t>
            </a:fld>
            <a:endParaRPr lang="en-US"/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4E6B887F-DCA5-4671-A48D-181D893D0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4778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6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6AE4C-7A5B-445A-BC8E-EC02EC26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b="1" dirty="0"/>
              <a:t>中国教练计划在海外生活和工作的小贴士</a:t>
            </a:r>
            <a:br>
              <a:rPr lang="en-US" altLang="zh-CN" dirty="0"/>
            </a:br>
            <a:r>
              <a:rPr lang="en-US" sz="2800" dirty="0"/>
              <a:t>Tips for Chinese Coaches planning to live and work overseas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A6BCD-DFAF-41A2-873B-9DB3069E7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zh-CN" altLang="en-US" sz="3500" dirty="0"/>
              <a:t>另外，使用</a:t>
            </a:r>
            <a:r>
              <a:rPr lang="en-US" altLang="zh-CN" sz="3500" dirty="0"/>
              <a:t>Skytone</a:t>
            </a:r>
            <a:r>
              <a:rPr lang="zh-CN" altLang="en-US" sz="3500" dirty="0"/>
              <a:t>，你的新国家的当地人会认为打电话给你是一个长途电话。你不会接到很多电话的。</a:t>
            </a:r>
            <a:r>
              <a:rPr lang="en-US" sz="2400" dirty="0"/>
              <a:t>Also, using Skytone, local people in your new country will think calling you is a long distance phone call. You won’t get many phone calls. </a:t>
            </a:r>
          </a:p>
          <a:p>
            <a:pPr marL="0" indent="0">
              <a:lnSpc>
                <a:spcPct val="130000"/>
              </a:lnSpc>
              <a:buNone/>
            </a:pPr>
            <a:endParaRPr lang="en-US" dirty="0"/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sz="3800" dirty="0"/>
              <a:t>然而，</a:t>
            </a:r>
            <a:r>
              <a:rPr lang="en-US" altLang="zh-CN" sz="3800" dirty="0"/>
              <a:t>Skytone</a:t>
            </a:r>
            <a:r>
              <a:rPr lang="zh-CN" altLang="en-US" sz="3800" dirty="0"/>
              <a:t>将使您在中国给您的家人和朋友打电话变得简单和便宜</a:t>
            </a:r>
            <a:r>
              <a:rPr lang="zh-CN" altLang="en-US" dirty="0"/>
              <a:t>。</a:t>
            </a:r>
            <a:r>
              <a:rPr lang="en-US" sz="2200" dirty="0"/>
              <a:t>Skytone however will make it easy and cheap to call your family and friends back in China.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7ACEE-5B28-4518-9E04-B456F284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40</a:t>
            </a:fld>
            <a:endParaRPr lang="en-US"/>
          </a:p>
        </p:txBody>
      </p:sp>
      <p:pic>
        <p:nvPicPr>
          <p:cNvPr id="5" name="40">
            <a:hlinkClick r:id="" action="ppaction://media"/>
            <a:extLst>
              <a:ext uri="{FF2B5EF4-FFF2-40B4-BE49-F238E27FC236}">
                <a16:creationId xmlns:a16="http://schemas.microsoft.com/office/drawing/2014/main" id="{85040CA2-7775-419A-8F2B-50D6C82EB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2704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3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0D802-F0BC-4B53-8EE8-DBB07DAC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b="1" dirty="0"/>
              <a:t>中国教练计划在海外生活和工作的小贴士</a:t>
            </a:r>
            <a:br>
              <a:rPr lang="en-US" altLang="zh-CN" dirty="0"/>
            </a:br>
            <a:r>
              <a:rPr lang="en-US" sz="2800" dirty="0"/>
              <a:t>Tips for Chinese Coaches planning to live and work overseas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21FAD-5222-45C2-A6F7-085AAF6E0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3500" dirty="0"/>
              <a:t>为了满足新国家当地的商业和社交需求，你最好买一部三星、诺基亚或苹果手机，然后把新的本地</a:t>
            </a:r>
            <a:r>
              <a:rPr lang="en-US" altLang="zh-CN" sz="3500" dirty="0"/>
              <a:t>sim</a:t>
            </a:r>
            <a:r>
              <a:rPr lang="zh-CN" altLang="en-US" sz="3500" dirty="0"/>
              <a:t>卡放在那里。</a:t>
            </a:r>
            <a:r>
              <a:rPr lang="en-US" sz="2200" dirty="0"/>
              <a:t>For local business and social needs in your new country you are much better off buying a Samsung, Nokia, or Apple phone and putting your new local sim card in there.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8A793-EF2B-4B0D-8A9F-ED46EF4A3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41</a:t>
            </a:fld>
            <a:endParaRPr lang="en-US"/>
          </a:p>
        </p:txBody>
      </p:sp>
      <p:pic>
        <p:nvPicPr>
          <p:cNvPr id="5" name="41">
            <a:hlinkClick r:id="" action="ppaction://media"/>
            <a:extLst>
              <a:ext uri="{FF2B5EF4-FFF2-40B4-BE49-F238E27FC236}">
                <a16:creationId xmlns:a16="http://schemas.microsoft.com/office/drawing/2014/main" id="{5FFFF225-7538-444E-9CAD-36F718A06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6471" y="49041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3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E2561-87E6-49F5-A712-51B83E787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只要你能沟通</a:t>
            </a:r>
            <a:r>
              <a:rPr lang="en-US" altLang="zh-CN" b="1" dirty="0"/>
              <a:t>…</a:t>
            </a:r>
            <a:br>
              <a:rPr lang="en-US" altLang="zh-CN" b="1" dirty="0"/>
            </a:br>
            <a:r>
              <a:rPr lang="en-US" sz="2200" b="1" dirty="0"/>
              <a:t>As long as you can communicate…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32D7A-62FE-4BAF-97D9-FF30DC487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sz="3500" dirty="0"/>
              <a:t>和你的新朋友（在你的新国家）</a:t>
            </a:r>
            <a:endParaRPr lang="en-US" altLang="zh-CN" sz="3500" dirty="0"/>
          </a:p>
          <a:p>
            <a:pPr marL="0" indent="0">
              <a:buNone/>
            </a:pPr>
            <a:r>
              <a:rPr lang="en-US" dirty="0"/>
              <a:t>With your new friends in your new country…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zh-CN" altLang="en-US" sz="3500" dirty="0"/>
              <a:t>还有你在中国的家人和朋友</a:t>
            </a:r>
            <a:r>
              <a:rPr lang="en-US" altLang="zh-CN" sz="3500" dirty="0"/>
              <a:t>…</a:t>
            </a:r>
            <a:endParaRPr lang="en-US" sz="3500" dirty="0"/>
          </a:p>
          <a:p>
            <a:pPr marL="0" indent="0">
              <a:buNone/>
            </a:pPr>
            <a:r>
              <a:rPr lang="en-US" dirty="0"/>
              <a:t>And your family and friends back home in China…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zh-CN" altLang="en-US" sz="3500" dirty="0"/>
              <a:t>一切都会好起来的！</a:t>
            </a:r>
            <a:r>
              <a:rPr lang="en-US" altLang="zh-CN" dirty="0"/>
              <a:t>Everything will be fine! = </a:t>
            </a:r>
            <a:r>
              <a:rPr lang="en-US" dirty="0"/>
              <a:t>It will be all good!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1B10A-2B5E-49FF-A555-72D38585C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42</a:t>
            </a:fld>
            <a:endParaRPr lang="en-US"/>
          </a:p>
        </p:txBody>
      </p:sp>
      <p:pic>
        <p:nvPicPr>
          <p:cNvPr id="5" name="42">
            <a:hlinkClick r:id="" action="ppaction://media"/>
            <a:extLst>
              <a:ext uri="{FF2B5EF4-FFF2-40B4-BE49-F238E27FC236}">
                <a16:creationId xmlns:a16="http://schemas.microsoft.com/office/drawing/2014/main" id="{2D3E011F-BD7C-4118-B2D8-4AD11736D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34248" y="24618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9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37F28-1569-4018-B1DB-A00A953A7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964"/>
          </a:xfrm>
        </p:spPr>
        <p:txBody>
          <a:bodyPr/>
          <a:lstStyle/>
          <a:p>
            <a:r>
              <a:rPr lang="zh-CN" altLang="en-US" dirty="0"/>
              <a:t>出入境卡 </a:t>
            </a:r>
            <a:r>
              <a:rPr lang="en-US" dirty="0"/>
              <a:t>Departure and arrival card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3CF3CF-1F1A-42B6-8947-D72F0E1AE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2028151"/>
            <a:ext cx="8310880" cy="477875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1E212B-878E-434B-903E-147904F9CFB6}"/>
              </a:ext>
            </a:extLst>
          </p:cNvPr>
          <p:cNvSpPr txBox="1"/>
          <p:nvPr/>
        </p:nvSpPr>
        <p:spPr>
          <a:xfrm>
            <a:off x="990600" y="1091090"/>
            <a:ext cx="1010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大多数国家都有这种情况。 </a:t>
            </a:r>
            <a:r>
              <a:rPr lang="en-US" altLang="zh-CN" dirty="0"/>
              <a:t>Most countries have something like this. </a:t>
            </a:r>
            <a:r>
              <a:rPr lang="zh-CN" altLang="en-US" dirty="0"/>
              <a:t>我用这个是因为它有中英文翻译。但是，他们都差不多。</a:t>
            </a:r>
            <a:r>
              <a:rPr lang="en-US" dirty="0"/>
              <a:t>I’m using this one because it has Chinese English translations. But, they are all about the same.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5D34EA-C010-4F9A-94D3-337478836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43</a:t>
            </a:fld>
            <a:endParaRPr lang="en-US"/>
          </a:p>
        </p:txBody>
      </p:sp>
      <p:pic>
        <p:nvPicPr>
          <p:cNvPr id="4" name="43">
            <a:hlinkClick r:id="" action="ppaction://media"/>
            <a:extLst>
              <a:ext uri="{FF2B5EF4-FFF2-40B4-BE49-F238E27FC236}">
                <a16:creationId xmlns:a16="http://schemas.microsoft.com/office/drawing/2014/main" id="{018B1049-119C-4C8E-AE4B-FED244086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400" y="13495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0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7382C-50F4-4F68-BCCB-5D9D73ACF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884" y="365125"/>
            <a:ext cx="11123270" cy="1325563"/>
          </a:xfrm>
        </p:spPr>
        <p:txBody>
          <a:bodyPr>
            <a:normAutofit/>
          </a:bodyPr>
          <a:lstStyle/>
          <a:p>
            <a:pPr algn="ctr"/>
            <a:r>
              <a:rPr lang="zh-CN" altLang="en-US" sz="4200" dirty="0"/>
              <a:t>我用很多种语言填了这些卡片，我都数不清了。</a:t>
            </a:r>
            <a:r>
              <a:rPr lang="en-US" sz="2200" dirty="0"/>
              <a:t>I’ve filled those cards out in so many languages I can’t count them all.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3AAA4-8B4E-4590-B07A-AC78E4E13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3000" dirty="0"/>
              <a:t>通常在某个地方会有一个长柜台，上面贴着英文翻译。 很多次我在飞机上睡觉时都没有得到这张卡。 然后，当我试图通过移民时，我不得不回去，用卡找到柜台，然后填写一张。 这就是我旅行时总是随身带笔的原因之一。 有时有很多人在做同样的事情，没有笔！ 哈哈！ 我喜欢旅游！</a:t>
            </a:r>
            <a:r>
              <a:rPr lang="en-US" sz="1500" dirty="0"/>
              <a:t>Usually there’s a long counter somewhere with English language translations taped on the backboard. Many times I was sleeping on the airplane and didn’t get this card. Then, when trying to get through immigration I had to go back, find the counter with the cards, and fill one out. This is one reason I always carry a pen when I travel. Sometimes there’s a lot of people doing the same thing, and there are no pens! Ha, ha! I love traveling!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3E2D8-E906-4025-82C4-30AA0299E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84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12680-2A7D-4163-BDBB-4A2A0D8A1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旅途愉快！ </a:t>
            </a:r>
            <a:r>
              <a:rPr lang="en-US" dirty="0"/>
              <a:t>Bon voyage! (French language for have a good trip!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F4237-DEAE-419A-AB77-B59CEDCAF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411A9D-8BBB-4EF8-896B-02148FCF0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76" y="1825002"/>
            <a:ext cx="4019248" cy="4019248"/>
          </a:xfrm>
          <a:prstGeom prst="rect">
            <a:avLst/>
          </a:prstGeom>
        </p:spPr>
      </p:pic>
      <p:pic>
        <p:nvPicPr>
          <p:cNvPr id="7" name="44">
            <a:hlinkClick r:id="" action="ppaction://media"/>
            <a:extLst>
              <a:ext uri="{FF2B5EF4-FFF2-40B4-BE49-F238E27FC236}">
                <a16:creationId xmlns:a16="http://schemas.microsoft.com/office/drawing/2014/main" id="{330419AC-DED5-42BD-9BDD-AD07C40D1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8547" y="34139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6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196BD-1A72-459E-9DD8-8E6D74E7F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PPT is really about: </a:t>
            </a:r>
            <a:r>
              <a:rPr lang="zh-CN" altLang="en-US" dirty="0"/>
              <a:t>这个</a:t>
            </a:r>
            <a:r>
              <a:rPr lang="en-US" altLang="zh-CN" dirty="0"/>
              <a:t>PPT</a:t>
            </a:r>
            <a:r>
              <a:rPr lang="zh-CN" altLang="en-US" dirty="0"/>
              <a:t>实际上是关于：</a:t>
            </a:r>
            <a:br>
              <a:rPr lang="en-US" dirty="0"/>
            </a:br>
            <a:r>
              <a:rPr lang="en-US" dirty="0"/>
              <a:t>HOW to get </a:t>
            </a:r>
            <a:r>
              <a:rPr lang="en-US" b="1" dirty="0"/>
              <a:t>from here to there</a:t>
            </a:r>
            <a:r>
              <a:rPr lang="en-US" dirty="0"/>
              <a:t>? </a:t>
            </a:r>
            <a:r>
              <a:rPr lang="zh-CN" altLang="en-US" dirty="0"/>
              <a:t>怎么走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18059-021F-48DF-978D-4BCDB8CA2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461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Really though, all the question words (5 </a:t>
            </a:r>
            <a:r>
              <a:rPr lang="en-US" dirty="0" err="1"/>
              <a:t>Ws</a:t>
            </a:r>
            <a:r>
              <a:rPr lang="en-US" dirty="0"/>
              <a:t>) are essential.</a:t>
            </a:r>
          </a:p>
          <a:p>
            <a:pPr marL="0" indent="0">
              <a:buNone/>
            </a:pPr>
            <a:r>
              <a:rPr lang="zh-CN" altLang="en-US" dirty="0"/>
              <a:t>实际上，所有的疑问词（</a:t>
            </a:r>
            <a:r>
              <a:rPr lang="en-US" altLang="zh-CN" dirty="0"/>
              <a:t>5ws</a:t>
            </a:r>
            <a:r>
              <a:rPr lang="zh-CN" altLang="en-US" dirty="0"/>
              <a:t>）都是必不可少的。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A76B5-430F-4C41-948E-B0B3A9053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18" y="3248024"/>
            <a:ext cx="4126431" cy="3063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66FD4F-18D9-4C53-A49B-6558F5065E98}"/>
              </a:ext>
            </a:extLst>
          </p:cNvPr>
          <p:cNvSpPr txBox="1"/>
          <p:nvPr/>
        </p:nvSpPr>
        <p:spPr>
          <a:xfrm>
            <a:off x="7115175" y="3248024"/>
            <a:ext cx="3162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From </a:t>
            </a:r>
            <a:r>
              <a:rPr lang="zh-CN" altLang="en-US" sz="4000" dirty="0"/>
              <a:t>从</a:t>
            </a:r>
            <a:endParaRPr lang="en-US" sz="4000" dirty="0"/>
          </a:p>
          <a:p>
            <a:r>
              <a:rPr lang="en-US" sz="4000" dirty="0"/>
              <a:t>Here </a:t>
            </a:r>
            <a:r>
              <a:rPr lang="zh-CN" altLang="en-US" sz="4000" dirty="0"/>
              <a:t>这里</a:t>
            </a:r>
            <a:endParaRPr lang="en-US" altLang="zh-CN" sz="4000" dirty="0"/>
          </a:p>
          <a:p>
            <a:r>
              <a:rPr lang="en-US" altLang="zh-CN" sz="4000" dirty="0"/>
              <a:t>To </a:t>
            </a:r>
            <a:r>
              <a:rPr lang="zh-CN" altLang="en-US" sz="4000" dirty="0"/>
              <a:t>到</a:t>
            </a:r>
            <a:endParaRPr lang="en-US" altLang="zh-CN" sz="4000" dirty="0"/>
          </a:p>
          <a:p>
            <a:r>
              <a:rPr lang="en-US" sz="4000" dirty="0"/>
              <a:t>There </a:t>
            </a:r>
            <a:r>
              <a:rPr lang="zh-CN" altLang="en-US" sz="4000" dirty="0"/>
              <a:t>那里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731D5-3813-4673-BCD1-FF1E1B2AF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5</a:t>
            </a:fld>
            <a:endParaRPr lang="en-US"/>
          </a:p>
        </p:txBody>
      </p:sp>
      <p:pic>
        <p:nvPicPr>
          <p:cNvPr id="7" name="5">
            <a:hlinkClick r:id="" action="ppaction://media"/>
            <a:extLst>
              <a:ext uri="{FF2B5EF4-FFF2-40B4-BE49-F238E27FC236}">
                <a16:creationId xmlns:a16="http://schemas.microsoft.com/office/drawing/2014/main" id="{E2B8C921-8C88-49EF-8EF5-5E2F872D8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22444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6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E9C6C-9F3F-4DC9-B67C-E4CBA9F0A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05"/>
            <a:ext cx="10515600" cy="2816225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___________________</a:t>
            </a:r>
            <a:r>
              <a:rPr lang="zh-CN" altLang="en-US" sz="4400" b="1" dirty="0">
                <a:solidFill>
                  <a:schemeClr val="bg1"/>
                </a:solidFill>
              </a:rPr>
              <a:t>在哪？</a:t>
            </a:r>
            <a:br>
              <a:rPr lang="en-US" altLang="zh-CN" sz="4400" b="1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</a:rPr>
              <a:t>Where is __________?</a:t>
            </a:r>
            <a:br>
              <a:rPr lang="en-US" sz="4400" b="1" dirty="0">
                <a:solidFill>
                  <a:schemeClr val="bg1"/>
                </a:solidFill>
              </a:rPr>
            </a:br>
            <a:br>
              <a:rPr lang="en-US" altLang="zh-CN" b="1" dirty="0">
                <a:solidFill>
                  <a:schemeClr val="bg1"/>
                </a:solidFill>
              </a:rPr>
            </a:br>
            <a:r>
              <a:rPr lang="zh-CN" altLang="en-US" b="1" dirty="0">
                <a:solidFill>
                  <a:schemeClr val="bg1"/>
                </a:solidFill>
              </a:rPr>
              <a:t>你能告诉我去</a:t>
            </a:r>
            <a:r>
              <a:rPr lang="en-US" altLang="zh-CN" b="1" dirty="0">
                <a:solidFill>
                  <a:schemeClr val="bg1"/>
                </a:solidFill>
              </a:rPr>
              <a:t>________</a:t>
            </a:r>
            <a:r>
              <a:rPr lang="zh-CN" altLang="en-US" b="1" dirty="0">
                <a:solidFill>
                  <a:schemeClr val="bg1"/>
                </a:solidFill>
              </a:rPr>
              <a:t>的路吗？</a:t>
            </a:r>
            <a:br>
              <a:rPr lang="en-US" altLang="zh-CN" b="1" dirty="0">
                <a:solidFill>
                  <a:schemeClr val="bg1"/>
                </a:solidFill>
              </a:rPr>
            </a:br>
            <a:r>
              <a:rPr lang="en-US" sz="2900" b="1" dirty="0">
                <a:solidFill>
                  <a:schemeClr val="bg1"/>
                </a:solidFill>
              </a:rPr>
              <a:t>Can you give me directions to _______?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54EC3-551A-427B-B291-9BF3805B3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07031"/>
            <a:ext cx="10515600" cy="3465194"/>
          </a:xfrm>
        </p:spPr>
        <p:txBody>
          <a:bodyPr>
            <a:normAutofit/>
          </a:bodyPr>
          <a:lstStyle/>
          <a:p>
            <a:pPr marL="685800" lvl="2" indent="0" algn="just">
              <a:lnSpc>
                <a:spcPct val="107000"/>
              </a:lnSpc>
              <a:spcBef>
                <a:spcPts val="600"/>
              </a:spcBef>
              <a:buNone/>
            </a:pPr>
            <a:r>
              <a:rPr lang="en-US" sz="35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 good restaurant? </a:t>
            </a:r>
            <a:r>
              <a:rPr lang="zh-CN" altLang="en-US" sz="35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好餐馆</a:t>
            </a:r>
            <a:endParaRPr lang="en-US" sz="3500" dirty="0"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685800" lvl="2" indent="0" algn="just">
              <a:lnSpc>
                <a:spcPct val="107000"/>
              </a:lnSpc>
              <a:spcBef>
                <a:spcPts val="600"/>
              </a:spcBef>
              <a:buNone/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 Chinese restaurant? </a:t>
            </a:r>
            <a:r>
              <a:rPr 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中国餐馆</a:t>
            </a:r>
            <a:endParaRPr lang="en-US" sz="3500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685800" lvl="2" indent="0" algn="just">
              <a:lnSpc>
                <a:spcPct val="107000"/>
              </a:lnSpc>
              <a:spcBef>
                <a:spcPts val="600"/>
              </a:spcBef>
              <a:buNone/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 grocery store? </a:t>
            </a:r>
            <a:r>
              <a:rPr 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杂货店</a:t>
            </a:r>
            <a:endParaRPr lang="en-US" sz="3500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685800" lvl="2" indent="0" algn="just">
              <a:lnSpc>
                <a:spcPct val="107000"/>
              </a:lnSpc>
              <a:spcBef>
                <a:spcPts val="600"/>
              </a:spcBef>
              <a:buNone/>
            </a:pPr>
            <a:r>
              <a:rPr lang="en-US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 bookstore with foreign language books? </a:t>
            </a:r>
            <a:r>
              <a:rPr lang="zh-CN" sz="35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有外语书的书店吗</a:t>
            </a:r>
            <a:endParaRPr lang="en-US" sz="3500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F0BDA-566B-4286-B01A-2CB3FBD6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6</a:t>
            </a:fld>
            <a:endParaRPr lang="en-US"/>
          </a:p>
        </p:txBody>
      </p:sp>
      <p:pic>
        <p:nvPicPr>
          <p:cNvPr id="5" name="6">
            <a:hlinkClick r:id="" action="ppaction://media"/>
            <a:extLst>
              <a:ext uri="{FF2B5EF4-FFF2-40B4-BE49-F238E27FC236}">
                <a16:creationId xmlns:a16="http://schemas.microsoft.com/office/drawing/2014/main" id="{80CD1439-8FE3-4367-8DA3-AB49C07E2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7400" y="136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5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339D8-79D8-4AFC-B426-DFA7AD4B2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2359025"/>
            <a:ext cx="10934700" cy="4351338"/>
          </a:xfrm>
        </p:spPr>
        <p:txBody>
          <a:bodyPr/>
          <a:lstStyle/>
          <a:p>
            <a:pPr marL="685800" lvl="2" indent="0" algn="just">
              <a:lnSpc>
                <a:spcPct val="107000"/>
              </a:lnSpc>
              <a:spcBef>
                <a:spcPts val="600"/>
              </a:spcBef>
              <a:buNone/>
            </a:pPr>
            <a:r>
              <a:rPr lang="en-US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 Chinese Embassy? 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中国大使馆</a:t>
            </a:r>
            <a:endParaRPr lang="en-US" sz="4000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685800" lvl="2" indent="0" algn="just">
              <a:lnSpc>
                <a:spcPct val="107000"/>
              </a:lnSpc>
              <a:spcBef>
                <a:spcPts val="600"/>
              </a:spcBef>
              <a:buNone/>
            </a:pPr>
            <a:r>
              <a:rPr lang="en-US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 Olympic training center?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奥林匹克训练中心</a:t>
            </a:r>
            <a:endParaRPr lang="en-US" sz="4000" dirty="0"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685800" lvl="2" indent="0" algn="just">
              <a:lnSpc>
                <a:spcPct val="107000"/>
              </a:lnSpc>
              <a:spcBef>
                <a:spcPts val="600"/>
              </a:spcBef>
              <a:buNone/>
            </a:pPr>
            <a:r>
              <a:rPr lang="en-US" sz="40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 Wushu Gymnasium? </a:t>
            </a:r>
            <a:r>
              <a:rPr lang="zh-CN" altLang="en-US" sz="40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武术馆</a:t>
            </a:r>
            <a:endParaRPr lang="en-US" sz="4000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685800" lvl="2" indent="0" algn="just">
              <a:lnSpc>
                <a:spcPct val="107000"/>
              </a:lnSpc>
              <a:spcBef>
                <a:spcPts val="600"/>
              </a:spcBef>
              <a:buNone/>
            </a:pPr>
            <a:r>
              <a:rPr lang="en-US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 toilet? 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厕所</a:t>
            </a:r>
            <a:endParaRPr lang="en-US" sz="4000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685800" lvl="2" indent="0" algn="just">
              <a:lnSpc>
                <a:spcPct val="107000"/>
              </a:lnSpc>
              <a:spcBef>
                <a:spcPts val="600"/>
              </a:spcBef>
              <a:buNone/>
            </a:pPr>
            <a:r>
              <a:rPr lang="en-US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 Motel 6?  6</a:t>
            </a:r>
            <a:r>
              <a:rPr lang="zh-CN" sz="4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号汽车旅馆</a:t>
            </a:r>
            <a:endParaRPr lang="en-US" sz="40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258D0C4-7529-489D-A32C-D4E4035F7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16225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___________________</a:t>
            </a:r>
            <a:r>
              <a:rPr lang="zh-CN" altLang="en-US" sz="4000" b="1" dirty="0">
                <a:solidFill>
                  <a:schemeClr val="bg1"/>
                </a:solidFill>
              </a:rPr>
              <a:t>在哪？</a:t>
            </a:r>
            <a:br>
              <a:rPr lang="en-US" altLang="zh-CN" sz="28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Where is __________?</a:t>
            </a:r>
            <a:br>
              <a:rPr lang="en-US" altLang="zh-CN" sz="4000" b="1" dirty="0">
                <a:solidFill>
                  <a:schemeClr val="bg1"/>
                </a:solidFill>
              </a:rPr>
            </a:br>
            <a:br>
              <a:rPr lang="en-US" altLang="zh-CN" sz="4000" b="1" dirty="0">
                <a:solidFill>
                  <a:schemeClr val="bg1"/>
                </a:solidFill>
              </a:rPr>
            </a:br>
            <a:r>
              <a:rPr lang="zh-CN" altLang="en-US" sz="4000" b="1" dirty="0">
                <a:solidFill>
                  <a:schemeClr val="bg1"/>
                </a:solidFill>
              </a:rPr>
              <a:t>你能告诉我去</a:t>
            </a:r>
            <a:r>
              <a:rPr lang="en-US" altLang="zh-CN" sz="4000" b="1" dirty="0">
                <a:solidFill>
                  <a:schemeClr val="bg1"/>
                </a:solidFill>
              </a:rPr>
              <a:t>________</a:t>
            </a:r>
            <a:r>
              <a:rPr lang="zh-CN" altLang="en-US" sz="4000" b="1" dirty="0">
                <a:solidFill>
                  <a:schemeClr val="bg1"/>
                </a:solidFill>
              </a:rPr>
              <a:t>的路吗？</a:t>
            </a:r>
            <a:br>
              <a:rPr lang="en-US" altLang="zh-CN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Can you give me directions to _______?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11718B-EBAA-43E0-99FD-A281AE242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7</a:t>
            </a:fld>
            <a:endParaRPr lang="en-US"/>
          </a:p>
        </p:txBody>
      </p:sp>
      <p:pic>
        <p:nvPicPr>
          <p:cNvPr id="4" name="7">
            <a:hlinkClick r:id="" action="ppaction://media"/>
            <a:extLst>
              <a:ext uri="{FF2B5EF4-FFF2-40B4-BE49-F238E27FC236}">
                <a16:creationId xmlns:a16="http://schemas.microsoft.com/office/drawing/2014/main" id="{BB07E59E-ACFD-4F78-B265-711FE51A3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9443" y="48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5EE84-D1B8-4CAF-B23C-CCC680CCB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38148"/>
            <a:ext cx="10515600" cy="3726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a bank? </a:t>
            </a:r>
            <a:r>
              <a:rPr lang="zh-CN" altLang="en-US" sz="4000" dirty="0"/>
              <a:t>银行？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a money exchange center? </a:t>
            </a:r>
            <a:r>
              <a:rPr lang="zh-CN" altLang="en-US" sz="4000" dirty="0"/>
              <a:t>兑换货币的地方？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a hospital? </a:t>
            </a:r>
            <a:r>
              <a:rPr lang="zh-CN" altLang="en-US" sz="4000" dirty="0"/>
              <a:t>医院？</a:t>
            </a:r>
            <a:endParaRPr lang="en-US" altLang="zh-CN" sz="4000" dirty="0"/>
          </a:p>
          <a:p>
            <a:pPr marL="0" indent="0">
              <a:buNone/>
            </a:pPr>
            <a:r>
              <a:rPr lang="en-US" sz="4000" dirty="0"/>
              <a:t>the emergency room? </a:t>
            </a:r>
            <a:r>
              <a:rPr lang="zh-CN" altLang="en-US" sz="4000" dirty="0"/>
              <a:t>急诊室？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a laundromat? </a:t>
            </a:r>
            <a:r>
              <a:rPr lang="zh-CN" altLang="en-US" sz="4000" dirty="0"/>
              <a:t>自助洗衣店？</a:t>
            </a:r>
            <a:endParaRPr lang="en-US" sz="4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EBADF1-9EFA-4A01-84E7-3BC0BBE9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922"/>
            <a:ext cx="10515600" cy="2816225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___________________</a:t>
            </a:r>
            <a:r>
              <a:rPr lang="zh-CN" altLang="en-US" sz="4000" b="1" dirty="0">
                <a:solidFill>
                  <a:schemeClr val="bg1"/>
                </a:solidFill>
              </a:rPr>
              <a:t>在哪？</a:t>
            </a:r>
            <a:br>
              <a:rPr lang="en-US" altLang="zh-CN" sz="28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Where is __________?</a:t>
            </a:r>
            <a:br>
              <a:rPr lang="en-US" altLang="zh-CN" sz="4000" b="1" dirty="0">
                <a:solidFill>
                  <a:schemeClr val="bg1"/>
                </a:solidFill>
              </a:rPr>
            </a:br>
            <a:br>
              <a:rPr lang="en-US" altLang="zh-CN" sz="4000" b="1" dirty="0">
                <a:solidFill>
                  <a:schemeClr val="bg1"/>
                </a:solidFill>
              </a:rPr>
            </a:br>
            <a:r>
              <a:rPr lang="zh-CN" altLang="en-US" sz="4000" b="1" dirty="0">
                <a:solidFill>
                  <a:schemeClr val="bg1"/>
                </a:solidFill>
              </a:rPr>
              <a:t>你能告诉我去</a:t>
            </a:r>
            <a:r>
              <a:rPr lang="en-US" altLang="zh-CN" sz="4000" b="1" dirty="0">
                <a:solidFill>
                  <a:schemeClr val="bg1"/>
                </a:solidFill>
              </a:rPr>
              <a:t>________</a:t>
            </a:r>
            <a:r>
              <a:rPr lang="zh-CN" altLang="en-US" sz="4000" b="1" dirty="0">
                <a:solidFill>
                  <a:schemeClr val="bg1"/>
                </a:solidFill>
              </a:rPr>
              <a:t>的路吗？</a:t>
            </a:r>
            <a:br>
              <a:rPr lang="en-US" altLang="zh-CN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Can you give me directions to _______?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EC1B9B-84C9-449A-889B-CBEABF14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8</a:t>
            </a:fld>
            <a:endParaRPr lang="en-US"/>
          </a:p>
        </p:txBody>
      </p:sp>
      <p:pic>
        <p:nvPicPr>
          <p:cNvPr id="5" name="8">
            <a:hlinkClick r:id="" action="ppaction://media"/>
            <a:extLst>
              <a:ext uri="{FF2B5EF4-FFF2-40B4-BE49-F238E27FC236}">
                <a16:creationId xmlns:a16="http://schemas.microsoft.com/office/drawing/2014/main" id="{69E9A467-2665-4E2D-A51A-E5579C0DD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77316" y="3089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6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6B25F-E056-4DB0-AA45-E8D2C55E9B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</a:rPr>
              <a:t>Asking for Directions </a:t>
            </a:r>
            <a:r>
              <a:rPr lang="zh-CN" altLang="en-US" sz="5000" b="1" dirty="0">
                <a:solidFill>
                  <a:schemeClr val="bg1"/>
                </a:solidFill>
              </a:rPr>
              <a:t>问路 </a:t>
            </a:r>
            <a:r>
              <a:rPr lang="en-US" altLang="zh-CN" sz="5000" b="1" dirty="0">
                <a:solidFill>
                  <a:schemeClr val="bg1"/>
                </a:solidFill>
              </a:rPr>
              <a:t>[</a:t>
            </a:r>
            <a:r>
              <a:rPr lang="en-US" sz="5000" b="1" dirty="0" err="1">
                <a:solidFill>
                  <a:schemeClr val="bg1"/>
                </a:solidFill>
              </a:rPr>
              <a:t>wèn</a:t>
            </a:r>
            <a:r>
              <a:rPr lang="en-US" sz="5000" b="1" dirty="0">
                <a:solidFill>
                  <a:schemeClr val="bg1"/>
                </a:solidFill>
              </a:rPr>
              <a:t> lù] </a:t>
            </a:r>
          </a:p>
        </p:txBody>
      </p:sp>
      <p:pic>
        <p:nvPicPr>
          <p:cNvPr id="1026" name="图片 3" descr="See the source image">
            <a:extLst>
              <a:ext uri="{FF2B5EF4-FFF2-40B4-BE49-F238E27FC236}">
                <a16:creationId xmlns:a16="http://schemas.microsoft.com/office/drawing/2014/main" id="{4310CFA2-3EC6-4EFA-92B6-81DF57C52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1949428"/>
            <a:ext cx="6002156" cy="436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22994D-DD74-4CFF-8962-56FB15BC06B5}"/>
              </a:ext>
            </a:extLst>
          </p:cNvPr>
          <p:cNvSpPr txBox="1"/>
          <p:nvPr/>
        </p:nvSpPr>
        <p:spPr>
          <a:xfrm>
            <a:off x="685800" y="2188807"/>
            <a:ext cx="52959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How can I get to ____?</a:t>
            </a:r>
          </a:p>
          <a:p>
            <a:r>
              <a:rPr lang="zh-CN" altLang="en-US" sz="3500" dirty="0"/>
              <a:t>你能告诉我去</a:t>
            </a:r>
            <a:r>
              <a:rPr lang="en-US" altLang="zh-CN" sz="3500" dirty="0"/>
              <a:t>________</a:t>
            </a:r>
            <a:r>
              <a:rPr lang="zh-CN" altLang="en-US" sz="3500" dirty="0"/>
              <a:t>的路吗？</a:t>
            </a:r>
            <a:endParaRPr lang="en-US" sz="3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4D18C-E321-4E7E-982F-BC3D5104F9CF}"/>
              </a:ext>
            </a:extLst>
          </p:cNvPr>
          <p:cNvSpPr txBox="1"/>
          <p:nvPr/>
        </p:nvSpPr>
        <p:spPr>
          <a:xfrm>
            <a:off x="400050" y="4645462"/>
            <a:ext cx="5362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Where is the __________?</a:t>
            </a:r>
          </a:p>
          <a:p>
            <a:r>
              <a:rPr lang="en-US" sz="3500" dirty="0"/>
              <a:t>___________________</a:t>
            </a:r>
            <a:r>
              <a:rPr lang="zh-CN" altLang="en-US" sz="3500" dirty="0"/>
              <a:t>在哪？</a:t>
            </a:r>
            <a:endParaRPr lang="en-US" sz="3500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0854E0-0314-4C77-A457-3A13C7508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1760B-6BBA-468D-AC07-05008CBE2775}" type="slidenum">
              <a:rPr lang="en-US" smtClean="0"/>
              <a:t>9</a:t>
            </a:fld>
            <a:endParaRPr lang="en-US"/>
          </a:p>
        </p:txBody>
      </p:sp>
      <p:pic>
        <p:nvPicPr>
          <p:cNvPr id="5" name="9">
            <a:hlinkClick r:id="" action="ppaction://media"/>
            <a:extLst>
              <a:ext uri="{FF2B5EF4-FFF2-40B4-BE49-F238E27FC236}">
                <a16:creationId xmlns:a16="http://schemas.microsoft.com/office/drawing/2014/main" id="{B1CB4F3C-9224-45F2-BDAE-E290C844C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9995" y="5828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1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2877</Words>
  <Application>Microsoft Office PowerPoint</Application>
  <PresentationFormat>Widescreen</PresentationFormat>
  <Paragraphs>424</Paragraphs>
  <Slides>45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华文新魏</vt:lpstr>
      <vt:lpstr>Arial</vt:lpstr>
      <vt:lpstr>Book Antiqua</vt:lpstr>
      <vt:lpstr>Calibri</vt:lpstr>
      <vt:lpstr>Calibri Light</vt:lpstr>
      <vt:lpstr>Office Theme</vt:lpstr>
      <vt:lpstr>Directions, Finding Places and Transportation 方向、地点和交通</vt:lpstr>
      <vt:lpstr>发射场 - 基本词汇1 Launchpad – Basic Vocabulary 1</vt:lpstr>
      <vt:lpstr>PowerPoint Presentation</vt:lpstr>
      <vt:lpstr>PowerPoint Presentation</vt:lpstr>
      <vt:lpstr>This PPT is really about: 这个PPT实际上是关于： HOW to get from here to there? 怎么走</vt:lpstr>
      <vt:lpstr>___________________在哪？ Where is __________?  你能告诉我去________的路吗？ Can you give me directions to _______?</vt:lpstr>
      <vt:lpstr>___________________在哪？ Where is __________?  你能告诉我去________的路吗？ Can you give me directions to _______?</vt:lpstr>
      <vt:lpstr>___________________在哪？ Where is __________?  你能告诉我去________的路吗？ Can you give me directions to _______?</vt:lpstr>
      <vt:lpstr>Asking for Directions 问路 [wèn lù] </vt:lpstr>
      <vt:lpstr>Direction words 方向词</vt:lpstr>
      <vt:lpstr>PowerPoint Presentation</vt:lpstr>
      <vt:lpstr>PowerPoint Presentation</vt:lpstr>
      <vt:lpstr>PowerPoint Presentation</vt:lpstr>
      <vt:lpstr>Practice!</vt:lpstr>
      <vt:lpstr>PowerPoint Presentation</vt:lpstr>
      <vt:lpstr>交通运输 Transportation</vt:lpstr>
      <vt:lpstr>PowerPoint Presentation</vt:lpstr>
      <vt:lpstr>Kinds of streets 1 不同类型的街道</vt:lpstr>
      <vt:lpstr>Kinds of streets 2 不同类型的街道</vt:lpstr>
      <vt:lpstr>在出租车上 In a taxi </vt:lpstr>
      <vt:lpstr>中餐馆：就像家一样 Chinese Restaurants: Just like home</vt:lpstr>
      <vt:lpstr>Challenge 1!  Directions 挑战1！方向</vt:lpstr>
      <vt:lpstr>Answers 答案</vt:lpstr>
      <vt:lpstr>Answers 答案</vt:lpstr>
      <vt:lpstr>PowerPoint Presentation</vt:lpstr>
      <vt:lpstr>Answers 答案</vt:lpstr>
      <vt:lpstr>Answers 答案</vt:lpstr>
      <vt:lpstr>PowerPoint Presentation</vt:lpstr>
      <vt:lpstr>Answers 答案</vt:lpstr>
      <vt:lpstr>Answers 答案</vt:lpstr>
      <vt:lpstr>挑战4-运输 Challenge 4 - Transportation</vt:lpstr>
      <vt:lpstr>挑战4-运输 Challenge 4 - Transportation</vt:lpstr>
      <vt:lpstr>挑战4-运输 Challenge 4 – Transportation Answers</vt:lpstr>
      <vt:lpstr> Challenge 5 Airport - 挑战5 – 机场</vt:lpstr>
      <vt:lpstr> Challenge 5 Airport - 挑战5 – 机场</vt:lpstr>
      <vt:lpstr> Challenge 5 Airport - 挑战5 – 机场</vt:lpstr>
      <vt:lpstr>与去机场的出租车司机交谈 Conversation with taxi driver going to the airport</vt:lpstr>
      <vt:lpstr>中国教练计划在海外生活和工作的小贴士 Tips for Chinese Coaches planning to live and work overseas</vt:lpstr>
      <vt:lpstr>中国教练计划在海外生活和工作的小贴士 Tips for Chinese Coaches planning to live and work overseas</vt:lpstr>
      <vt:lpstr>中国教练计划在海外生活和工作的小贴士 Tips for Chinese Coaches planning to live and work overseas</vt:lpstr>
      <vt:lpstr>中国教练计划在海外生活和工作的小贴士 Tips for Chinese Coaches planning to live and work overseas</vt:lpstr>
      <vt:lpstr>只要你能沟通… As long as you can communicate…</vt:lpstr>
      <vt:lpstr>出入境卡 Departure and arrival card </vt:lpstr>
      <vt:lpstr>我用很多种语言填了这些卡片，我都数不清了。I’ve filled those cards out in so many languages I can’t count them all.</vt:lpstr>
      <vt:lpstr>旅途愉快！ Bon voyage! (French language for have a good trip!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Places and Transportation</dc:title>
  <dc:creator>Gregory Brundage</dc:creator>
  <cp:lastModifiedBy>Gregory Brundage</cp:lastModifiedBy>
  <cp:revision>71</cp:revision>
  <dcterms:created xsi:type="dcterms:W3CDTF">2020-09-08T20:59:43Z</dcterms:created>
  <dcterms:modified xsi:type="dcterms:W3CDTF">2020-09-20T11:09:08Z</dcterms:modified>
</cp:coreProperties>
</file>