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6" r:id="rId2"/>
    <p:sldId id="270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58" r:id="rId15"/>
    <p:sldId id="319" r:id="rId16"/>
    <p:sldId id="327" r:id="rId17"/>
    <p:sldId id="276" r:id="rId18"/>
    <p:sldId id="274" r:id="rId19"/>
    <p:sldId id="257" r:id="rId20"/>
    <p:sldId id="275" r:id="rId21"/>
    <p:sldId id="273" r:id="rId22"/>
    <p:sldId id="272" r:id="rId23"/>
    <p:sldId id="271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8" r:id="rId53"/>
    <p:sldId id="309" r:id="rId54"/>
    <p:sldId id="310" r:id="rId55"/>
    <p:sldId id="305" r:id="rId56"/>
    <p:sldId id="306" r:id="rId57"/>
    <p:sldId id="307" r:id="rId58"/>
    <p:sldId id="311" r:id="rId59"/>
    <p:sldId id="312" r:id="rId60"/>
    <p:sldId id="313" r:id="rId61"/>
    <p:sldId id="314" r:id="rId62"/>
    <p:sldId id="331" r:id="rId63"/>
    <p:sldId id="315" r:id="rId64"/>
    <p:sldId id="318" r:id="rId65"/>
    <p:sldId id="316" r:id="rId66"/>
    <p:sldId id="317" r:id="rId67"/>
    <p:sldId id="328" r:id="rId68"/>
    <p:sldId id="329" r:id="rId69"/>
    <p:sldId id="330" r:id="rId70"/>
    <p:sldId id="320" r:id="rId71"/>
    <p:sldId id="321" r:id="rId72"/>
    <p:sldId id="326" r:id="rId73"/>
    <p:sldId id="322" r:id="rId74"/>
    <p:sldId id="323" r:id="rId75"/>
    <p:sldId id="324" r:id="rId76"/>
    <p:sldId id="325" r:id="rId7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DD9AC-794C-4202-9A22-6F70FF1C241F}" type="datetimeFigureOut">
              <a:rPr lang="ko-KR" altLang="en-US" smtClean="0"/>
              <a:pPr/>
              <a:t>2012-08-29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17D9C-AD42-465F-8686-21DCBD8D60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50 years earlier the Muslims had taken Jerusalem from the Christians.</a:t>
            </a:r>
            <a:r>
              <a:rPr lang="en-US" altLang="ko-KR" baseline="0" dirty="0" smtClean="0"/>
              <a:t> They also used Christian architectural design.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17D9C-AD42-465F-8686-21DCBD8D6007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1321-BF67-45AA-B9A5-65CDFE3AC266}" type="datetimeFigureOut">
              <a:rPr lang="ko-KR" altLang="en-US" smtClean="0"/>
              <a:pPr/>
              <a:t>2012-08-29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2981-FC63-4CB4-931B-23A9A9EE081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1321-BF67-45AA-B9A5-65CDFE3AC266}" type="datetimeFigureOut">
              <a:rPr lang="ko-KR" altLang="en-US" smtClean="0"/>
              <a:pPr/>
              <a:t>2012-08-29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2981-FC63-4CB4-931B-23A9A9EE08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1321-BF67-45AA-B9A5-65CDFE3AC266}" type="datetimeFigureOut">
              <a:rPr lang="ko-KR" altLang="en-US" smtClean="0"/>
              <a:pPr/>
              <a:t>2012-08-29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2981-FC63-4CB4-931B-23A9A9EE08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1321-BF67-45AA-B9A5-65CDFE3AC266}" type="datetimeFigureOut">
              <a:rPr lang="ko-KR" altLang="en-US" smtClean="0"/>
              <a:pPr/>
              <a:t>2012-08-29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2981-FC63-4CB4-931B-23A9A9EE08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1321-BF67-45AA-B9A5-65CDFE3AC266}" type="datetimeFigureOut">
              <a:rPr lang="ko-KR" altLang="en-US" smtClean="0"/>
              <a:pPr/>
              <a:t>2012-08-29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2981-FC63-4CB4-931B-23A9A9EE08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1321-BF67-45AA-B9A5-65CDFE3AC266}" type="datetimeFigureOut">
              <a:rPr lang="ko-KR" altLang="en-US" smtClean="0"/>
              <a:pPr/>
              <a:t>2012-08-29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2981-FC63-4CB4-931B-23A9A9EE08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1321-BF67-45AA-B9A5-65CDFE3AC266}" type="datetimeFigureOut">
              <a:rPr lang="ko-KR" altLang="en-US" smtClean="0"/>
              <a:pPr/>
              <a:t>2012-08-29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2981-FC63-4CB4-931B-23A9A9EE08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1321-BF67-45AA-B9A5-65CDFE3AC266}" type="datetimeFigureOut">
              <a:rPr lang="ko-KR" altLang="en-US" smtClean="0"/>
              <a:pPr/>
              <a:t>2012-08-29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2981-FC63-4CB4-931B-23A9A9EE08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1321-BF67-45AA-B9A5-65CDFE3AC266}" type="datetimeFigureOut">
              <a:rPr lang="ko-KR" altLang="en-US" smtClean="0"/>
              <a:pPr/>
              <a:t>2012-08-29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2981-FC63-4CB4-931B-23A9A9EE08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1321-BF67-45AA-B9A5-65CDFE3AC266}" type="datetimeFigureOut">
              <a:rPr lang="ko-KR" altLang="en-US" smtClean="0"/>
              <a:pPr/>
              <a:t>2012-08-29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2981-FC63-4CB4-931B-23A9A9EE081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altLang="ko-KR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5871321-BF67-45AA-B9A5-65CDFE3AC266}" type="datetimeFigureOut">
              <a:rPr lang="ko-KR" altLang="en-US" smtClean="0"/>
              <a:pPr/>
              <a:t>2012-08-29</a:t>
            </a:fld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0052981-FC63-4CB4-931B-23A9A9EE08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5871321-BF67-45AA-B9A5-65CDFE3AC266}" type="datetimeFigureOut">
              <a:rPr lang="ko-KR" altLang="en-US" smtClean="0"/>
              <a:pPr/>
              <a:t>2012-08-29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0052981-FC63-4CB4-931B-23A9A9EE08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p\Desktop\Music\The%20Benedictine%20Monks%20of%20Santo%20Domingo%20de%20Silos%20-%20Christmas%20Chants%20-%20Noel%20-%20gregorien%20-%20gregorian%20-%20canto%20gregoriano%20-%20Antiphon%20(Rubum%20quem%20viderat%20&amp;%20Magnificat)%20Mode%20IV%20-%2011.mp3" TargetMode="Externa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6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world.net/wrldhis/PlainTextHistories.asp?gtrack=pthc&amp;ParagraphID=exj" TargetMode="Externa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org/" TargetMode="External"/><Relationship Id="rId2" Type="http://schemas.openxmlformats.org/officeDocument/2006/relationships/hyperlink" Target="http://www.historyworld.net/wrldhis/PlainTextHistories.asp?groupid=1519&amp;HistoryID=ab27&amp;gtrack=pth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rchitecture cartoon.jpg"/>
          <p:cNvPicPr>
            <a:picLocks noChangeAspect="1"/>
          </p:cNvPicPr>
          <p:nvPr/>
        </p:nvPicPr>
        <p:blipFill>
          <a:blip r:embed="rId2" cstate="print"/>
          <a:srcRect t="11150" b="30314"/>
          <a:stretch>
            <a:fillRect/>
          </a:stretch>
        </p:blipFill>
        <p:spPr>
          <a:xfrm>
            <a:off x="7077075" y="5257800"/>
            <a:ext cx="206692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8915400" cy="2133600"/>
          </a:xfrm>
        </p:spPr>
        <p:txBody>
          <a:bodyPr>
            <a:normAutofit/>
          </a:bodyPr>
          <a:lstStyle/>
          <a:p>
            <a:pPr algn="ctr"/>
            <a:r>
              <a:rPr lang="en-US" altLang="ko-KR" sz="5600" dirty="0">
                <a:solidFill>
                  <a:schemeClr val="tx1"/>
                </a:solidFill>
              </a:rPr>
              <a:t>History </a:t>
            </a:r>
            <a:r>
              <a:rPr lang="ko-KR" altLang="ko-KR" sz="5600" dirty="0">
                <a:solidFill>
                  <a:schemeClr val="tx1"/>
                </a:solidFill>
              </a:rPr>
              <a:t>历史 </a:t>
            </a:r>
            <a:r>
              <a:rPr lang="en-US" altLang="ko-KR" sz="2800" dirty="0" err="1">
                <a:solidFill>
                  <a:schemeClr val="tx1"/>
                </a:solidFill>
              </a:rPr>
              <a:t>lìshǐ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sz="5600" dirty="0">
                <a:solidFill>
                  <a:schemeClr val="tx1"/>
                </a:solidFill>
              </a:rPr>
              <a:t>of 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sz="5600" dirty="0" smtClean="0">
                <a:solidFill>
                  <a:schemeClr val="tx1"/>
                </a:solidFill>
              </a:rPr>
              <a:t>Architecture </a:t>
            </a:r>
            <a:r>
              <a:rPr lang="ko-KR" altLang="ko-KR" sz="5600" dirty="0">
                <a:solidFill>
                  <a:schemeClr val="tx1"/>
                </a:solidFill>
              </a:rPr>
              <a:t>建筑学 </a:t>
            </a:r>
            <a:r>
              <a:rPr lang="en-US" altLang="ko-KR" sz="2800" dirty="0" err="1" smtClean="0">
                <a:solidFill>
                  <a:schemeClr val="tx1"/>
                </a:solidFill>
              </a:rPr>
              <a:t>jiànzhùxué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Pyrami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14600"/>
            <a:ext cx="3454400" cy="2590800"/>
          </a:xfrm>
          <a:prstGeom prst="rect">
            <a:avLst/>
          </a:prstGeom>
        </p:spPr>
      </p:pic>
      <p:pic>
        <p:nvPicPr>
          <p:cNvPr id="6" name="Picture 5" descr="1400s Temple_of_Heaven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514600"/>
            <a:ext cx="3352800" cy="2590800"/>
          </a:xfrm>
          <a:prstGeom prst="rect">
            <a:avLst/>
          </a:prstGeom>
        </p:spPr>
      </p:pic>
      <p:pic>
        <p:nvPicPr>
          <p:cNvPr id="7" name="Picture 6" descr="Paxton GreatExhibi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2438400"/>
            <a:ext cx="2743200" cy="2799184"/>
          </a:xfrm>
          <a:prstGeom prst="rect">
            <a:avLst/>
          </a:prstGeom>
        </p:spPr>
      </p:pic>
      <p:pic>
        <p:nvPicPr>
          <p:cNvPr id="8" name="Picture 7" descr="arch_keystone_vousso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5189683"/>
            <a:ext cx="3428048" cy="1668317"/>
          </a:xfrm>
          <a:prstGeom prst="rect">
            <a:avLst/>
          </a:prstGeom>
        </p:spPr>
      </p:pic>
      <p:pic>
        <p:nvPicPr>
          <p:cNvPr id="12" name="Picture 11" descr="3d-drawing-height-width-dept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7400" y="5257800"/>
            <a:ext cx="1622580" cy="1600200"/>
          </a:xfrm>
          <a:prstGeom prst="rect">
            <a:avLst/>
          </a:prstGeom>
        </p:spPr>
      </p:pic>
      <p:pic>
        <p:nvPicPr>
          <p:cNvPr id="13" name="Picture 12" descr="Yingzao_Fashi_1 China 1103 Diagram.jpg"/>
          <p:cNvPicPr>
            <a:picLocks noChangeAspect="1"/>
          </p:cNvPicPr>
          <p:nvPr/>
        </p:nvPicPr>
        <p:blipFill>
          <a:blip r:embed="rId8" cstate="print"/>
          <a:srcRect b="33333"/>
          <a:stretch>
            <a:fillRect/>
          </a:stretch>
        </p:blipFill>
        <p:spPr>
          <a:xfrm>
            <a:off x="0" y="5181600"/>
            <a:ext cx="1936265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ybur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362200"/>
            <a:ext cx="3048000" cy="2152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about you?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Some ancient kings liked to be buried 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葬礼</a:t>
            </a:r>
            <a:r>
              <a:rPr lang="en-US" altLang="ko-KR" b="1" dirty="0" smtClean="0"/>
              <a:t> </a:t>
            </a:r>
            <a:r>
              <a:rPr lang="en-US" altLang="ko-KR" sz="2000" b="1" dirty="0" err="1" smtClean="0"/>
              <a:t>zànglǐ</a:t>
            </a:r>
            <a:r>
              <a:rPr lang="en-US" altLang="ko-KR" b="1" dirty="0" smtClean="0"/>
              <a:t>)</a:t>
            </a:r>
            <a:r>
              <a:rPr lang="en-US" altLang="ko-KR" dirty="0" smtClean="0"/>
              <a:t> in fancy (</a:t>
            </a:r>
            <a:r>
              <a:rPr lang="ko-KR" altLang="en-US" dirty="0" smtClean="0"/>
              <a:t>高档的</a:t>
            </a:r>
            <a:r>
              <a:rPr lang="en-US" altLang="ko-KR" dirty="0" smtClean="0"/>
              <a:t>) places.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When I die I’d like to…</a:t>
            </a:r>
          </a:p>
          <a:p>
            <a:r>
              <a:rPr lang="en-US" altLang="ko-KR" dirty="0" smtClean="0"/>
              <a:t>A. be eaten by birds</a:t>
            </a:r>
          </a:p>
          <a:p>
            <a:r>
              <a:rPr lang="en-US" altLang="ko-KR" dirty="0" smtClean="0"/>
              <a:t>B. be cremated </a:t>
            </a:r>
            <a:r>
              <a:rPr lang="ko-KR" altLang="en-US" b="1" dirty="0" smtClean="0"/>
              <a:t>火化</a:t>
            </a:r>
            <a:r>
              <a:rPr lang="ko-KR" altLang="en-US" dirty="0" smtClean="0"/>
              <a:t> </a:t>
            </a:r>
            <a:r>
              <a:rPr lang="en-US" altLang="ko-KR" sz="2000" dirty="0" err="1" smtClean="0"/>
              <a:t>huǒhuà</a:t>
            </a:r>
            <a:endParaRPr lang="en-US" altLang="ko-KR" sz="2000" dirty="0" smtClean="0"/>
          </a:p>
          <a:p>
            <a:r>
              <a:rPr lang="en-US" altLang="ko-KR" dirty="0" smtClean="0"/>
              <a:t>C. be put in a pyramid</a:t>
            </a:r>
          </a:p>
          <a:p>
            <a:r>
              <a:rPr lang="en-US" altLang="ko-KR" dirty="0" smtClean="0"/>
              <a:t>D. kill my friends and bury them with </a:t>
            </a:r>
          </a:p>
          <a:p>
            <a:pPr>
              <a:buNone/>
            </a:pPr>
            <a:r>
              <a:rPr lang="en-US" altLang="ko-KR" dirty="0" smtClean="0"/>
              <a:t>		me.</a:t>
            </a:r>
          </a:p>
          <a:p>
            <a:pPr>
              <a:buNone/>
            </a:pPr>
            <a:r>
              <a:rPr lang="en-US" altLang="ko-KR" dirty="0" smtClean="0"/>
              <a:t>OR: </a:t>
            </a:r>
            <a:r>
              <a:rPr lang="en-US" altLang="ko-KR" b="1" dirty="0" smtClean="0"/>
              <a:t>I will never die!</a:t>
            </a:r>
            <a:endParaRPr lang="ko-KR" altLang="en-US" b="1" dirty="0" smtClean="0"/>
          </a:p>
        </p:txBody>
      </p:sp>
      <p:pic>
        <p:nvPicPr>
          <p:cNvPr id="5" name="Picture 4" descr="Tibet Xian 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3855" y="4343400"/>
            <a:ext cx="1670145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at 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9361"/>
            <a:ext cx="6705600" cy="4358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7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Century BCE – 206 BCE China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/>
          <a:lstStyle/>
          <a:p>
            <a:r>
              <a:rPr lang="en-US" altLang="ko-KR" dirty="0" smtClean="0"/>
              <a:t>This was the beginning of the Great Wall of China (</a:t>
            </a:r>
            <a:r>
              <a:rPr lang="ko-KR" altLang="ko-KR" dirty="0" smtClean="0"/>
              <a:t>长城 </a:t>
            </a:r>
            <a:r>
              <a:rPr lang="en-US" altLang="ko-KR" dirty="0" err="1" smtClean="0"/>
              <a:t>chángchéng</a:t>
            </a:r>
            <a:r>
              <a:rPr lang="en-US" altLang="ko-KR" dirty="0" smtClean="0"/>
              <a:t>) which was built (</a:t>
            </a:r>
            <a:r>
              <a:rPr lang="ko-KR" altLang="ko-KR" dirty="0" smtClean="0"/>
              <a:t>建设 </a:t>
            </a:r>
            <a:r>
              <a:rPr lang="en-US" altLang="ko-KR" sz="2000" dirty="0" err="1" smtClean="0"/>
              <a:t>jiànshè</a:t>
            </a:r>
            <a:r>
              <a:rPr lang="en-US" altLang="ko-KR" dirty="0" smtClean="0"/>
              <a:t>) of </a:t>
            </a:r>
            <a:r>
              <a:rPr lang="en-US" altLang="ko-KR" b="1" dirty="0" smtClean="0">
                <a:solidFill>
                  <a:srgbClr val="FF0000"/>
                </a:solidFill>
              </a:rPr>
              <a:t>stone (</a:t>
            </a:r>
            <a:r>
              <a:rPr lang="ko-KR" altLang="ko-KR" b="1" dirty="0" smtClean="0">
                <a:solidFill>
                  <a:srgbClr val="FF0000"/>
                </a:solidFill>
              </a:rPr>
              <a:t>石头 </a:t>
            </a:r>
            <a:r>
              <a:rPr lang="en-US" altLang="ko-KR" sz="2000" dirty="0" err="1" smtClean="0"/>
              <a:t>shítou</a:t>
            </a:r>
            <a:r>
              <a:rPr lang="en-US" altLang="ko-KR" dirty="0" smtClean="0"/>
              <a:t>), </a:t>
            </a:r>
            <a:r>
              <a:rPr lang="en-US" altLang="ko-KR" b="1" dirty="0" smtClean="0">
                <a:solidFill>
                  <a:srgbClr val="FF0000"/>
                </a:solidFill>
              </a:rPr>
              <a:t>brick (</a:t>
            </a:r>
            <a:r>
              <a:rPr lang="ko-KR" altLang="ko-KR" b="1" dirty="0" smtClean="0">
                <a:solidFill>
                  <a:srgbClr val="FF0000"/>
                </a:solidFill>
              </a:rPr>
              <a:t>砖 </a:t>
            </a:r>
            <a:r>
              <a:rPr lang="en-US" altLang="ko-KR" sz="2000" dirty="0" err="1" smtClean="0"/>
              <a:t>zhuān</a:t>
            </a:r>
            <a:r>
              <a:rPr lang="en-US" altLang="ko-KR" dirty="0" smtClean="0"/>
              <a:t>), </a:t>
            </a:r>
            <a:r>
              <a:rPr lang="en-US" altLang="ko-KR" b="1" dirty="0" smtClean="0">
                <a:solidFill>
                  <a:srgbClr val="FF0000"/>
                </a:solidFill>
              </a:rPr>
              <a:t>earth (</a:t>
            </a:r>
            <a:r>
              <a:rPr lang="ko-KR" altLang="ko-KR" b="1" dirty="0" smtClean="0">
                <a:solidFill>
                  <a:srgbClr val="FF0000"/>
                </a:solidFill>
              </a:rPr>
              <a:t>泥土</a:t>
            </a:r>
            <a:r>
              <a:rPr lang="ko-KR" altLang="ko-KR" dirty="0" smtClean="0"/>
              <a:t> </a:t>
            </a:r>
            <a:r>
              <a:rPr lang="en-US" altLang="ko-KR" sz="2000" dirty="0" err="1" smtClean="0"/>
              <a:t>nítǔ</a:t>
            </a:r>
            <a:r>
              <a:rPr lang="en-US" altLang="ko-KR" dirty="0" smtClean="0"/>
              <a:t>), and </a:t>
            </a:r>
            <a:r>
              <a:rPr lang="en-US" altLang="ko-KR" b="1" dirty="0" smtClean="0">
                <a:solidFill>
                  <a:srgbClr val="FF0000"/>
                </a:solidFill>
              </a:rPr>
              <a:t>wood </a:t>
            </a:r>
            <a:r>
              <a:rPr lang="ko-KR" altLang="ko-KR" b="1" dirty="0" smtClean="0">
                <a:solidFill>
                  <a:srgbClr val="FF0000"/>
                </a:solidFill>
              </a:rPr>
              <a:t>木材 </a:t>
            </a:r>
            <a:r>
              <a:rPr lang="en-US" altLang="ko-KR" sz="2000" dirty="0" err="1" smtClean="0"/>
              <a:t>mùcái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6" name="Picture 5" descr="Slaves working 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810000"/>
            <a:ext cx="24384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/>
          <a:lstStyle/>
          <a:p>
            <a:r>
              <a:rPr lang="en-US" altLang="ko-KR" dirty="0" smtClean="0"/>
              <a:t>Between 220–206 BCE…</a:t>
            </a:r>
            <a:endParaRPr lang="ko-KR" altLang="en-US" dirty="0"/>
          </a:p>
        </p:txBody>
      </p:sp>
      <p:pic>
        <p:nvPicPr>
          <p:cNvPr id="4" name="Picture 3" descr="Great_Wall_of_China.jpg"/>
          <p:cNvPicPr>
            <a:picLocks noChangeAspect="1"/>
          </p:cNvPicPr>
          <p:nvPr/>
        </p:nvPicPr>
        <p:blipFill>
          <a:blip r:embed="rId2" cstate="print"/>
          <a:srcRect t="27273" b="16364"/>
          <a:stretch>
            <a:fillRect/>
          </a:stretch>
        </p:blipFill>
        <p:spPr>
          <a:xfrm>
            <a:off x="2514600" y="4129955"/>
            <a:ext cx="6629401" cy="2728045"/>
          </a:xfrm>
          <a:prstGeom prst="rect">
            <a:avLst/>
          </a:prstGeom>
        </p:spPr>
      </p:pic>
      <p:pic>
        <p:nvPicPr>
          <p:cNvPr id="5" name="Picture 4" descr="Qin Shi Hua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14800"/>
            <a:ext cx="2533650" cy="274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1"/>
            <a:ext cx="9144000" cy="2743200"/>
          </a:xfrm>
        </p:spPr>
        <p:txBody>
          <a:bodyPr/>
          <a:lstStyle/>
          <a:p>
            <a:r>
              <a:rPr lang="en-US" altLang="ko-KR" dirty="0" smtClean="0"/>
              <a:t>…the first Emperor  (</a:t>
            </a:r>
            <a:r>
              <a:rPr lang="ko-KR" altLang="ko-KR" dirty="0" smtClean="0"/>
              <a:t>皇帝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huángdì</a:t>
            </a:r>
            <a:r>
              <a:rPr lang="en-US" altLang="ko-KR" sz="2000" dirty="0" smtClean="0"/>
              <a:t> </a:t>
            </a:r>
            <a:r>
              <a:rPr lang="en-US" altLang="ko-KR" dirty="0" smtClean="0"/>
              <a:t>) of China, Qin Shi Huang made the Great Wall stronger and longer and in the Ming Dynasty (</a:t>
            </a:r>
            <a:r>
              <a:rPr lang="ko-KR" altLang="ko-KR" dirty="0" smtClean="0"/>
              <a:t>朝 </a:t>
            </a:r>
            <a:r>
              <a:rPr lang="en-US" altLang="ko-KR" sz="2000" dirty="0" err="1" smtClean="0"/>
              <a:t>cháo</a:t>
            </a:r>
            <a:r>
              <a:rPr lang="en-US" altLang="ko-KR" dirty="0" smtClean="0"/>
              <a:t>; 14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Century), it grew to a length (</a:t>
            </a:r>
            <a:r>
              <a:rPr lang="ko-KR" altLang="ko-KR" dirty="0" smtClean="0"/>
              <a:t>长度 </a:t>
            </a:r>
            <a:r>
              <a:rPr lang="en-US" altLang="ko-KR" sz="2000" dirty="0" err="1" smtClean="0"/>
              <a:t>chángdù</a:t>
            </a:r>
            <a:r>
              <a:rPr lang="en-US" altLang="ko-KR" dirty="0" smtClean="0"/>
              <a:t>) of around 21,196 kilometers (</a:t>
            </a:r>
            <a:r>
              <a:rPr lang="ko-KR" altLang="en-US" b="1" dirty="0" smtClean="0"/>
              <a:t>公里</a:t>
            </a:r>
            <a:r>
              <a:rPr lang="ko-KR" altLang="en-US" dirty="0" smtClean="0"/>
              <a:t> </a:t>
            </a:r>
            <a:r>
              <a:rPr lang="en-US" altLang="ko-KR" sz="2000" dirty="0" err="1" smtClean="0"/>
              <a:t>gōnglǐ</a:t>
            </a:r>
            <a:r>
              <a:rPr lang="en-US" altLang="ko-KR" dirty="0" smtClean="0"/>
              <a:t>). 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GREECE </a:t>
            </a:r>
            <a:r>
              <a:rPr lang="ko-KR" altLang="ko-KR" dirty="0" smtClean="0"/>
              <a:t>希腊 </a:t>
            </a:r>
            <a:r>
              <a:rPr lang="en-US" altLang="ko-KR" sz="2200" dirty="0" err="1" smtClean="0"/>
              <a:t>xīlà</a:t>
            </a:r>
            <a:r>
              <a:rPr lang="en-US" altLang="ko-KR" dirty="0" smtClean="0"/>
              <a:t> AND ROME </a:t>
            </a:r>
            <a:r>
              <a:rPr lang="ko-KR" altLang="ko-KR" dirty="0" smtClean="0"/>
              <a:t>罗马 </a:t>
            </a:r>
            <a:r>
              <a:rPr lang="en-US" altLang="ko-KR" sz="2200" dirty="0" err="1" smtClean="0"/>
              <a:t>luómǎ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4876800"/>
          </a:xfrm>
        </p:spPr>
        <p:txBody>
          <a:bodyPr/>
          <a:lstStyle/>
          <a:p>
            <a:r>
              <a:rPr lang="en-US" altLang="ko-KR" dirty="0" smtClean="0"/>
              <a:t>In Greek architecture a single stone </a:t>
            </a:r>
            <a:r>
              <a:rPr lang="en-US" altLang="ko-KR" b="1" dirty="0" smtClean="0">
                <a:solidFill>
                  <a:srgbClr val="FF0000"/>
                </a:solidFill>
              </a:rPr>
              <a:t>lintel (</a:t>
            </a:r>
            <a:r>
              <a:rPr lang="ko-KR" altLang="ko-KR" b="1" dirty="0" smtClean="0">
                <a:solidFill>
                  <a:srgbClr val="FF0000"/>
                </a:solidFill>
              </a:rPr>
              <a:t>楣</a:t>
            </a:r>
            <a:r>
              <a:rPr lang="ko-KR" altLang="ko-KR" dirty="0" smtClean="0"/>
              <a:t> </a:t>
            </a:r>
            <a:r>
              <a:rPr lang="en-US" altLang="ko-KR" dirty="0" err="1" smtClean="0"/>
              <a:t>méi</a:t>
            </a:r>
            <a:r>
              <a:rPr lang="en-US" altLang="ko-KR" dirty="0" smtClean="0"/>
              <a:t>) can reach between columns (= pillars </a:t>
            </a:r>
            <a:r>
              <a:rPr lang="ko-KR" altLang="ko-KR" dirty="0" smtClean="0"/>
              <a:t>支柱 </a:t>
            </a:r>
            <a:r>
              <a:rPr lang="en-US" altLang="ko-KR" dirty="0" err="1" smtClean="0"/>
              <a:t>zhīzhù</a:t>
            </a:r>
            <a:r>
              <a:rPr lang="en-US" altLang="ko-KR" dirty="0" smtClean="0"/>
              <a:t>) at most 6.5 meters apart. 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Lin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0"/>
            <a:ext cx="3200400" cy="3140393"/>
          </a:xfrm>
          <a:prstGeom prst="rect">
            <a:avLst/>
          </a:prstGeom>
        </p:spPr>
      </p:pic>
      <p:pic>
        <p:nvPicPr>
          <p:cNvPr id="5" name="Picture 4" descr="Pill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733800"/>
            <a:ext cx="28575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Roman Arch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1981199"/>
          </a:xfrm>
        </p:spPr>
        <p:txBody>
          <a:bodyPr/>
          <a:lstStyle/>
          <a:p>
            <a:r>
              <a:rPr lang="en-US" altLang="ko-KR" sz="4000" b="1" dirty="0" smtClean="0"/>
              <a:t>But a Roman brick (</a:t>
            </a:r>
            <a:r>
              <a:rPr lang="ko-KR" altLang="ko-KR" sz="4000" b="1" dirty="0" smtClean="0"/>
              <a:t>砖 </a:t>
            </a:r>
            <a:r>
              <a:rPr lang="en-US" altLang="ko-KR" sz="4000" b="1" dirty="0" err="1" smtClean="0"/>
              <a:t>zhuān</a:t>
            </a:r>
            <a:r>
              <a:rPr lang="en-US" altLang="ko-KR" sz="4000" b="1" dirty="0" smtClean="0"/>
              <a:t>) arch (</a:t>
            </a:r>
            <a:r>
              <a:rPr lang="ko-KR" altLang="ko-KR" sz="4000" b="1" dirty="0" smtClean="0"/>
              <a:t>拱状 </a:t>
            </a:r>
            <a:r>
              <a:rPr lang="en-US" altLang="ko-KR" sz="2000" b="1" dirty="0" err="1" smtClean="0"/>
              <a:t>gǒng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zhuàng</a:t>
            </a:r>
            <a:r>
              <a:rPr lang="en-US" altLang="ko-KR" sz="4000" b="1" dirty="0" smtClean="0"/>
              <a:t>) can span (</a:t>
            </a:r>
            <a:r>
              <a:rPr lang="ko-KR" altLang="ko-KR" sz="4000" b="1" dirty="0" smtClean="0"/>
              <a:t>跨度</a:t>
            </a:r>
            <a:r>
              <a:rPr lang="en-US" altLang="ko-KR" sz="4000" b="1" dirty="0" smtClean="0"/>
              <a:t> </a:t>
            </a:r>
            <a:r>
              <a:rPr lang="en-US" altLang="ko-KR" sz="2000" b="1" dirty="0" err="1" smtClean="0"/>
              <a:t>kuàdù</a:t>
            </a:r>
            <a:r>
              <a:rPr lang="en-US" altLang="ko-KR" sz="4000" b="1" dirty="0" smtClean="0"/>
              <a:t>) 50 meters</a:t>
            </a:r>
            <a:r>
              <a:rPr lang="en-US" altLang="ko-KR" sz="4000" dirty="0" smtClean="0"/>
              <a:t>. </a:t>
            </a:r>
            <a:endParaRPr lang="ko-KR" altLang="ko-KR" sz="4000" dirty="0" smtClean="0"/>
          </a:p>
          <a:p>
            <a:endParaRPr lang="ko-KR" altLang="en-US" dirty="0"/>
          </a:p>
        </p:txBody>
      </p:sp>
      <p:pic>
        <p:nvPicPr>
          <p:cNvPr id="5" name="Picture 4" descr="Roman 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5200"/>
            <a:ext cx="9144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ko-KR" dirty="0" smtClean="0"/>
              <a:t>Roman Colosseum </a:t>
            </a:r>
            <a:r>
              <a:rPr lang="en-US" altLang="ko-KR" dirty="0" smtClean="0"/>
              <a:t>72 ACE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8686800" cy="4953000"/>
          </a:xfrm>
        </p:spPr>
        <p:txBody>
          <a:bodyPr/>
          <a:lstStyle/>
          <a:p>
            <a:r>
              <a:rPr lang="en-US" altLang="ko-KR" dirty="0" smtClean="0"/>
              <a:t>Seated 50,000 spectators and was used for gladiatorial </a:t>
            </a:r>
            <a:r>
              <a:rPr lang="ko-KR" altLang="ko-KR" dirty="0" smtClean="0"/>
              <a:t>角斗士 </a:t>
            </a:r>
            <a:r>
              <a:rPr lang="en-US" altLang="ko-KR" dirty="0" err="1" smtClean="0"/>
              <a:t>jiǎo</a:t>
            </a:r>
            <a:r>
              <a:rPr lang="en-US" altLang="ko-KR" dirty="0" smtClean="0"/>
              <a:t>​</a:t>
            </a:r>
            <a:r>
              <a:rPr lang="en-US" altLang="ko-KR" dirty="0" err="1" smtClean="0"/>
              <a:t>dòu</a:t>
            </a:r>
            <a:r>
              <a:rPr lang="en-US" altLang="ko-KR" dirty="0" smtClean="0"/>
              <a:t>​</a:t>
            </a:r>
            <a:r>
              <a:rPr lang="en-US" altLang="ko-KR" dirty="0" err="1" smtClean="0"/>
              <a:t>shì</a:t>
            </a:r>
            <a:r>
              <a:rPr lang="en-US" altLang="ko-KR" dirty="0" smtClean="0"/>
              <a:t>​ fighting. The architecture was beautiful but what went on inside not so beautiful.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Colosseum_in_R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55670"/>
            <a:ext cx="5791200" cy="3402330"/>
          </a:xfrm>
          <a:prstGeom prst="rect">
            <a:avLst/>
          </a:prstGeom>
        </p:spPr>
      </p:pic>
      <p:pic>
        <p:nvPicPr>
          <p:cNvPr id="5" name="Picture 4" descr="Sparta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733800"/>
            <a:ext cx="3352800" cy="26822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IF there were gladiator games…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799"/>
            <a:ext cx="9144000" cy="5410201"/>
          </a:xfrm>
        </p:spPr>
        <p:txBody>
          <a:bodyPr/>
          <a:lstStyle/>
          <a:p>
            <a:r>
              <a:rPr lang="en-US" altLang="ko-KR" b="1" dirty="0" smtClean="0"/>
              <a:t>Would you pay to go see them?</a:t>
            </a:r>
          </a:p>
          <a:p>
            <a:pPr>
              <a:buFont typeface="Wingdings"/>
              <a:buChar char="à"/>
            </a:pPr>
            <a:r>
              <a:rPr lang="en-US" altLang="ko-KR" dirty="0" smtClean="0"/>
              <a:t>Yes, I’d go often.</a:t>
            </a:r>
          </a:p>
          <a:p>
            <a:pPr>
              <a:buFont typeface="Wingdings"/>
              <a:buChar char="à"/>
            </a:pPr>
            <a:r>
              <a:rPr lang="en-US" altLang="ko-KR" dirty="0" smtClean="0"/>
              <a:t>Maybe I’d go sometimes.</a:t>
            </a:r>
          </a:p>
          <a:p>
            <a:pPr>
              <a:buFont typeface="Wingdings"/>
              <a:buChar char="à"/>
            </a:pPr>
            <a:r>
              <a:rPr lang="en-US" altLang="ko-KR" dirty="0" smtClean="0"/>
              <a:t>Probably</a:t>
            </a:r>
            <a:r>
              <a:rPr lang="ko-KR" altLang="en-US" dirty="0" smtClean="0"/>
              <a:t>可能</a:t>
            </a:r>
            <a:r>
              <a:rPr lang="en-US" altLang="ko-KR" dirty="0" smtClean="0"/>
              <a:t> </a:t>
            </a:r>
            <a:r>
              <a:rPr lang="en-US" altLang="ko-KR" b="1" dirty="0" smtClean="0"/>
              <a:t>not</a:t>
            </a:r>
            <a:r>
              <a:rPr lang="en-US" altLang="ko-KR" dirty="0" smtClean="0"/>
              <a:t>.</a:t>
            </a:r>
          </a:p>
          <a:p>
            <a:pPr>
              <a:buFont typeface="Wingdings"/>
              <a:buChar char="à"/>
            </a:pPr>
            <a:r>
              <a:rPr lang="en-US" altLang="ko-KR" dirty="0" smtClean="0"/>
              <a:t>Definitely </a:t>
            </a:r>
            <a:r>
              <a:rPr lang="ko-KR" altLang="en-US" b="1" dirty="0" smtClean="0"/>
              <a:t>一定</a:t>
            </a:r>
            <a:r>
              <a:rPr lang="en-US" altLang="ko-KR" dirty="0" smtClean="0"/>
              <a:t>[</a:t>
            </a:r>
            <a:r>
              <a:rPr lang="en-US" altLang="ko-KR" dirty="0" err="1" smtClean="0"/>
              <a:t>yídìng</a:t>
            </a:r>
            <a:r>
              <a:rPr lang="en-US" altLang="ko-KR" dirty="0" smtClean="0"/>
              <a:t>]</a:t>
            </a:r>
            <a:r>
              <a:rPr lang="en-US" altLang="ko-KR" b="1" dirty="0" smtClean="0"/>
              <a:t>not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4" name="Picture 3" descr="Gladitorial games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343400"/>
            <a:ext cx="4490357" cy="2514600"/>
          </a:xfrm>
          <a:prstGeom prst="rect">
            <a:avLst/>
          </a:prstGeom>
        </p:spPr>
      </p:pic>
      <p:pic>
        <p:nvPicPr>
          <p:cNvPr id="5" name="Picture 4" descr="Gladitorial gam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3900" y="3962400"/>
            <a:ext cx="4343400" cy="2895600"/>
          </a:xfrm>
          <a:prstGeom prst="rect">
            <a:avLst/>
          </a:prstGeom>
        </p:spPr>
      </p:pic>
      <p:pic>
        <p:nvPicPr>
          <p:cNvPr id="6" name="Picture 5" descr="Spartacus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1375" y="1447800"/>
            <a:ext cx="195262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Concrete </a:t>
            </a:r>
            <a:r>
              <a:rPr lang="ko-KR" altLang="ko-KR" dirty="0" smtClean="0"/>
              <a:t>发明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fāmíng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4953000"/>
          </a:xfrm>
        </p:spPr>
        <p:txBody>
          <a:bodyPr/>
          <a:lstStyle/>
          <a:p>
            <a:r>
              <a:rPr lang="en-US" altLang="ko-KR" sz="4500" dirty="0" smtClean="0"/>
              <a:t>The Roman invention (</a:t>
            </a:r>
            <a:r>
              <a:rPr lang="ko-KR" altLang="ko-KR" sz="4500" dirty="0" smtClean="0"/>
              <a:t>发明</a:t>
            </a:r>
            <a:r>
              <a:rPr lang="en-US" altLang="ko-KR" sz="4500" dirty="0" smtClean="0"/>
              <a:t> </a:t>
            </a:r>
            <a:r>
              <a:rPr lang="en-US" altLang="ko-KR" sz="4500" dirty="0" err="1" smtClean="0"/>
              <a:t>fāmíng</a:t>
            </a:r>
            <a:r>
              <a:rPr lang="en-US" altLang="ko-KR" sz="4500" dirty="0" smtClean="0"/>
              <a:t>) of concrete (</a:t>
            </a:r>
            <a:r>
              <a:rPr lang="ko-KR" altLang="ko-KR" sz="4500" dirty="0" smtClean="0"/>
              <a:t>混凝土</a:t>
            </a:r>
            <a:r>
              <a:rPr lang="en-US" altLang="ko-KR" sz="4500" dirty="0" smtClean="0"/>
              <a:t> </a:t>
            </a:r>
            <a:r>
              <a:rPr lang="en-US" altLang="ko-KR" sz="4500" dirty="0" err="1" smtClean="0"/>
              <a:t>hùnníngtǔ</a:t>
            </a:r>
            <a:r>
              <a:rPr lang="en-US" altLang="ko-KR" sz="4500" dirty="0" smtClean="0"/>
              <a:t>) helped their architecture a lot.</a:t>
            </a:r>
            <a:endParaRPr lang="ko-KR" altLang="ko-KR" sz="4500" dirty="0" smtClean="0"/>
          </a:p>
          <a:p>
            <a:endParaRPr lang="ko-KR" altLang="en-US" dirty="0"/>
          </a:p>
        </p:txBody>
      </p:sp>
      <p:pic>
        <p:nvPicPr>
          <p:cNvPr id="4" name="Picture 3" descr="C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733800"/>
            <a:ext cx="6553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Review  1-a </a:t>
            </a:r>
            <a:r>
              <a:rPr lang="ko-KR" altLang="en-US" dirty="0" smtClean="0"/>
              <a:t>复习 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fùxí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599"/>
            <a:ext cx="9144000" cy="548640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About when did they start building the Egyptian pyramids? </a:t>
            </a:r>
            <a:r>
              <a:rPr lang="en-US" altLang="ko-KR" sz="1000" dirty="0" smtClean="0"/>
              <a:t>2630 BC</a:t>
            </a:r>
          </a:p>
          <a:p>
            <a:r>
              <a:rPr lang="en-US" altLang="ko-KR" dirty="0" smtClean="0"/>
              <a:t>Did the Egyptian pyramids have a lot of </a:t>
            </a:r>
            <a:r>
              <a:rPr lang="en-US" altLang="ko-KR" b="1" dirty="0" smtClean="0"/>
              <a:t>interior (</a:t>
            </a:r>
            <a:r>
              <a:rPr lang="ko-KR" altLang="ko-KR" b="1" dirty="0" smtClean="0"/>
              <a:t>室内 </a:t>
            </a:r>
            <a:r>
              <a:rPr lang="en-US" altLang="ko-KR" b="1" dirty="0" err="1" smtClean="0"/>
              <a:t>shìnèi</a:t>
            </a:r>
            <a:r>
              <a:rPr lang="en-US" altLang="ko-KR" b="1" dirty="0" smtClean="0"/>
              <a:t>) space (</a:t>
            </a:r>
            <a:r>
              <a:rPr lang="ko-KR" altLang="ko-KR" b="1" dirty="0" smtClean="0"/>
              <a:t>空间 </a:t>
            </a:r>
            <a:r>
              <a:rPr lang="en-US" altLang="ko-KR" sz="2000" b="1" dirty="0" err="1" smtClean="0"/>
              <a:t>kōngjiān</a:t>
            </a:r>
            <a:r>
              <a:rPr lang="en-US" altLang="ko-KR" b="1" dirty="0" smtClean="0"/>
              <a:t>)? </a:t>
            </a:r>
            <a:r>
              <a:rPr lang="en-US" altLang="ko-KR" sz="1000" b="1" dirty="0" smtClean="0"/>
              <a:t>No</a:t>
            </a:r>
          </a:p>
          <a:p>
            <a:endParaRPr lang="en-US" altLang="ko-KR" b="1" dirty="0" smtClean="0"/>
          </a:p>
          <a:p>
            <a:r>
              <a:rPr lang="en-US" altLang="ko-KR" b="1" dirty="0" smtClean="0"/>
              <a:t>The history of architecture is really the history of making: </a:t>
            </a:r>
          </a:p>
          <a:p>
            <a:pPr>
              <a:buNone/>
            </a:pPr>
            <a:r>
              <a:rPr lang="en-US" altLang="ko-KR" b="1" dirty="0" smtClean="0"/>
              <a:t>	A. …more slaves work.</a:t>
            </a:r>
          </a:p>
          <a:p>
            <a:pPr>
              <a:buNone/>
            </a:pPr>
            <a:r>
              <a:rPr lang="en-US" altLang="ko-KR" b="1" dirty="0" smtClean="0"/>
              <a:t>	B. …</a:t>
            </a:r>
            <a:r>
              <a:rPr lang="en-US" altLang="ko-KR" b="1" dirty="0" smtClean="0">
                <a:solidFill>
                  <a:srgbClr val="FF0000"/>
                </a:solidFill>
              </a:rPr>
              <a:t>increasingly </a:t>
            </a:r>
            <a:r>
              <a:rPr lang="en-US" altLang="ko-KR" b="1" dirty="0" smtClean="0"/>
              <a:t>(</a:t>
            </a:r>
            <a:r>
              <a:rPr lang="ko-KR" altLang="ko-KR" dirty="0" smtClean="0"/>
              <a:t>越来越</a:t>
            </a:r>
            <a:r>
              <a:rPr lang="en-US" altLang="ko-KR" dirty="0" smtClean="0"/>
              <a:t> </a:t>
            </a:r>
            <a:r>
              <a:rPr lang="en-US" altLang="ko-KR" sz="1500" dirty="0" err="1" smtClean="0"/>
              <a:t>yuèláiyuè</a:t>
            </a:r>
            <a:r>
              <a:rPr lang="en-US" altLang="ko-KR" b="1" dirty="0" smtClean="0"/>
              <a:t>) </a:t>
            </a:r>
            <a:r>
              <a:rPr lang="en-US" altLang="ko-KR" b="1" dirty="0" smtClean="0">
                <a:solidFill>
                  <a:srgbClr val="FF0000"/>
                </a:solidFill>
              </a:rPr>
              <a:t>large</a:t>
            </a:r>
            <a:r>
              <a:rPr lang="en-US" altLang="ko-KR" b="1" dirty="0" smtClean="0"/>
              <a:t> (</a:t>
            </a:r>
            <a:r>
              <a:rPr lang="ko-KR" altLang="ko-KR" dirty="0" smtClean="0"/>
              <a:t>大</a:t>
            </a:r>
            <a:r>
              <a:rPr lang="en-US" altLang="ko-KR" b="1" dirty="0" smtClean="0"/>
              <a:t>) </a:t>
            </a:r>
            <a:r>
              <a:rPr lang="en-US" altLang="ko-KR" b="1" dirty="0" smtClean="0">
                <a:solidFill>
                  <a:srgbClr val="FF0000"/>
                </a:solidFill>
              </a:rPr>
              <a:t>interior</a:t>
            </a:r>
            <a:r>
              <a:rPr lang="en-US" altLang="ko-KR" b="1" dirty="0" smtClean="0"/>
              <a:t> (</a:t>
            </a:r>
            <a:r>
              <a:rPr lang="ko-KR" altLang="ko-KR" b="1" dirty="0" smtClean="0"/>
              <a:t>室内 </a:t>
            </a:r>
            <a:r>
              <a:rPr lang="en-US" altLang="ko-KR" sz="1500" b="1" dirty="0" err="1" smtClean="0"/>
              <a:t>shìnèi</a:t>
            </a:r>
            <a:r>
              <a:rPr lang="en-US" altLang="ko-KR" b="1" dirty="0" smtClean="0"/>
              <a:t>) </a:t>
            </a:r>
            <a:r>
              <a:rPr lang="en-US" altLang="ko-KR" b="1" dirty="0" smtClean="0">
                <a:solidFill>
                  <a:srgbClr val="FF0000"/>
                </a:solidFill>
              </a:rPr>
              <a:t>space</a:t>
            </a:r>
            <a:r>
              <a:rPr lang="en-US" altLang="ko-KR" b="1" dirty="0" smtClean="0"/>
              <a:t> (</a:t>
            </a:r>
            <a:r>
              <a:rPr lang="ko-KR" altLang="ko-KR" b="1" dirty="0" smtClean="0"/>
              <a:t>空间 </a:t>
            </a:r>
            <a:r>
              <a:rPr lang="en-US" altLang="ko-KR" sz="1500" b="1" dirty="0" err="1" smtClean="0"/>
              <a:t>kōngjiān</a:t>
            </a:r>
            <a:r>
              <a:rPr lang="en-US" altLang="ko-KR" b="1" dirty="0" smtClean="0"/>
              <a:t>)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2895600"/>
            <a:ext cx="1524000" cy="1495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Review  1-b </a:t>
            </a:r>
            <a:r>
              <a:rPr lang="ko-KR" altLang="en-US" dirty="0" smtClean="0"/>
              <a:t>复习 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fùxí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4876800"/>
          </a:xfrm>
        </p:spPr>
        <p:txBody>
          <a:bodyPr/>
          <a:lstStyle/>
          <a:p>
            <a:r>
              <a:rPr lang="en-US" altLang="ko-KR" dirty="0" smtClean="0"/>
              <a:t>About when did they start building the Great Wall of China? </a:t>
            </a:r>
            <a:r>
              <a:rPr lang="en-US" altLang="ko-KR" sz="1000" dirty="0" smtClean="0"/>
              <a:t>7</a:t>
            </a:r>
            <a:r>
              <a:rPr lang="en-US" altLang="ko-KR" sz="1000" baseline="30000" dirty="0" smtClean="0"/>
              <a:t>th</a:t>
            </a:r>
            <a:r>
              <a:rPr lang="en-US" altLang="ko-KR" sz="1000" dirty="0" smtClean="0"/>
              <a:t> Century BC</a:t>
            </a:r>
          </a:p>
          <a:p>
            <a:r>
              <a:rPr lang="en-US" altLang="ko-KR" b="1" dirty="0" smtClean="0">
                <a:solidFill>
                  <a:srgbClr val="002060"/>
                </a:solidFill>
              </a:rPr>
              <a:t>A </a:t>
            </a:r>
            <a:r>
              <a:rPr lang="en-US" altLang="ko-KR" b="1" u="sng" dirty="0" smtClean="0">
                <a:solidFill>
                  <a:srgbClr val="002060"/>
                </a:solidFill>
              </a:rPr>
              <a:t>Greek</a:t>
            </a:r>
            <a:r>
              <a:rPr lang="en-US" altLang="ko-KR" b="1" dirty="0" smtClean="0">
                <a:solidFill>
                  <a:srgbClr val="002060"/>
                </a:solidFill>
              </a:rPr>
              <a:t> stone lintel (</a:t>
            </a:r>
            <a:r>
              <a:rPr lang="ko-KR" altLang="ko-KR" b="1" dirty="0" smtClean="0">
                <a:solidFill>
                  <a:srgbClr val="002060"/>
                </a:solidFill>
              </a:rPr>
              <a:t>楣 </a:t>
            </a:r>
            <a:r>
              <a:rPr lang="en-US" altLang="ko-KR" b="1" dirty="0" err="1" smtClean="0">
                <a:solidFill>
                  <a:srgbClr val="002060"/>
                </a:solidFill>
              </a:rPr>
              <a:t>méi</a:t>
            </a:r>
            <a:r>
              <a:rPr lang="en-US" altLang="ko-KR" b="1" dirty="0" smtClean="0">
                <a:solidFill>
                  <a:srgbClr val="002060"/>
                </a:solidFill>
              </a:rPr>
              <a:t>) can reach between columns (= pillars </a:t>
            </a:r>
            <a:r>
              <a:rPr lang="ko-KR" altLang="ko-KR" b="1" dirty="0" smtClean="0">
                <a:solidFill>
                  <a:srgbClr val="002060"/>
                </a:solidFill>
              </a:rPr>
              <a:t>支柱 </a:t>
            </a:r>
            <a:r>
              <a:rPr lang="en-US" altLang="ko-KR" b="1" dirty="0" err="1" smtClean="0">
                <a:solidFill>
                  <a:srgbClr val="002060"/>
                </a:solidFill>
              </a:rPr>
              <a:t>zhīzhù</a:t>
            </a:r>
            <a:r>
              <a:rPr lang="en-US" altLang="ko-KR" b="1" dirty="0" smtClean="0">
                <a:solidFill>
                  <a:srgbClr val="002060"/>
                </a:solidFill>
              </a:rPr>
              <a:t>) at most _____ meters apart.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002060"/>
                </a:solidFill>
              </a:rPr>
              <a:t>	A.</a:t>
            </a:r>
            <a:r>
              <a:rPr lang="en-US" altLang="ko-KR" dirty="0" smtClean="0"/>
              <a:t> </a:t>
            </a:r>
            <a:r>
              <a:rPr lang="en-US" altLang="ko-KR" b="1" dirty="0" smtClean="0"/>
              <a:t>6.5 meters   </a:t>
            </a:r>
            <a:r>
              <a:rPr lang="en-US" altLang="ko-KR" b="1" dirty="0" smtClean="0">
                <a:solidFill>
                  <a:srgbClr val="002060"/>
                </a:solidFill>
              </a:rPr>
              <a:t>B.</a:t>
            </a:r>
            <a:r>
              <a:rPr lang="en-US" altLang="ko-KR" dirty="0" smtClean="0">
                <a:solidFill>
                  <a:srgbClr val="002060"/>
                </a:solidFill>
              </a:rPr>
              <a:t> </a:t>
            </a:r>
            <a:r>
              <a:rPr lang="en-US" altLang="ko-KR" dirty="0" smtClean="0"/>
              <a:t>65 meters  </a:t>
            </a:r>
            <a:r>
              <a:rPr lang="en-US" altLang="ko-KR" b="1" dirty="0" smtClean="0">
                <a:solidFill>
                  <a:srgbClr val="002060"/>
                </a:solidFill>
              </a:rPr>
              <a:t>C. </a:t>
            </a:r>
            <a:r>
              <a:rPr lang="en-US" altLang="ko-KR" dirty="0" smtClean="0"/>
              <a:t>650 meters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A </a:t>
            </a:r>
            <a:r>
              <a:rPr lang="en-US" altLang="ko-KR" b="1" u="sng" dirty="0" smtClean="0">
                <a:solidFill>
                  <a:srgbClr val="FF0000"/>
                </a:solidFill>
              </a:rPr>
              <a:t>Roman</a:t>
            </a:r>
            <a:r>
              <a:rPr lang="en-US" altLang="ko-KR" b="1" dirty="0" smtClean="0">
                <a:solidFill>
                  <a:srgbClr val="FF0000"/>
                </a:solidFill>
              </a:rPr>
              <a:t> brick (</a:t>
            </a:r>
            <a:r>
              <a:rPr lang="ko-KR" altLang="ko-KR" b="1" dirty="0" smtClean="0">
                <a:solidFill>
                  <a:srgbClr val="FF0000"/>
                </a:solidFill>
              </a:rPr>
              <a:t>砖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zhuān</a:t>
            </a:r>
            <a:r>
              <a:rPr lang="en-US" altLang="ko-KR" b="1" dirty="0" smtClean="0">
                <a:solidFill>
                  <a:srgbClr val="FF0000"/>
                </a:solidFill>
              </a:rPr>
              <a:t>) arch (</a:t>
            </a:r>
            <a:r>
              <a:rPr lang="ko-KR" altLang="ko-KR" b="1" dirty="0" smtClean="0">
                <a:solidFill>
                  <a:srgbClr val="FF0000"/>
                </a:solidFill>
              </a:rPr>
              <a:t>拱状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gǒng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zhuàng</a:t>
            </a:r>
            <a:r>
              <a:rPr lang="en-US" altLang="ko-KR" b="1" dirty="0" smtClean="0">
                <a:solidFill>
                  <a:srgbClr val="FF0000"/>
                </a:solidFill>
              </a:rPr>
              <a:t>) can span (</a:t>
            </a:r>
            <a:r>
              <a:rPr lang="ko-KR" altLang="ko-KR" b="1" dirty="0" smtClean="0">
                <a:solidFill>
                  <a:srgbClr val="FF0000"/>
                </a:solidFill>
              </a:rPr>
              <a:t>跨度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kuàdù</a:t>
            </a:r>
            <a:r>
              <a:rPr lang="en-US" altLang="ko-KR" b="1" dirty="0" smtClean="0">
                <a:solidFill>
                  <a:srgbClr val="FF0000"/>
                </a:solidFill>
              </a:rPr>
              <a:t>) ____meters. 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	A. </a:t>
            </a:r>
            <a:r>
              <a:rPr lang="en-US" altLang="ko-KR" dirty="0" smtClean="0"/>
              <a:t>5 meters   </a:t>
            </a:r>
            <a:r>
              <a:rPr lang="en-US" altLang="ko-KR" b="1" dirty="0" smtClean="0">
                <a:solidFill>
                  <a:srgbClr val="FF0000"/>
                </a:solidFill>
              </a:rPr>
              <a:t>B. </a:t>
            </a:r>
            <a:r>
              <a:rPr lang="en-US" altLang="ko-KR" b="1" dirty="0" smtClean="0"/>
              <a:t>50 meters  </a:t>
            </a:r>
            <a:r>
              <a:rPr lang="en-US" altLang="ko-KR" b="1" dirty="0" smtClean="0">
                <a:solidFill>
                  <a:srgbClr val="FF0000"/>
                </a:solidFill>
              </a:rPr>
              <a:t>C. </a:t>
            </a:r>
            <a:r>
              <a:rPr lang="en-US" altLang="ko-KR" dirty="0" smtClean="0"/>
              <a:t>500 meters</a:t>
            </a:r>
            <a:endParaRPr lang="ko-KR" altLang="en-US" dirty="0"/>
          </a:p>
        </p:txBody>
      </p:sp>
      <p:pic>
        <p:nvPicPr>
          <p:cNvPr id="5" name="Picture 4" descr="Roman a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5181600"/>
            <a:ext cx="16764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Would you like to live (</a:t>
            </a:r>
            <a:r>
              <a:rPr lang="ko-KR" altLang="en-US" dirty="0" smtClean="0"/>
              <a:t>住 </a:t>
            </a:r>
            <a:r>
              <a:rPr lang="en-US" altLang="ko-KR" dirty="0" err="1" smtClean="0"/>
              <a:t>zhù</a:t>
            </a:r>
            <a:r>
              <a:rPr lang="en-US" altLang="ko-KR" dirty="0" smtClean="0"/>
              <a:t>) here?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3500" dirty="0" smtClean="0"/>
              <a:t>* </a:t>
            </a:r>
            <a:r>
              <a:rPr lang="en-US" altLang="ko-KR" sz="3500" b="1" dirty="0" smtClean="0"/>
              <a:t>Yes, I think it’s very ______</a:t>
            </a:r>
          </a:p>
          <a:p>
            <a:pPr>
              <a:buNone/>
            </a:pPr>
            <a:r>
              <a:rPr lang="en-US" altLang="ko-KR" sz="3500" dirty="0" smtClean="0"/>
              <a:t>	- elegant </a:t>
            </a:r>
            <a:r>
              <a:rPr lang="ko-KR" altLang="en-US" sz="3600" b="1" dirty="0" smtClean="0"/>
              <a:t>秀</a:t>
            </a:r>
            <a:r>
              <a:rPr lang="ko-KR" altLang="en-US" sz="3600" dirty="0" smtClean="0"/>
              <a:t> </a:t>
            </a:r>
            <a:r>
              <a:rPr lang="en-US" altLang="ko-KR" sz="3600" dirty="0" smtClean="0"/>
              <a:t> </a:t>
            </a:r>
            <a:r>
              <a:rPr lang="en-US" altLang="ko-KR" sz="3600" dirty="0" err="1" smtClean="0"/>
              <a:t>xiù</a:t>
            </a:r>
            <a:endParaRPr lang="en-US" altLang="ko-KR" sz="3500" dirty="0" smtClean="0"/>
          </a:p>
          <a:p>
            <a:pPr>
              <a:buNone/>
            </a:pPr>
            <a:r>
              <a:rPr lang="en-US" altLang="ko-KR" sz="3500" dirty="0" smtClean="0"/>
              <a:t>	- funny </a:t>
            </a:r>
            <a:r>
              <a:rPr lang="ko-KR" altLang="en-US" sz="3500" dirty="0" smtClean="0"/>
              <a:t>可笑的 </a:t>
            </a:r>
            <a:r>
              <a:rPr lang="en-US" altLang="ko-KR" sz="3600" dirty="0" err="1" smtClean="0"/>
              <a:t>kěxiàode</a:t>
            </a:r>
            <a:endParaRPr lang="en-US" altLang="ko-KR" sz="3500" dirty="0" smtClean="0"/>
          </a:p>
          <a:p>
            <a:pPr>
              <a:buNone/>
            </a:pPr>
            <a:r>
              <a:rPr lang="en-US" altLang="ko-KR" sz="3500" dirty="0" smtClean="0"/>
              <a:t>	- Impressive </a:t>
            </a:r>
            <a:r>
              <a:rPr lang="ko-KR" altLang="ko-KR" sz="3600" dirty="0" smtClean="0"/>
              <a:t>神气 </a:t>
            </a:r>
            <a:r>
              <a:rPr lang="en-US" altLang="ko-KR" sz="3600" dirty="0" err="1" smtClean="0"/>
              <a:t>shénqì</a:t>
            </a:r>
            <a:r>
              <a:rPr lang="en-US" altLang="ko-KR" sz="3600" dirty="0" smtClean="0"/>
              <a:t> </a:t>
            </a:r>
            <a:endParaRPr lang="en-US" altLang="ko-KR" sz="3500" dirty="0" smtClean="0"/>
          </a:p>
          <a:p>
            <a:pPr>
              <a:buNone/>
            </a:pPr>
            <a:endParaRPr lang="en-US" altLang="ko-KR" sz="3500" b="1" dirty="0" smtClean="0"/>
          </a:p>
          <a:p>
            <a:pPr>
              <a:buNone/>
            </a:pPr>
            <a:r>
              <a:rPr lang="en-US" altLang="ko-KR" sz="3500" b="1" dirty="0" smtClean="0"/>
              <a:t>* No, I think it’s very _______</a:t>
            </a:r>
          </a:p>
          <a:p>
            <a:pPr>
              <a:buNone/>
            </a:pPr>
            <a:r>
              <a:rPr lang="en-US" altLang="ko-KR" sz="3500" dirty="0" smtClean="0"/>
              <a:t>	- ugly </a:t>
            </a:r>
            <a:r>
              <a:rPr lang="ko-KR" altLang="en-US" sz="3600" b="1" dirty="0" smtClean="0"/>
              <a:t>丑</a:t>
            </a:r>
            <a:r>
              <a:rPr lang="ko-KR" altLang="en-US" sz="3600" dirty="0" smtClean="0"/>
              <a:t> </a:t>
            </a:r>
            <a:r>
              <a:rPr lang="en-US" altLang="ko-KR" sz="3600" dirty="0" err="1" smtClean="0"/>
              <a:t>chǒu</a:t>
            </a:r>
            <a:endParaRPr lang="en-US" altLang="ko-KR" sz="3500" dirty="0" smtClean="0"/>
          </a:p>
          <a:p>
            <a:pPr>
              <a:buNone/>
            </a:pPr>
            <a:r>
              <a:rPr lang="en-US" altLang="ko-KR" sz="3500" dirty="0" smtClean="0"/>
              <a:t>	- ridiculous </a:t>
            </a:r>
            <a:r>
              <a:rPr lang="ko-KR" altLang="en-US" sz="3600" dirty="0" smtClean="0"/>
              <a:t>荒谬的</a:t>
            </a:r>
            <a:r>
              <a:rPr lang="en-US" altLang="ko-KR" sz="3600" dirty="0" smtClean="0"/>
              <a:t> </a:t>
            </a:r>
            <a:r>
              <a:rPr lang="en-US" altLang="ko-KR" sz="1200" dirty="0" err="1" smtClean="0"/>
              <a:t>huāngmiùde</a:t>
            </a:r>
            <a:endParaRPr lang="en-US" altLang="ko-KR" sz="1200" dirty="0" smtClean="0"/>
          </a:p>
          <a:p>
            <a:pPr>
              <a:buNone/>
            </a:pPr>
            <a:r>
              <a:rPr lang="en-US" altLang="ko-KR" sz="3500" dirty="0" smtClean="0"/>
              <a:t>	- stupid </a:t>
            </a:r>
            <a:r>
              <a:rPr lang="ko-KR" altLang="en-US" sz="3600" dirty="0" smtClean="0"/>
              <a:t>笨的</a:t>
            </a:r>
            <a:r>
              <a:rPr lang="en-US" altLang="ko-KR" sz="3600" dirty="0" smtClean="0"/>
              <a:t> </a:t>
            </a:r>
            <a:r>
              <a:rPr lang="en-US" altLang="ko-KR" sz="3600" dirty="0" err="1" smtClean="0"/>
              <a:t>bènde</a:t>
            </a:r>
            <a:endParaRPr lang="ko-KR" altLang="en-US" sz="3500" dirty="0"/>
          </a:p>
        </p:txBody>
      </p:sp>
      <p:pic>
        <p:nvPicPr>
          <p:cNvPr id="4" name="Picture 3" descr="Architecture cartoon.jpg"/>
          <p:cNvPicPr>
            <a:picLocks noChangeAspect="1"/>
          </p:cNvPicPr>
          <p:nvPr/>
        </p:nvPicPr>
        <p:blipFill>
          <a:blip r:embed="rId2" cstate="print"/>
          <a:srcRect t="10468" b="14764"/>
          <a:stretch>
            <a:fillRect/>
          </a:stretch>
        </p:blipFill>
        <p:spPr>
          <a:xfrm>
            <a:off x="5291137" y="1600200"/>
            <a:ext cx="3852863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ilica ro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895600"/>
            <a:ext cx="26670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Basilica </a:t>
            </a:r>
            <a:r>
              <a:rPr lang="ko-KR" altLang="ko-KR" dirty="0" smtClean="0"/>
              <a:t>带有圆顶的巴西利卡式教堂 </a:t>
            </a:r>
            <a:r>
              <a:rPr lang="en-US" altLang="ko-KR" sz="1700" dirty="0" err="1" smtClean="0"/>
              <a:t>dài</a:t>
            </a:r>
            <a:r>
              <a:rPr lang="en-US" altLang="ko-KR" sz="1700" dirty="0" smtClean="0"/>
              <a:t> </a:t>
            </a:r>
            <a:r>
              <a:rPr lang="en-US" altLang="ko-KR" sz="1700" dirty="0" err="1" smtClean="0"/>
              <a:t>yǒu</a:t>
            </a:r>
            <a:r>
              <a:rPr lang="en-US" altLang="ko-KR" sz="1700" dirty="0" smtClean="0"/>
              <a:t> </a:t>
            </a:r>
            <a:r>
              <a:rPr lang="en-US" altLang="ko-KR" sz="1700" dirty="0" err="1" smtClean="0"/>
              <a:t>yuán</a:t>
            </a:r>
            <a:r>
              <a:rPr lang="en-US" altLang="ko-KR" sz="1700" dirty="0" smtClean="0"/>
              <a:t> </a:t>
            </a:r>
            <a:r>
              <a:rPr lang="en-US" altLang="ko-KR" sz="1700" dirty="0" err="1" smtClean="0"/>
              <a:t>dǐng</a:t>
            </a:r>
            <a:r>
              <a:rPr lang="en-US" altLang="ko-KR" sz="1700" dirty="0" smtClean="0"/>
              <a:t> de </a:t>
            </a:r>
            <a:r>
              <a:rPr lang="en-US" altLang="ko-KR" sz="1700" dirty="0" err="1" smtClean="0"/>
              <a:t>bā</a:t>
            </a:r>
            <a:r>
              <a:rPr lang="en-US" altLang="ko-KR" sz="1700" dirty="0" smtClean="0"/>
              <a:t> </a:t>
            </a:r>
            <a:r>
              <a:rPr lang="en-US" altLang="ko-KR" sz="1700" dirty="0" err="1" smtClean="0"/>
              <a:t>xī</a:t>
            </a:r>
            <a:r>
              <a:rPr lang="en-US" altLang="ko-KR" sz="1700" dirty="0" smtClean="0"/>
              <a:t> </a:t>
            </a:r>
            <a:r>
              <a:rPr lang="en-US" altLang="ko-KR" sz="1700" dirty="0" err="1" smtClean="0"/>
              <a:t>lì</a:t>
            </a:r>
            <a:r>
              <a:rPr lang="en-US" altLang="ko-KR" sz="1700" dirty="0" smtClean="0"/>
              <a:t> </a:t>
            </a:r>
            <a:r>
              <a:rPr lang="en-US" altLang="ko-KR" sz="1700" dirty="0" err="1" smtClean="0"/>
              <a:t>kǎ</a:t>
            </a:r>
            <a:r>
              <a:rPr lang="en-US" altLang="ko-KR" sz="1700" dirty="0" smtClean="0"/>
              <a:t> </a:t>
            </a:r>
            <a:r>
              <a:rPr lang="en-US" altLang="ko-KR" sz="1700" dirty="0" err="1" smtClean="0"/>
              <a:t>shì</a:t>
            </a:r>
            <a:r>
              <a:rPr lang="en-US" altLang="ko-KR" sz="1700" dirty="0" smtClean="0"/>
              <a:t> </a:t>
            </a:r>
            <a:r>
              <a:rPr lang="en-US" altLang="ko-KR" sz="1700" dirty="0" err="1" smtClean="0"/>
              <a:t>jiào</a:t>
            </a:r>
            <a:r>
              <a:rPr lang="en-US" altLang="ko-KR" sz="1700" dirty="0" smtClean="0"/>
              <a:t> tang</a:t>
            </a:r>
            <a:endParaRPr lang="ko-KR" altLang="en-US" sz="1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5410199"/>
          </a:xfrm>
        </p:spPr>
        <p:txBody>
          <a:bodyPr/>
          <a:lstStyle/>
          <a:p>
            <a:r>
              <a:rPr lang="en-US" altLang="ko-KR" sz="4000" dirty="0" smtClean="0"/>
              <a:t>The Roman public hall, known as a </a:t>
            </a:r>
            <a:r>
              <a:rPr lang="en-US" altLang="ko-KR" sz="4000" b="1" dirty="0" smtClean="0"/>
              <a:t>basilica, (</a:t>
            </a:r>
            <a:r>
              <a:rPr lang="ko-KR" altLang="ko-KR" sz="4000" b="1" dirty="0" smtClean="0"/>
              <a:t>带有圆顶的巴西利卡式教堂 </a:t>
            </a:r>
            <a:endParaRPr lang="en-US" altLang="ko-KR" sz="4000" b="1" dirty="0" smtClean="0"/>
          </a:p>
          <a:p>
            <a:pPr>
              <a:buNone/>
            </a:pPr>
            <a:r>
              <a:rPr lang="en-US" altLang="ko-KR" sz="1500" dirty="0" smtClean="0"/>
              <a:t>	</a:t>
            </a:r>
            <a:r>
              <a:rPr lang="en-US" altLang="ko-KR" sz="1500" dirty="0" err="1" smtClean="0"/>
              <a:t>dài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yǒu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yuán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dǐng</a:t>
            </a:r>
            <a:r>
              <a:rPr lang="en-US" altLang="ko-KR" sz="1500" dirty="0" smtClean="0"/>
              <a:t> de </a:t>
            </a:r>
            <a:r>
              <a:rPr lang="en-US" altLang="ko-KR" sz="1500" dirty="0" err="1" smtClean="0"/>
              <a:t>bā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xī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lì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kǎ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shì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jiào</a:t>
            </a:r>
            <a:r>
              <a:rPr lang="en-US" altLang="ko-KR" sz="1500" dirty="0" smtClean="0"/>
              <a:t> tang</a:t>
            </a:r>
            <a:r>
              <a:rPr lang="en-US" altLang="ko-KR" dirty="0" smtClean="0"/>
              <a:t>)  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sz="4000" dirty="0" smtClean="0"/>
              <a:t>is a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rectangular</a:t>
            </a:r>
            <a:r>
              <a:rPr lang="en-US" altLang="ko-KR" b="1" dirty="0" smtClean="0">
                <a:solidFill>
                  <a:srgbClr val="FF0000"/>
                </a:solidFill>
              </a:rPr>
              <a:t> (</a:t>
            </a:r>
            <a:r>
              <a:rPr lang="ko-KR" altLang="ko-KR" b="1" dirty="0" smtClean="0">
                <a:solidFill>
                  <a:srgbClr val="FF0000"/>
                </a:solidFill>
              </a:rPr>
              <a:t>矩形 </a:t>
            </a:r>
            <a:r>
              <a:rPr lang="en-US" altLang="ko-KR" sz="2000" b="1" dirty="0" err="1" smtClean="0"/>
              <a:t>jǔxíng</a:t>
            </a:r>
            <a:r>
              <a:rPr lang="en-US" altLang="ko-KR" b="1" dirty="0" smtClean="0">
                <a:solidFill>
                  <a:srgbClr val="FF0000"/>
                </a:solidFill>
              </a:rPr>
              <a:t>) 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	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building </a:t>
            </a:r>
            <a:r>
              <a:rPr lang="en-US" altLang="ko-KR" b="1" dirty="0" smtClean="0">
                <a:solidFill>
                  <a:srgbClr val="FF0000"/>
                </a:solidFill>
              </a:rPr>
              <a:t>design also 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	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often used for 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	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Christian</a:t>
            </a:r>
            <a:r>
              <a:rPr lang="ko-KR" altLang="ko-KR" dirty="0" smtClean="0"/>
              <a:t> 基督教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jīdūjiào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	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churches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ko-KR" altLang="ko-KR" dirty="0" smtClean="0"/>
              <a:t>教堂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jiàotáng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  <a:endParaRPr lang="ko-KR" altLang="en-US" dirty="0"/>
          </a:p>
        </p:txBody>
      </p:sp>
      <p:pic>
        <p:nvPicPr>
          <p:cNvPr id="4" name="The Benedictine Monks of Santo Domingo de Silos - Christmas Chants - Noel - gregorien - gregorian - canto gregoriano - Antiphon (Rubum quem viderat &amp; Magnificat) Mode IV - 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410200" y="106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/>
              <a:t>Chinese and European </a:t>
            </a:r>
            <a:r>
              <a:rPr lang="ko-KR" altLang="ko-KR" dirty="0" smtClean="0"/>
              <a:t>欧洲的 </a:t>
            </a:r>
            <a:r>
              <a:rPr lang="en-US" altLang="ko-KR" sz="2200" dirty="0" err="1" smtClean="0"/>
              <a:t>ōuzhōude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en-US" altLang="ko-KR" dirty="0" smtClean="0"/>
              <a:t>differences </a:t>
            </a:r>
            <a:r>
              <a:rPr lang="ko-KR" altLang="ko-KR" dirty="0" smtClean="0"/>
              <a:t>差异</a:t>
            </a:r>
            <a:r>
              <a:rPr lang="en-US" altLang="ko-KR" dirty="0" smtClean="0"/>
              <a:t> </a:t>
            </a:r>
            <a:r>
              <a:rPr lang="en-US" altLang="ko-KR" sz="2200" dirty="0" err="1" smtClean="0"/>
              <a:t>chāyì</a:t>
            </a:r>
            <a:r>
              <a:rPr lang="en-US" altLang="ko-KR" sz="2200" dirty="0" smtClean="0"/>
              <a:t> </a:t>
            </a:r>
            <a:r>
              <a:rPr lang="ko-KR" altLang="ko-KR" dirty="0" smtClean="0"/>
              <a:t/>
            </a:r>
            <a:br>
              <a:rPr lang="ko-KR" altLang="ko-KR" dirty="0" smtClean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Chinese architecture is different from Western </a:t>
            </a:r>
            <a:r>
              <a:rPr lang="ko-KR" altLang="ko-KR" dirty="0" smtClean="0"/>
              <a:t>西方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xīfāng</a:t>
            </a:r>
            <a:r>
              <a:rPr lang="en-US" altLang="ko-KR" dirty="0" smtClean="0"/>
              <a:t>) in that length (</a:t>
            </a:r>
            <a:r>
              <a:rPr lang="ko-KR" altLang="ko-KR" dirty="0" smtClean="0"/>
              <a:t>长度 </a:t>
            </a:r>
            <a:r>
              <a:rPr lang="en-US" altLang="ko-KR" dirty="0" err="1" smtClean="0"/>
              <a:t>chángdù</a:t>
            </a:r>
            <a:r>
              <a:rPr lang="en-US" altLang="ko-KR" dirty="0" smtClean="0"/>
              <a:t>) and breadth (</a:t>
            </a:r>
            <a:r>
              <a:rPr lang="ko-KR" altLang="ko-KR" dirty="0" smtClean="0"/>
              <a:t>宽度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kuāndù</a:t>
            </a:r>
            <a:r>
              <a:rPr lang="en-US" altLang="ko-KR" dirty="0" smtClean="0"/>
              <a:t> = width) are more important than height </a:t>
            </a:r>
            <a:r>
              <a:rPr lang="ko-KR" altLang="ko-KR" dirty="0" smtClean="0"/>
              <a:t>高度 </a:t>
            </a:r>
            <a:r>
              <a:rPr lang="en-US" altLang="ko-KR" dirty="0" err="1" smtClean="0"/>
              <a:t>gāodù</a:t>
            </a:r>
            <a:r>
              <a:rPr lang="en-US" altLang="ko-KR" dirty="0" smtClean="0"/>
              <a:t>, as in Western (</a:t>
            </a:r>
            <a:r>
              <a:rPr lang="ko-KR" altLang="ko-KR" dirty="0" smtClean="0"/>
              <a:t>西方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xīfāng</a:t>
            </a:r>
            <a:r>
              <a:rPr lang="en-US" altLang="ko-KR" dirty="0" smtClean="0"/>
              <a:t>) European (</a:t>
            </a:r>
            <a:r>
              <a:rPr lang="ko-KR" altLang="ko-KR" dirty="0" smtClean="0"/>
              <a:t>欧洲 </a:t>
            </a:r>
            <a:r>
              <a:rPr lang="en-US" altLang="ko-KR" dirty="0" err="1" smtClean="0"/>
              <a:t>ōuzhōu</a:t>
            </a:r>
            <a:r>
              <a:rPr lang="en-US" altLang="ko-KR" dirty="0" smtClean="0"/>
              <a:t>). </a:t>
            </a:r>
            <a:r>
              <a:rPr lang="en-US" altLang="ko-KR" dirty="0" smtClean="0"/>
              <a:t>(Except for Towers!)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Forbidden_City_Beijing_Shenwumen_G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4191000"/>
            <a:ext cx="3180522" cy="2385391"/>
          </a:xfrm>
          <a:prstGeom prst="rect">
            <a:avLst/>
          </a:prstGeom>
        </p:spPr>
      </p:pic>
      <p:pic>
        <p:nvPicPr>
          <p:cNvPr id="5" name="Picture 4" descr="Milan Cathedr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7254" y="4191000"/>
            <a:ext cx="3546746" cy="2362200"/>
          </a:xfrm>
          <a:prstGeom prst="rect">
            <a:avLst/>
          </a:prstGeom>
        </p:spPr>
      </p:pic>
      <p:pic>
        <p:nvPicPr>
          <p:cNvPr id="6" name="Picture 5" descr="Height width depth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495800"/>
            <a:ext cx="2019300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Chinese and European differences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2743199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Also, Chinese architecture uses a lot of </a:t>
            </a:r>
            <a:r>
              <a:rPr lang="en-US" altLang="ko-KR" dirty="0" err="1" smtClean="0"/>
              <a:t>Feng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Shui</a:t>
            </a:r>
            <a:r>
              <a:rPr lang="en-US" altLang="ko-KR" dirty="0" smtClean="0"/>
              <a:t> (</a:t>
            </a:r>
            <a:r>
              <a:rPr lang="ko-KR" altLang="ko-KR" dirty="0" smtClean="0"/>
              <a:t>风水 </a:t>
            </a:r>
            <a:r>
              <a:rPr lang="en-US" altLang="ko-KR" dirty="0" err="1" smtClean="0"/>
              <a:t>fēng</a:t>
            </a:r>
            <a:r>
              <a:rPr lang="ko-KR" altLang="ko-KR" dirty="0" smtClean="0"/>
              <a:t>​</a:t>
            </a:r>
            <a:r>
              <a:rPr lang="en-US" altLang="ko-KR" dirty="0" err="1" smtClean="0"/>
              <a:t>shuǐ</a:t>
            </a:r>
            <a:r>
              <a:rPr lang="en-US" altLang="ko-KR" dirty="0" smtClean="0"/>
              <a:t>) like the use of the Screen walls</a:t>
            </a:r>
          </a:p>
          <a:p>
            <a:pPr>
              <a:buNone/>
            </a:pPr>
            <a:r>
              <a:rPr lang="en-US" altLang="ko-KR" dirty="0" smtClean="0"/>
              <a:t> 	(</a:t>
            </a:r>
            <a:r>
              <a:rPr lang="ko-KR" altLang="ko-KR" dirty="0" smtClean="0"/>
              <a:t>屏风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píng</a:t>
            </a:r>
            <a:r>
              <a:rPr lang="ko-KR" altLang="ko-KR" dirty="0" smtClean="0"/>
              <a:t>​</a:t>
            </a:r>
            <a:r>
              <a:rPr lang="en-US" altLang="ko-KR" dirty="0" err="1" smtClean="0"/>
              <a:t>fēng</a:t>
            </a:r>
            <a:r>
              <a:rPr lang="ko-KR" altLang="ko-KR" dirty="0" smtClean="0"/>
              <a:t>​</a:t>
            </a:r>
            <a:r>
              <a:rPr lang="en-US" altLang="ko-KR" dirty="0" smtClean="0"/>
              <a:t>) to face the main entrance (</a:t>
            </a:r>
            <a:r>
              <a:rPr lang="ko-KR" altLang="ko-KR" dirty="0" smtClean="0"/>
              <a:t>入口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rùkǒu</a:t>
            </a:r>
            <a:r>
              <a:rPr lang="en-US" altLang="ko-KR" dirty="0" smtClean="0"/>
              <a:t>) of the house, because of the belief that evil (</a:t>
            </a:r>
            <a:r>
              <a:rPr lang="ko-KR" altLang="ko-KR" dirty="0" smtClean="0"/>
              <a:t>邪恶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xié'è</a:t>
            </a:r>
            <a:r>
              <a:rPr lang="en-US" altLang="ko-KR" dirty="0" smtClean="0"/>
              <a:t>) things travel in straight </a:t>
            </a:r>
            <a:r>
              <a:rPr lang="ko-KR" altLang="ko-KR" dirty="0" smtClean="0"/>
              <a:t>笔直的 </a:t>
            </a:r>
            <a:r>
              <a:rPr lang="en-US" altLang="ko-KR" dirty="0" err="1" smtClean="0"/>
              <a:t>bǐzhíde</a:t>
            </a:r>
            <a:r>
              <a:rPr lang="en-US" altLang="ko-KR" dirty="0" smtClean="0"/>
              <a:t> lines.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Chinese screen 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40784"/>
            <a:ext cx="3505200" cy="2617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44196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solidFill>
                  <a:srgbClr val="FF0000"/>
                </a:solidFill>
              </a:rPr>
              <a:t>QUESTION: Is there another reason why a screen wall might be a good idea?</a:t>
            </a:r>
            <a:endParaRPr lang="ko-KR" alt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Chinese and European differences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002060"/>
                </a:solidFill>
              </a:rPr>
              <a:t>Also, Western (</a:t>
            </a:r>
            <a:r>
              <a:rPr lang="ko-KR" altLang="ko-KR" b="1" dirty="0" smtClean="0">
                <a:solidFill>
                  <a:srgbClr val="002060"/>
                </a:solidFill>
              </a:rPr>
              <a:t>西方</a:t>
            </a:r>
            <a:r>
              <a:rPr lang="en-US" altLang="ko-KR" b="1" dirty="0" smtClean="0">
                <a:solidFill>
                  <a:srgbClr val="002060"/>
                </a:solidFill>
              </a:rPr>
              <a:t> </a:t>
            </a:r>
            <a:r>
              <a:rPr lang="en-US" altLang="ko-KR" b="1" dirty="0" err="1" smtClean="0">
                <a:solidFill>
                  <a:srgbClr val="002060"/>
                </a:solidFill>
              </a:rPr>
              <a:t>xīfāng</a:t>
            </a:r>
            <a:r>
              <a:rPr lang="en-US" altLang="ko-KR" b="1" dirty="0" smtClean="0">
                <a:solidFill>
                  <a:srgbClr val="002060"/>
                </a:solidFill>
              </a:rPr>
              <a:t>) buildings usually have a yard in front (</a:t>
            </a:r>
            <a:r>
              <a:rPr lang="ko-KR" altLang="ko-KR" b="1" dirty="0" smtClean="0">
                <a:solidFill>
                  <a:srgbClr val="002060"/>
                </a:solidFill>
              </a:rPr>
              <a:t>前院 </a:t>
            </a:r>
            <a:r>
              <a:rPr lang="en-US" altLang="ko-KR" b="1" dirty="0" err="1" smtClean="0">
                <a:solidFill>
                  <a:srgbClr val="002060"/>
                </a:solidFill>
              </a:rPr>
              <a:t>qiányuàn</a:t>
            </a:r>
            <a:r>
              <a:rPr lang="en-US" altLang="ko-KR" b="1" dirty="0" smtClean="0">
                <a:solidFill>
                  <a:srgbClr val="002060"/>
                </a:solidFill>
              </a:rPr>
              <a:t>) and back</a:t>
            </a:r>
            <a:r>
              <a:rPr lang="en-US" altLang="ko-KR" dirty="0" smtClean="0"/>
              <a:t>, </a:t>
            </a:r>
            <a:r>
              <a:rPr lang="en-US" altLang="ko-KR" b="1" dirty="0" smtClean="0">
                <a:solidFill>
                  <a:srgbClr val="FF0000"/>
                </a:solidFill>
              </a:rPr>
              <a:t>but in </a:t>
            </a:r>
            <a:r>
              <a:rPr lang="en-US" altLang="ko-KR" b="1" dirty="0" smtClean="0"/>
              <a:t>traditional Chinese architecture, there is often or usually a courtyard </a:t>
            </a:r>
            <a:r>
              <a:rPr lang="en-US" altLang="ko-KR" dirty="0" smtClean="0"/>
              <a:t>(</a:t>
            </a:r>
            <a:r>
              <a:rPr lang="ko-KR" altLang="ko-KR" dirty="0" smtClean="0"/>
              <a:t>大院 </a:t>
            </a:r>
            <a:r>
              <a:rPr lang="en-US" altLang="ko-KR" dirty="0" err="1" smtClean="0"/>
              <a:t>dà</a:t>
            </a:r>
            <a:r>
              <a:rPr lang="ko-KR" altLang="ko-KR" dirty="0" smtClean="0"/>
              <a:t>​</a:t>
            </a:r>
            <a:r>
              <a:rPr lang="en-US" altLang="ko-KR" dirty="0" err="1" smtClean="0"/>
              <a:t>yuàn</a:t>
            </a:r>
            <a:r>
              <a:rPr lang="en-US" altLang="ko-KR" dirty="0" smtClean="0"/>
              <a:t>)</a:t>
            </a:r>
            <a:r>
              <a:rPr lang="ko-KR" altLang="ko-KR" dirty="0" smtClean="0"/>
              <a:t>​</a:t>
            </a:r>
            <a:r>
              <a:rPr lang="en-US" altLang="ko-KR" dirty="0" smtClean="0"/>
              <a:t> </a:t>
            </a:r>
            <a:r>
              <a:rPr lang="en-US" altLang="ko-KR" b="1" dirty="0" smtClean="0"/>
              <a:t>in the middle.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sì</a:t>
            </a:r>
            <a:r>
              <a:rPr lang="ko-KR" altLang="ko-KR" dirty="0" smtClean="0"/>
              <a:t>​</a:t>
            </a:r>
            <a:r>
              <a:rPr lang="en-US" altLang="ko-KR" dirty="0" err="1" smtClean="0"/>
              <a:t>hé</a:t>
            </a:r>
            <a:r>
              <a:rPr lang="ko-KR" altLang="ko-KR" dirty="0" smtClean="0"/>
              <a:t>​</a:t>
            </a:r>
            <a:r>
              <a:rPr lang="en-US" altLang="ko-KR" dirty="0" err="1" smtClean="0"/>
              <a:t>yuàn</a:t>
            </a:r>
            <a:r>
              <a:rPr lang="ko-KR" altLang="ko-KR" dirty="0" smtClean="0"/>
              <a:t>​ 四合院</a:t>
            </a:r>
            <a:r>
              <a:rPr lang="en-US" altLang="ko-KR" dirty="0" smtClean="0"/>
              <a:t>). 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Courtyard in Beij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</p:spPr>
      </p:pic>
      <p:pic>
        <p:nvPicPr>
          <p:cNvPr id="5" name="Picture 4" descr="Front y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267200"/>
            <a:ext cx="2857500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Chinese and European differences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/>
          <a:lstStyle/>
          <a:p>
            <a:r>
              <a:rPr lang="en-US" altLang="ko-KR" b="1" dirty="0" smtClean="0"/>
              <a:t>Another difference between Chinese and Western architecture is that ancient Chinese architects usually used wood (</a:t>
            </a:r>
            <a:r>
              <a:rPr lang="ko-KR" altLang="ko-KR" b="1" dirty="0" smtClean="0"/>
              <a:t>木材 </a:t>
            </a:r>
            <a:r>
              <a:rPr lang="en-US" altLang="ko-KR" b="1" dirty="0" err="1" smtClean="0"/>
              <a:t>mùcái</a:t>
            </a:r>
            <a:r>
              <a:rPr lang="en-US" altLang="ko-KR" b="1" dirty="0" smtClean="0"/>
              <a:t>) frames (</a:t>
            </a:r>
            <a:r>
              <a:rPr lang="ko-KR" altLang="ko-KR" b="1" dirty="0" smtClean="0"/>
              <a:t>框架</a:t>
            </a:r>
            <a:r>
              <a:rPr lang="en-US" altLang="ko-KR" b="1" dirty="0" smtClean="0"/>
              <a:t> </a:t>
            </a:r>
          </a:p>
          <a:p>
            <a:r>
              <a:rPr lang="en-US" altLang="ko-KR" sz="2000" b="1" dirty="0" err="1" smtClean="0"/>
              <a:t>kuàngjià</a:t>
            </a:r>
            <a:r>
              <a:rPr lang="en-US" altLang="ko-KR" sz="2000" b="1" dirty="0" smtClean="0"/>
              <a:t>) </a:t>
            </a:r>
            <a:r>
              <a:rPr lang="en-US" altLang="ko-KR" sz="4000" b="1" dirty="0" smtClean="0"/>
              <a:t>made</a:t>
            </a:r>
            <a:r>
              <a:rPr lang="en-US" altLang="ko-KR" sz="2000" b="1" dirty="0" smtClean="0"/>
              <a:t> </a:t>
            </a:r>
          </a:p>
          <a:p>
            <a:pPr>
              <a:buNone/>
            </a:pPr>
            <a:r>
              <a:rPr lang="en-US" altLang="ko-KR" b="1" dirty="0" smtClean="0"/>
              <a:t>	with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interlocking</a:t>
            </a:r>
            <a:r>
              <a:rPr lang="en-US" altLang="ko-KR" sz="4000" b="1" dirty="0" smtClean="0"/>
              <a:t> </a:t>
            </a:r>
          </a:p>
          <a:p>
            <a:pPr>
              <a:buNone/>
            </a:pPr>
            <a:r>
              <a:rPr lang="en-US" altLang="ko-KR" sz="4000" b="1" dirty="0" smtClean="0"/>
              <a:t>	(</a:t>
            </a:r>
            <a:r>
              <a:rPr lang="ko-KR" altLang="ko-KR" sz="4000" b="1" dirty="0" smtClean="0">
                <a:solidFill>
                  <a:srgbClr val="FF0000"/>
                </a:solidFill>
              </a:rPr>
              <a:t>斗拱</a:t>
            </a:r>
            <a:r>
              <a:rPr lang="ko-KR" altLang="ko-KR" sz="4000" b="1" dirty="0" smtClean="0"/>
              <a:t> </a:t>
            </a:r>
            <a:r>
              <a:rPr lang="en-US" altLang="ko-KR" b="1" i="1" dirty="0" err="1" smtClean="0"/>
              <a:t>dǒugǒng</a:t>
            </a:r>
            <a:r>
              <a:rPr lang="en-US" altLang="ko-KR" b="1" dirty="0" smtClean="0"/>
              <a:t>)</a:t>
            </a:r>
          </a:p>
          <a:p>
            <a:pPr>
              <a:buNone/>
            </a:pPr>
            <a:r>
              <a:rPr lang="en-US" altLang="ko-KR" b="1" dirty="0" smtClean="0"/>
              <a:t>	 </a:t>
            </a:r>
            <a:r>
              <a:rPr lang="en-US" altLang="ko-KR" sz="4000" b="1" dirty="0" smtClean="0"/>
              <a:t>logs</a:t>
            </a:r>
            <a:r>
              <a:rPr lang="en-US" altLang="ko-KR" b="1" dirty="0" smtClean="0"/>
              <a:t> (</a:t>
            </a:r>
            <a:r>
              <a:rPr lang="ko-KR" altLang="ko-KR" b="1" dirty="0" smtClean="0"/>
              <a:t>原木</a:t>
            </a:r>
            <a:r>
              <a:rPr lang="en-US" altLang="ko-KR" b="1" dirty="0" smtClean="0"/>
              <a:t> </a:t>
            </a:r>
          </a:p>
          <a:p>
            <a:pPr>
              <a:buNone/>
            </a:pPr>
            <a:r>
              <a:rPr lang="en-US" altLang="ko-KR" b="1" dirty="0" smtClean="0"/>
              <a:t>	</a:t>
            </a:r>
            <a:r>
              <a:rPr lang="en-US" altLang="ko-KR" b="1" dirty="0" err="1" smtClean="0"/>
              <a:t>yuán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mù</a:t>
            </a:r>
            <a:r>
              <a:rPr lang="en-US" altLang="ko-KR" b="1" dirty="0" smtClean="0"/>
              <a:t>).</a:t>
            </a:r>
            <a:endParaRPr lang="ko-KR" altLang="en-US" b="1" dirty="0"/>
          </a:p>
        </p:txBody>
      </p:sp>
      <p:pic>
        <p:nvPicPr>
          <p:cNvPr id="4" name="Picture 3" descr="N Shaolin Aug 2012 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276600"/>
            <a:ext cx="51054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Chinese European Similarity </a:t>
            </a:r>
            <a:r>
              <a:rPr lang="ko-KR" altLang="ko-KR" dirty="0" smtClean="0"/>
              <a:t>相似的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But, like Western architecture, Chinese architecture likes things big, very </a:t>
            </a:r>
            <a:r>
              <a:rPr lang="en-US" altLang="ko-KR" sz="5000" dirty="0" smtClean="0"/>
              <a:t>big</a:t>
            </a:r>
            <a:r>
              <a:rPr lang="en-US" altLang="ko-KR" dirty="0" smtClean="0"/>
              <a:t>! That’s usually because kings and emperors  (</a:t>
            </a:r>
            <a:r>
              <a:rPr lang="ko-KR" altLang="ko-KR" dirty="0" smtClean="0"/>
              <a:t>皇帝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huángdì</a:t>
            </a:r>
            <a:r>
              <a:rPr lang="en-US" altLang="ko-KR" sz="2000" dirty="0" smtClean="0"/>
              <a:t> </a:t>
            </a:r>
            <a:r>
              <a:rPr lang="en-US" altLang="ko-KR" dirty="0" smtClean="0"/>
              <a:t>) like things big to show how great they and their (civilization </a:t>
            </a:r>
            <a:r>
              <a:rPr lang="ko-KR" altLang="ko-KR" dirty="0" smtClean="0"/>
              <a:t>文明</a:t>
            </a:r>
            <a:r>
              <a:rPr lang="en-US" altLang="ko-KR" dirty="0" smtClean="0"/>
              <a:t>)</a:t>
            </a:r>
            <a:r>
              <a:rPr lang="ko-KR" altLang="ko-KR" dirty="0" smtClean="0"/>
              <a:t> </a:t>
            </a:r>
            <a:r>
              <a:rPr lang="en-US" altLang="ko-KR" sz="2000" dirty="0" err="1" smtClean="0"/>
              <a:t>wénmíng</a:t>
            </a:r>
            <a:r>
              <a:rPr lang="en-US" altLang="ko-KR" dirty="0" smtClean="0"/>
              <a:t> are.</a:t>
            </a:r>
            <a:endParaRPr lang="ko-KR" altLang="ko-KR" dirty="0" smtClean="0"/>
          </a:p>
          <a:p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Great K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772025"/>
            <a:ext cx="3500063" cy="20859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Review  2-a </a:t>
            </a:r>
            <a:r>
              <a:rPr lang="ko-KR" altLang="en-US" dirty="0" smtClean="0"/>
              <a:t>复习 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fùxí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/>
          <a:lstStyle/>
          <a:p>
            <a:r>
              <a:rPr lang="en-US" altLang="ko-KR" dirty="0" smtClean="0"/>
              <a:t>Chinese architects were more interested in</a:t>
            </a:r>
          </a:p>
          <a:p>
            <a:pPr>
              <a:buNone/>
            </a:pPr>
            <a:r>
              <a:rPr lang="en-US" altLang="ko-KR" dirty="0" smtClean="0"/>
              <a:t>	a. length(</a:t>
            </a:r>
            <a:r>
              <a:rPr lang="ko-KR" altLang="ko-KR" dirty="0" smtClean="0"/>
              <a:t>长度</a:t>
            </a:r>
            <a:r>
              <a:rPr lang="en-US" altLang="ko-KR" sz="2000" dirty="0" err="1" smtClean="0"/>
              <a:t>chángdù</a:t>
            </a:r>
            <a:r>
              <a:rPr lang="en-US" altLang="ko-KR" dirty="0" smtClean="0"/>
              <a:t>) and breadth(</a:t>
            </a:r>
            <a:r>
              <a:rPr lang="ko-KR" altLang="ko-KR" dirty="0" smtClean="0"/>
              <a:t>宽度</a:t>
            </a:r>
            <a:r>
              <a:rPr lang="en-US" altLang="ko-KR" sz="2000" dirty="0" err="1" smtClean="0"/>
              <a:t>kuāndù</a:t>
            </a:r>
            <a:r>
              <a:rPr lang="en-US" altLang="ko-KR" dirty="0" smtClean="0"/>
              <a:t> =width</a:t>
            </a:r>
          </a:p>
          <a:p>
            <a:pPr>
              <a:buNone/>
            </a:pPr>
            <a:r>
              <a:rPr lang="en-US" altLang="ko-KR" dirty="0" smtClean="0"/>
              <a:t>	b. Height </a:t>
            </a:r>
            <a:r>
              <a:rPr lang="ko-KR" altLang="ko-KR" dirty="0" smtClean="0"/>
              <a:t>高度 </a:t>
            </a:r>
            <a:r>
              <a:rPr lang="en-US" altLang="ko-KR" dirty="0" err="1" smtClean="0"/>
              <a:t>gāodù</a:t>
            </a:r>
            <a:r>
              <a:rPr lang="en-US" altLang="ko-KR" dirty="0" smtClean="0"/>
              <a:t> 	</a:t>
            </a:r>
          </a:p>
          <a:p>
            <a:pPr>
              <a:buNone/>
            </a:pPr>
            <a:r>
              <a:rPr lang="en-US" altLang="ko-KR" dirty="0" smtClean="0"/>
              <a:t>European architects were more interested in</a:t>
            </a:r>
          </a:p>
          <a:p>
            <a:pPr>
              <a:buNone/>
            </a:pPr>
            <a:r>
              <a:rPr lang="en-US" altLang="ko-KR" dirty="0" smtClean="0"/>
              <a:t>	a. length(</a:t>
            </a:r>
            <a:r>
              <a:rPr lang="ko-KR" altLang="ko-KR" dirty="0" smtClean="0"/>
              <a:t>长度 </a:t>
            </a:r>
            <a:r>
              <a:rPr lang="en-US" altLang="ko-KR" sz="2000" dirty="0" err="1" smtClean="0"/>
              <a:t>chángdù</a:t>
            </a:r>
            <a:r>
              <a:rPr lang="en-US" altLang="ko-KR" dirty="0" smtClean="0"/>
              <a:t>) and breadth(</a:t>
            </a:r>
            <a:r>
              <a:rPr lang="ko-KR" altLang="ko-KR" dirty="0" smtClean="0"/>
              <a:t>宽度</a:t>
            </a:r>
            <a:r>
              <a:rPr lang="en-US" altLang="ko-KR" sz="2000" dirty="0" err="1" smtClean="0"/>
              <a:t>kuāndù</a:t>
            </a:r>
            <a:r>
              <a:rPr lang="en-US" altLang="ko-KR" dirty="0" smtClean="0"/>
              <a:t>=width</a:t>
            </a:r>
          </a:p>
          <a:p>
            <a:pPr>
              <a:buNone/>
            </a:pPr>
            <a:r>
              <a:rPr lang="en-US" altLang="ko-KR" dirty="0" smtClean="0"/>
              <a:t>	b. Height </a:t>
            </a:r>
            <a:r>
              <a:rPr lang="ko-KR" altLang="ko-KR" dirty="0" smtClean="0"/>
              <a:t>高度 </a:t>
            </a:r>
            <a:r>
              <a:rPr lang="en-US" altLang="ko-KR" dirty="0" err="1" smtClean="0"/>
              <a:t>gāodù</a:t>
            </a:r>
            <a:r>
              <a:rPr lang="en-US" altLang="ko-KR" dirty="0" smtClean="0"/>
              <a:t> 	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Picture 3" descr="Height width depth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4724400"/>
            <a:ext cx="2019300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Review  2-b </a:t>
            </a:r>
            <a:r>
              <a:rPr lang="ko-KR" altLang="en-US" dirty="0" smtClean="0"/>
              <a:t>复习 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fùxí</a:t>
            </a:r>
            <a:r>
              <a:rPr lang="en-US" altLang="ko-KR" dirty="0" smtClean="0"/>
              <a:t> &amp; a Q…?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5334000"/>
          </a:xfrm>
        </p:spPr>
        <p:txBody>
          <a:bodyPr/>
          <a:lstStyle/>
          <a:p>
            <a:r>
              <a:rPr lang="en-US" altLang="ko-KR" dirty="0" smtClean="0"/>
              <a:t>Chinese architecture uses a lot of </a:t>
            </a:r>
          </a:p>
          <a:p>
            <a:pPr>
              <a:buNone/>
            </a:pPr>
            <a:r>
              <a:rPr lang="en-US" altLang="ko-KR" dirty="0" smtClean="0"/>
              <a:t>	a. </a:t>
            </a:r>
            <a:r>
              <a:rPr lang="en-US" altLang="ko-KR" dirty="0" err="1" smtClean="0"/>
              <a:t>Feng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Shui</a:t>
            </a:r>
            <a:r>
              <a:rPr lang="en-US" altLang="ko-KR" dirty="0" smtClean="0"/>
              <a:t> (</a:t>
            </a:r>
            <a:r>
              <a:rPr lang="ko-KR" altLang="ko-KR" dirty="0" smtClean="0"/>
              <a:t>风水 </a:t>
            </a:r>
            <a:r>
              <a:rPr lang="en-US" altLang="ko-KR" dirty="0" err="1" smtClean="0"/>
              <a:t>fēng</a:t>
            </a:r>
            <a:r>
              <a:rPr lang="ko-KR" altLang="ko-KR" dirty="0" smtClean="0"/>
              <a:t>​</a:t>
            </a:r>
            <a:r>
              <a:rPr lang="en-US" altLang="ko-KR" dirty="0" err="1" smtClean="0"/>
              <a:t>shuǐ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en-US" altLang="ko-KR" dirty="0" smtClean="0"/>
              <a:t>	b. Pizza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QUESTION:</a:t>
            </a:r>
          </a:p>
          <a:p>
            <a:pPr>
              <a:buNone/>
            </a:pPr>
            <a:r>
              <a:rPr lang="en-US" altLang="ko-KR" dirty="0" smtClean="0"/>
              <a:t>I think </a:t>
            </a:r>
            <a:r>
              <a:rPr lang="en-US" altLang="ko-KR" dirty="0" err="1" smtClean="0"/>
              <a:t>Feng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Shui</a:t>
            </a:r>
            <a:r>
              <a:rPr lang="en-US" altLang="ko-KR" dirty="0" smtClean="0"/>
              <a:t> is ____________</a:t>
            </a:r>
          </a:p>
          <a:p>
            <a:pPr>
              <a:buNone/>
            </a:pPr>
            <a:r>
              <a:rPr lang="en-US" altLang="ko-KR" dirty="0" smtClean="0"/>
              <a:t>					interesting </a:t>
            </a:r>
            <a:r>
              <a:rPr lang="ko-KR" altLang="en-US" dirty="0" smtClean="0"/>
              <a:t>有趣的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yǒuqù</a:t>
            </a:r>
            <a:r>
              <a:rPr lang="en-US" altLang="ko-KR" dirty="0" smtClean="0"/>
              <a:t> de</a:t>
            </a:r>
          </a:p>
          <a:p>
            <a:pPr>
              <a:buNone/>
            </a:pPr>
            <a:r>
              <a:rPr lang="en-US" altLang="ko-KR" dirty="0" smtClean="0"/>
              <a:t>					nonsense </a:t>
            </a:r>
            <a:r>
              <a:rPr lang="ko-KR" altLang="en-US" b="1" dirty="0" smtClean="0"/>
              <a:t>胡说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húshuō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				important </a:t>
            </a:r>
            <a:r>
              <a:rPr lang="ko-KR" altLang="en-US" b="1" dirty="0" smtClean="0"/>
              <a:t>重要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zhòngyào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				?_________________?</a:t>
            </a:r>
            <a:endParaRPr lang="ko-KR" altLang="en-US" dirty="0"/>
          </a:p>
        </p:txBody>
      </p:sp>
      <p:pic>
        <p:nvPicPr>
          <p:cNvPr id="4" name="Picture 3" descr="Feng Sh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447800"/>
            <a:ext cx="2857500" cy="27908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Review  2-c </a:t>
            </a:r>
            <a:r>
              <a:rPr lang="ko-KR" altLang="en-US" dirty="0" smtClean="0"/>
              <a:t>复习 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fùxí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4625609"/>
          </a:xfrm>
        </p:spPr>
        <p:txBody>
          <a:bodyPr/>
          <a:lstStyle/>
          <a:p>
            <a:r>
              <a:rPr lang="en-US" altLang="ko-KR" b="1" dirty="0" smtClean="0"/>
              <a:t>In traditional </a:t>
            </a:r>
            <a:r>
              <a:rPr lang="ko-KR" altLang="ko-KR" b="1" dirty="0" smtClean="0"/>
              <a:t>传统的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chuántǒngde</a:t>
            </a:r>
            <a:r>
              <a:rPr lang="en-US" altLang="ko-KR" dirty="0" smtClean="0"/>
              <a:t> </a:t>
            </a:r>
            <a:r>
              <a:rPr lang="en-US" altLang="ko-KR" b="1" dirty="0" smtClean="0"/>
              <a:t>Chinese architecture, there is often or usually a </a:t>
            </a:r>
          </a:p>
          <a:p>
            <a:pPr>
              <a:buNone/>
            </a:pPr>
            <a:r>
              <a:rPr lang="en-US" altLang="ko-KR" b="1" dirty="0" smtClean="0"/>
              <a:t>	</a:t>
            </a:r>
            <a:r>
              <a:rPr lang="en-US" altLang="ko-KR" b="1" dirty="0" smtClean="0">
                <a:solidFill>
                  <a:srgbClr val="FF0000"/>
                </a:solidFill>
              </a:rPr>
              <a:t>a. </a:t>
            </a:r>
            <a:r>
              <a:rPr lang="en-US" altLang="ko-KR" b="1" dirty="0" smtClean="0"/>
              <a:t>courtyard </a:t>
            </a:r>
            <a:r>
              <a:rPr lang="en-US" altLang="ko-KR" dirty="0" smtClean="0"/>
              <a:t>(</a:t>
            </a:r>
            <a:r>
              <a:rPr lang="ko-KR" altLang="ko-KR" dirty="0" smtClean="0"/>
              <a:t>大院 </a:t>
            </a:r>
            <a:r>
              <a:rPr lang="en-US" altLang="ko-KR" dirty="0" err="1" smtClean="0"/>
              <a:t>dà</a:t>
            </a:r>
            <a:r>
              <a:rPr lang="ko-KR" altLang="ko-KR" dirty="0" smtClean="0"/>
              <a:t>​</a:t>
            </a:r>
            <a:r>
              <a:rPr lang="en-US" altLang="ko-KR" dirty="0" err="1" smtClean="0"/>
              <a:t>yuàn</a:t>
            </a:r>
            <a:r>
              <a:rPr lang="en-US" altLang="ko-KR" dirty="0" smtClean="0"/>
              <a:t>)</a:t>
            </a:r>
            <a:r>
              <a:rPr lang="ko-KR" altLang="ko-KR" dirty="0" smtClean="0"/>
              <a:t>​</a:t>
            </a:r>
            <a:r>
              <a:rPr lang="en-US" altLang="ko-KR" dirty="0" smtClean="0"/>
              <a:t> </a:t>
            </a:r>
            <a:r>
              <a:rPr lang="en-US" altLang="ko-KR" b="1" dirty="0" smtClean="0"/>
              <a:t>in the middle.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sì</a:t>
            </a:r>
            <a:r>
              <a:rPr lang="ko-KR" altLang="ko-KR" dirty="0" smtClean="0"/>
              <a:t>​</a:t>
            </a:r>
            <a:r>
              <a:rPr lang="en-US" altLang="ko-KR" dirty="0" err="1" smtClean="0"/>
              <a:t>hé</a:t>
            </a:r>
            <a:r>
              <a:rPr lang="ko-KR" altLang="ko-KR" dirty="0" smtClean="0"/>
              <a:t>​</a:t>
            </a:r>
            <a:r>
              <a:rPr lang="en-US" altLang="ko-KR" dirty="0" err="1" smtClean="0"/>
              <a:t>yuàn</a:t>
            </a:r>
            <a:r>
              <a:rPr lang="ko-KR" altLang="ko-KR" dirty="0" smtClean="0"/>
              <a:t>​ 四合院</a:t>
            </a:r>
            <a:r>
              <a:rPr lang="en-US" altLang="ko-KR" dirty="0" smtClean="0"/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OR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b="1" dirty="0" smtClean="0">
                <a:solidFill>
                  <a:srgbClr val="FF0000"/>
                </a:solidFill>
              </a:rPr>
              <a:t>b.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002060"/>
                </a:solidFill>
              </a:rPr>
              <a:t>yard in front 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002060"/>
                </a:solidFill>
              </a:rPr>
              <a:t>	(</a:t>
            </a:r>
            <a:r>
              <a:rPr lang="ko-KR" altLang="ko-KR" b="1" dirty="0" smtClean="0">
                <a:solidFill>
                  <a:srgbClr val="002060"/>
                </a:solidFill>
              </a:rPr>
              <a:t>前院 </a:t>
            </a:r>
            <a:r>
              <a:rPr lang="en-US" altLang="ko-KR" b="1" dirty="0" err="1" smtClean="0">
                <a:solidFill>
                  <a:srgbClr val="002060"/>
                </a:solidFill>
              </a:rPr>
              <a:t>qiányuàn</a:t>
            </a:r>
            <a:r>
              <a:rPr lang="en-US" altLang="ko-KR" b="1" dirty="0" smtClean="0">
                <a:solidFill>
                  <a:srgbClr val="002060"/>
                </a:solidFill>
              </a:rPr>
              <a:t>) 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002060"/>
                </a:solidFill>
              </a:rPr>
              <a:t>     and back</a:t>
            </a:r>
            <a:endParaRPr lang="ko-KR" altLang="en-US" dirty="0"/>
          </a:p>
        </p:txBody>
      </p:sp>
      <p:pic>
        <p:nvPicPr>
          <p:cNvPr id="4" name="Picture 3" descr="Siheyuan_model Chinese courty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Review  2-d </a:t>
            </a:r>
            <a:r>
              <a:rPr lang="ko-KR" altLang="en-US" dirty="0" smtClean="0"/>
              <a:t>复习 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fùxí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/>
          <a:lstStyle/>
          <a:p>
            <a:r>
              <a:rPr lang="en-US" altLang="ko-KR" sz="4000" dirty="0" smtClean="0"/>
              <a:t>Traditional Chinese architects usually used wood (</a:t>
            </a:r>
            <a:r>
              <a:rPr lang="ko-KR" altLang="ko-KR" sz="4000" dirty="0" smtClean="0"/>
              <a:t>木材 </a:t>
            </a:r>
            <a:r>
              <a:rPr lang="en-US" altLang="ko-KR" sz="2000" dirty="0" err="1" smtClean="0"/>
              <a:t>mùcái</a:t>
            </a:r>
            <a:r>
              <a:rPr lang="en-US" altLang="ko-KR" dirty="0" smtClean="0"/>
              <a:t>) </a:t>
            </a:r>
            <a:r>
              <a:rPr lang="en-US" altLang="ko-KR" sz="4000" dirty="0" smtClean="0"/>
              <a:t>frames (</a:t>
            </a:r>
            <a:r>
              <a:rPr lang="ko-KR" altLang="ko-KR" sz="4000" dirty="0" smtClean="0"/>
              <a:t>框架</a:t>
            </a:r>
            <a:r>
              <a:rPr lang="en-US" altLang="ko-KR" sz="4000" dirty="0" smtClean="0"/>
              <a:t> </a:t>
            </a:r>
            <a:r>
              <a:rPr lang="en-US" altLang="ko-KR" sz="2000" dirty="0" err="1" smtClean="0"/>
              <a:t>kuàngjià</a:t>
            </a:r>
            <a:r>
              <a:rPr lang="en-US" altLang="ko-KR" dirty="0" smtClean="0"/>
              <a:t>) </a:t>
            </a:r>
            <a:r>
              <a:rPr lang="en-US" altLang="ko-KR" sz="4000" dirty="0" smtClean="0"/>
              <a:t>made with </a:t>
            </a:r>
            <a:r>
              <a:rPr lang="en-US" altLang="ko-KR" dirty="0" smtClean="0"/>
              <a:t>______.</a:t>
            </a:r>
          </a:p>
          <a:p>
            <a:endParaRPr lang="en-US" altLang="ko-KR" dirty="0" smtClean="0"/>
          </a:p>
          <a:p>
            <a:pPr marL="633222" indent="-514350">
              <a:buNone/>
            </a:pPr>
            <a:r>
              <a:rPr lang="en-US" altLang="ko-KR" sz="4000" dirty="0" smtClean="0"/>
              <a:t>a. interlocking</a:t>
            </a:r>
            <a:r>
              <a:rPr lang="en-US" altLang="ko-KR" dirty="0" smtClean="0"/>
              <a:t> (</a:t>
            </a:r>
            <a:r>
              <a:rPr lang="ko-KR" altLang="ko-KR" b="1" dirty="0" smtClean="0"/>
              <a:t>斗拱</a:t>
            </a:r>
            <a:r>
              <a:rPr lang="ko-KR" altLang="ko-KR" dirty="0" smtClean="0"/>
              <a:t> </a:t>
            </a:r>
            <a:r>
              <a:rPr lang="en-US" altLang="ko-KR" sz="2000" i="1" dirty="0" err="1" smtClean="0"/>
              <a:t>dǒugǒng</a:t>
            </a:r>
            <a:r>
              <a:rPr lang="en-US" altLang="ko-KR" dirty="0" smtClean="0"/>
              <a:t>) </a:t>
            </a:r>
          </a:p>
          <a:p>
            <a:pPr marL="633222" indent="-514350">
              <a:buNone/>
            </a:pPr>
            <a:r>
              <a:rPr lang="en-US" altLang="ko-KR" dirty="0" smtClean="0"/>
              <a:t>	</a:t>
            </a:r>
            <a:r>
              <a:rPr lang="en-US" altLang="ko-KR" sz="4000" dirty="0" smtClean="0"/>
              <a:t>logs</a:t>
            </a:r>
            <a:r>
              <a:rPr lang="en-US" altLang="ko-KR" dirty="0" smtClean="0"/>
              <a:t> (</a:t>
            </a:r>
            <a:r>
              <a:rPr lang="ko-KR" altLang="ko-KR" dirty="0" smtClean="0"/>
              <a:t>原木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yuán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mù</a:t>
            </a:r>
            <a:r>
              <a:rPr lang="en-US" altLang="ko-KR" dirty="0" smtClean="0"/>
              <a:t>)</a:t>
            </a:r>
          </a:p>
          <a:p>
            <a:pPr marL="633222" indent="-514350">
              <a:buAutoNum type="alphaLcPeriod"/>
            </a:pPr>
            <a:endParaRPr lang="en-US" altLang="ko-KR" dirty="0" smtClean="0"/>
          </a:p>
          <a:p>
            <a:pPr marL="633222" indent="-514350">
              <a:buNone/>
            </a:pPr>
            <a:r>
              <a:rPr lang="en-US" altLang="ko-KR" dirty="0" smtClean="0"/>
              <a:t>b. </a:t>
            </a:r>
            <a:r>
              <a:rPr lang="en-US" altLang="ko-KR" sz="4000" dirty="0" smtClean="0"/>
              <a:t>the use of nails </a:t>
            </a:r>
            <a:r>
              <a:rPr lang="en-US" altLang="ko-KR" dirty="0" smtClean="0"/>
              <a:t>(</a:t>
            </a:r>
            <a:r>
              <a:rPr lang="ko-KR" altLang="ko-KR" dirty="0" smtClean="0"/>
              <a:t>钉子</a:t>
            </a:r>
            <a:r>
              <a:rPr lang="en-US" altLang="ko-KR" dirty="0" smtClean="0"/>
              <a:t> </a:t>
            </a:r>
          </a:p>
          <a:p>
            <a:pPr marL="633222" indent="-514350">
              <a:buNone/>
            </a:pPr>
            <a:r>
              <a:rPr lang="en-US" altLang="ko-KR" dirty="0" smtClean="0"/>
              <a:t>	</a:t>
            </a:r>
            <a:r>
              <a:rPr lang="en-US" altLang="ko-KR" sz="2000" dirty="0" err="1" smtClean="0"/>
              <a:t>dīngzi</a:t>
            </a:r>
            <a:r>
              <a:rPr lang="en-US" altLang="ko-KR" dirty="0" smtClean="0"/>
              <a:t>)</a:t>
            </a:r>
          </a:p>
          <a:p>
            <a:pPr marL="633222" indent="-514350">
              <a:buNone/>
            </a:pPr>
            <a:endParaRPr lang="ko-KR" altLang="en-US" dirty="0"/>
          </a:p>
        </p:txBody>
      </p:sp>
      <p:pic>
        <p:nvPicPr>
          <p:cNvPr id="4" name="Picture 3" descr="Foguang_Temple_5 Bracket ar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733800"/>
            <a:ext cx="34544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Would you like to work here?</a:t>
            </a:r>
            <a:endParaRPr lang="ko-KR" altLang="en-US" dirty="0"/>
          </a:p>
        </p:txBody>
      </p:sp>
      <p:pic>
        <p:nvPicPr>
          <p:cNvPr id="4" name="Picture 3" descr="Funny Dunge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524000"/>
            <a:ext cx="5264727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1828800"/>
            <a:ext cx="381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- </a:t>
            </a:r>
            <a:r>
              <a:rPr lang="en-US" altLang="ko-KR" sz="4000" b="1" dirty="0">
                <a:solidFill>
                  <a:srgbClr val="002060"/>
                </a:solidFill>
              </a:rPr>
              <a:t>Yes I would.</a:t>
            </a:r>
          </a:p>
          <a:p>
            <a:r>
              <a:rPr lang="en-US" altLang="ko-KR" sz="4000" b="1" dirty="0">
                <a:solidFill>
                  <a:srgbClr val="002060"/>
                </a:solidFill>
              </a:rPr>
              <a:t>- No I wouldn’t</a:t>
            </a:r>
            <a:r>
              <a:rPr lang="en-US" altLang="ko-KR" sz="4000" dirty="0" smtClean="0"/>
              <a:t>.</a:t>
            </a:r>
          </a:p>
          <a:p>
            <a:pPr>
              <a:buFontTx/>
              <a:buChar char="-"/>
            </a:pPr>
            <a:r>
              <a:rPr lang="en-US" altLang="ko-KR" sz="4000" dirty="0"/>
              <a:t> </a:t>
            </a:r>
            <a:r>
              <a:rPr lang="en-US" altLang="ko-KR" sz="4000" b="1" dirty="0" smtClean="0">
                <a:solidFill>
                  <a:srgbClr val="002060"/>
                </a:solidFill>
              </a:rPr>
              <a:t>Maybe if they paid</a:t>
            </a:r>
            <a:r>
              <a:rPr lang="ko-KR" altLang="en-US" sz="4000" dirty="0" smtClean="0"/>
              <a:t>资</a:t>
            </a:r>
            <a:r>
              <a:rPr lang="ko-KR" altLang="en-US" sz="2000" dirty="0" smtClean="0"/>
              <a:t> </a:t>
            </a:r>
            <a:r>
              <a:rPr lang="en-US" altLang="ko-KR" sz="2000" dirty="0" err="1" smtClean="0"/>
              <a:t>fā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gōngzī</a:t>
            </a:r>
            <a:r>
              <a:rPr lang="en-US" altLang="ko-KR" sz="2000" dirty="0" smtClean="0"/>
              <a:t>) </a:t>
            </a:r>
            <a:r>
              <a:rPr lang="en-US" altLang="ko-KR" sz="4000" b="1" dirty="0" smtClean="0">
                <a:solidFill>
                  <a:srgbClr val="002060"/>
                </a:solidFill>
              </a:rPr>
              <a:t>me a lot</a:t>
            </a:r>
            <a:r>
              <a:rPr lang="ko-KR" altLang="en-US" sz="4000" b="1" dirty="0" smtClean="0"/>
              <a:t>诸多</a:t>
            </a:r>
            <a:r>
              <a:rPr lang="ko-KR" altLang="en-US" sz="4000" dirty="0" smtClean="0"/>
              <a:t> </a:t>
            </a:r>
            <a:r>
              <a:rPr lang="en-US" altLang="ko-KR" sz="2000" dirty="0" err="1" smtClean="0"/>
              <a:t>zhūduō</a:t>
            </a:r>
            <a:r>
              <a:rPr lang="en-US" altLang="ko-KR" sz="2000" dirty="0" smtClean="0"/>
              <a:t> 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Review  2-e </a:t>
            </a:r>
            <a:r>
              <a:rPr lang="ko-KR" altLang="en-US" dirty="0" smtClean="0"/>
              <a:t>复习 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fùxí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8686800" cy="4953000"/>
          </a:xfrm>
        </p:spPr>
        <p:txBody>
          <a:bodyPr>
            <a:normAutofit lnSpcReduction="10000"/>
          </a:bodyPr>
          <a:lstStyle/>
          <a:p>
            <a:r>
              <a:rPr lang="en-US" altLang="ko-KR" sz="4000" dirty="0" smtClean="0"/>
              <a:t>Chinese and European kings and emperors </a:t>
            </a:r>
            <a:r>
              <a:rPr lang="ko-KR" altLang="ko-KR" dirty="0" smtClean="0"/>
              <a:t>皇帝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huángdì</a:t>
            </a:r>
            <a:r>
              <a:rPr lang="en-US" altLang="ko-KR" dirty="0" smtClean="0"/>
              <a:t> </a:t>
            </a:r>
            <a:r>
              <a:rPr lang="en-US" altLang="ko-KR" sz="4000" dirty="0" smtClean="0"/>
              <a:t>liked buildings </a:t>
            </a:r>
            <a:r>
              <a:rPr lang="ko-KR" altLang="ko-KR" dirty="0" smtClean="0"/>
              <a:t>建筑物 </a:t>
            </a:r>
            <a:r>
              <a:rPr lang="en-US" altLang="ko-KR" sz="2000" dirty="0" err="1" smtClean="0"/>
              <a:t>jiànzhùwù</a:t>
            </a:r>
            <a:endParaRPr lang="en-US" altLang="ko-KR" sz="2000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b="1" dirty="0" smtClean="0"/>
              <a:t>a. </a:t>
            </a:r>
            <a:r>
              <a:rPr lang="en-US" altLang="ko-KR" sz="4000" dirty="0" smtClean="0"/>
              <a:t>small because they’re cheap </a:t>
            </a:r>
            <a:r>
              <a:rPr lang="ko-KR" altLang="en-US" dirty="0" smtClean="0"/>
              <a:t>便宜的</a:t>
            </a:r>
            <a:r>
              <a:rPr lang="en-US" altLang="ko-KR" dirty="0" smtClean="0"/>
              <a:t>!</a:t>
            </a:r>
          </a:p>
          <a:p>
            <a:pPr>
              <a:buNone/>
            </a:pPr>
            <a:r>
              <a:rPr lang="en-US" altLang="ko-KR" b="1" dirty="0" smtClean="0"/>
              <a:t>	b</a:t>
            </a:r>
            <a:r>
              <a:rPr lang="en-US" altLang="ko-KR" sz="4000" b="1" dirty="0" smtClean="0"/>
              <a:t>. </a:t>
            </a:r>
            <a:r>
              <a:rPr lang="en-US" altLang="ko-KR" sz="4000" dirty="0" smtClean="0"/>
              <a:t>medium </a:t>
            </a:r>
            <a:r>
              <a:rPr lang="ko-KR" altLang="en-US" dirty="0" smtClean="0"/>
              <a:t>中等的 </a:t>
            </a:r>
            <a:r>
              <a:rPr lang="en-US" altLang="ko-KR" sz="4000" dirty="0" smtClean="0"/>
              <a:t>size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b="1" dirty="0" smtClean="0"/>
              <a:t>c. </a:t>
            </a:r>
            <a:r>
              <a:rPr lang="en-US" altLang="ko-KR" sz="4000" dirty="0" smtClean="0"/>
              <a:t>big</a:t>
            </a:r>
          </a:p>
          <a:p>
            <a:endParaRPr lang="en-US" altLang="ko-KR" dirty="0" smtClean="0"/>
          </a:p>
          <a:p>
            <a:r>
              <a:rPr lang="en-US" altLang="ko-KR" b="1" dirty="0" smtClean="0"/>
              <a:t>WHY?</a:t>
            </a:r>
            <a:endParaRPr lang="ko-KR" altLang="en-US" b="1" dirty="0"/>
          </a:p>
        </p:txBody>
      </p:sp>
      <p:pic>
        <p:nvPicPr>
          <p:cNvPr id="4" name="Picture 3" descr="Qin Shi Hu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5105400"/>
            <a:ext cx="1447800" cy="1524000"/>
          </a:xfrm>
          <a:prstGeom prst="rect">
            <a:avLst/>
          </a:prstGeom>
        </p:spPr>
      </p:pic>
      <p:pic>
        <p:nvPicPr>
          <p:cNvPr id="5" name="Picture 4" descr="Great K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5029200"/>
            <a:ext cx="1455263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cient Stu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828800"/>
            <a:ext cx="3886200" cy="3889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Century BCE (-100 </a:t>
            </a:r>
            <a:r>
              <a:rPr lang="en-US" altLang="ko-KR" dirty="0" smtClean="0">
                <a:sym typeface="Wingdings"/>
              </a:rPr>
              <a:t></a:t>
            </a:r>
            <a:r>
              <a:rPr lang="en-US" altLang="ko-KR" dirty="0" smtClean="0"/>
              <a:t> year O)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715000" cy="54102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An interesting architectural design of southeast Asia </a:t>
            </a:r>
            <a:r>
              <a:rPr lang="ko-KR" altLang="ko-KR" sz="4000" dirty="0" smtClean="0"/>
              <a:t>亚洲 </a:t>
            </a:r>
            <a:r>
              <a:rPr lang="en-US" altLang="ko-KR" sz="4000" dirty="0" err="1" smtClean="0"/>
              <a:t>yàzhōu</a:t>
            </a:r>
            <a:r>
              <a:rPr lang="en-US" altLang="ko-KR" sz="4000" dirty="0" smtClean="0"/>
              <a:t> is the Buddhist </a:t>
            </a:r>
            <a:r>
              <a:rPr lang="en-US" altLang="ko-KR" sz="4000" dirty="0" err="1" smtClean="0"/>
              <a:t>stupa</a:t>
            </a:r>
            <a:r>
              <a:rPr lang="en-US" altLang="ko-KR" sz="4000" dirty="0" smtClean="0"/>
              <a:t> (</a:t>
            </a:r>
            <a:r>
              <a:rPr lang="en-US" altLang="ko-KR" sz="4000" dirty="0" err="1" smtClean="0"/>
              <a:t>Stupa</a:t>
            </a:r>
            <a:r>
              <a:rPr lang="en-US" altLang="ko-KR" sz="4000" dirty="0" smtClean="0"/>
              <a:t> </a:t>
            </a:r>
            <a:r>
              <a:rPr lang="ko-KR" altLang="ko-KR" sz="4000" dirty="0" smtClean="0"/>
              <a:t>塔 </a:t>
            </a:r>
            <a:r>
              <a:rPr lang="en-US" altLang="ko-KR" sz="4000" dirty="0" err="1" smtClean="0"/>
              <a:t>tǎ</a:t>
            </a:r>
            <a:r>
              <a:rPr lang="en-US" altLang="ko-KR" sz="4000" dirty="0" smtClean="0"/>
              <a:t>), known in India (</a:t>
            </a:r>
            <a:r>
              <a:rPr lang="ko-KR" altLang="en-US" sz="4000" dirty="0" smtClean="0"/>
              <a:t>印度</a:t>
            </a:r>
            <a:r>
              <a:rPr lang="en-US" altLang="ko-KR" sz="4000" dirty="0" smtClean="0"/>
              <a:t>) from before the 1st century BCE.</a:t>
            </a:r>
            <a:endParaRPr lang="ko-KR" altLang="en-US" sz="4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/>
          <a:lstStyle/>
          <a:p>
            <a:pPr algn="ctr"/>
            <a:r>
              <a:rPr lang="en-US" altLang="ko-KR" dirty="0" err="1" smtClean="0"/>
              <a:t>Stupa</a:t>
            </a:r>
            <a:r>
              <a:rPr lang="en-US" altLang="ko-KR" dirty="0" smtClean="0"/>
              <a:t> = pagoda = tower = </a:t>
            </a:r>
            <a:r>
              <a:rPr lang="ko-KR" altLang="ko-KR" dirty="0" smtClean="0"/>
              <a:t>塔 </a:t>
            </a:r>
            <a:r>
              <a:rPr lang="en-US" altLang="ko-KR" dirty="0" err="1" smtClean="0"/>
              <a:t>tǎ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181600" cy="5410200"/>
          </a:xfrm>
        </p:spPr>
        <p:txBody>
          <a:bodyPr/>
          <a:lstStyle/>
          <a:p>
            <a:r>
              <a:rPr lang="en-US" altLang="ko-KR" sz="3800" b="1" dirty="0" smtClean="0"/>
              <a:t>The </a:t>
            </a:r>
            <a:r>
              <a:rPr lang="en-US" altLang="ko-KR" sz="3800" b="1" dirty="0" err="1" smtClean="0"/>
              <a:t>stupa</a:t>
            </a:r>
            <a:r>
              <a:rPr lang="en-US" altLang="ko-KR" sz="3800" b="1" dirty="0" smtClean="0"/>
              <a:t> provides the architectural model </a:t>
            </a:r>
            <a:r>
              <a:rPr lang="en-US" altLang="ko-KR" dirty="0" smtClean="0"/>
              <a:t>(</a:t>
            </a:r>
            <a:r>
              <a:rPr lang="ko-KR" altLang="ko-KR" dirty="0" smtClean="0"/>
              <a:t>榜样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bǎngyàng</a:t>
            </a:r>
            <a:r>
              <a:rPr lang="en-US" altLang="ko-KR" dirty="0" smtClean="0"/>
              <a:t>) </a:t>
            </a:r>
            <a:r>
              <a:rPr lang="en-US" altLang="ko-KR" b="1" dirty="0" smtClean="0"/>
              <a:t>for Hindu </a:t>
            </a:r>
            <a:r>
              <a:rPr lang="en-US" altLang="ko-KR" dirty="0" smtClean="0"/>
              <a:t>(</a:t>
            </a:r>
            <a:r>
              <a:rPr lang="ko-KR" altLang="ko-KR" dirty="0" smtClean="0"/>
              <a:t>印度教信徒 </a:t>
            </a:r>
            <a:r>
              <a:rPr lang="en-US" altLang="ko-KR" sz="2000" dirty="0" err="1" smtClean="0"/>
              <a:t>yìndùjiāoxìntú</a:t>
            </a:r>
            <a:r>
              <a:rPr lang="en-US" altLang="ko-KR" dirty="0" smtClean="0"/>
              <a:t>) </a:t>
            </a:r>
            <a:r>
              <a:rPr lang="en-US" altLang="ko-KR" b="1" dirty="0" smtClean="0"/>
              <a:t>temples  (</a:t>
            </a:r>
            <a:r>
              <a:rPr lang="ko-KR" altLang="ko-KR" dirty="0" smtClean="0"/>
              <a:t>庙宇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miàoyǔ</a:t>
            </a:r>
            <a:r>
              <a:rPr lang="en-US" altLang="ko-KR" dirty="0" smtClean="0"/>
              <a:t> ) </a:t>
            </a:r>
            <a:r>
              <a:rPr lang="en-US" altLang="ko-KR" b="1" dirty="0" smtClean="0"/>
              <a:t>in India, for Buddhist </a:t>
            </a:r>
            <a:r>
              <a:rPr lang="en-US" altLang="ko-KR" dirty="0" smtClean="0"/>
              <a:t>(</a:t>
            </a:r>
            <a:r>
              <a:rPr lang="ko-KR" altLang="ko-KR" dirty="0" smtClean="0"/>
              <a:t>佛教的 </a:t>
            </a:r>
            <a:r>
              <a:rPr lang="en-US" altLang="ko-KR" sz="2000" dirty="0" err="1" smtClean="0"/>
              <a:t>fójiàode</a:t>
            </a:r>
            <a:r>
              <a:rPr lang="en-US" altLang="ko-KR" dirty="0" smtClean="0"/>
              <a:t>) </a:t>
            </a:r>
            <a:r>
              <a:rPr lang="en-US" altLang="ko-KR" b="1" dirty="0" smtClean="0"/>
              <a:t>temples in southeast Asia and for pagodas </a:t>
            </a:r>
            <a:r>
              <a:rPr lang="en-US" altLang="ko-KR" dirty="0" smtClean="0"/>
              <a:t>(</a:t>
            </a:r>
            <a:r>
              <a:rPr lang="ko-KR" altLang="ko-KR" dirty="0" smtClean="0"/>
              <a:t>塔 </a:t>
            </a:r>
            <a:r>
              <a:rPr lang="en-US" altLang="ko-KR" dirty="0" err="1" smtClean="0"/>
              <a:t>tǎ</a:t>
            </a:r>
            <a:r>
              <a:rPr lang="en-US" altLang="ko-KR" dirty="0" smtClean="0"/>
              <a:t>) in </a:t>
            </a:r>
            <a:r>
              <a:rPr lang="en-US" altLang="ko-KR" b="1" dirty="0" smtClean="0"/>
              <a:t>China and Japan. </a:t>
            </a:r>
            <a:endParaRPr lang="ko-KR" altLang="en-US" b="1" dirty="0"/>
          </a:p>
        </p:txBody>
      </p:sp>
      <p:pic>
        <p:nvPicPr>
          <p:cNvPr id="4" name="Picture 3" descr="22 Sole surviving building from the Japanese War of Agression at North Shao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447799"/>
            <a:ext cx="3581400" cy="539222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Religion</a:t>
            </a:r>
            <a:r>
              <a:rPr lang="ko-KR" altLang="ko-KR" dirty="0" smtClean="0"/>
              <a:t> 宗教的</a:t>
            </a:r>
            <a:r>
              <a:rPr lang="ko-KR" altLang="ko-KR" sz="2200" dirty="0" smtClean="0"/>
              <a:t> </a:t>
            </a:r>
            <a:r>
              <a:rPr lang="en-US" altLang="ko-KR" sz="2200" dirty="0" err="1" smtClean="0"/>
              <a:t>zōngjiàode</a:t>
            </a:r>
            <a:r>
              <a:rPr lang="en-US" altLang="ko-KR" sz="2200" dirty="0" smtClean="0"/>
              <a:t> </a:t>
            </a:r>
            <a:r>
              <a:rPr lang="en-US" altLang="ko-KR" dirty="0" smtClean="0"/>
              <a:t>and</a:t>
            </a:r>
            <a:br>
              <a:rPr lang="en-US" altLang="ko-KR" dirty="0" smtClean="0"/>
            </a:br>
            <a:r>
              <a:rPr lang="en-US" altLang="ko-KR" dirty="0" smtClean="0"/>
              <a:t> Technology </a:t>
            </a:r>
            <a:r>
              <a:rPr lang="ko-KR" altLang="ko-KR" dirty="0" smtClean="0"/>
              <a:t>技术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jìshù</a:t>
            </a:r>
            <a:r>
              <a:rPr lang="en-US" altLang="ko-KR" dirty="0" smtClean="0"/>
              <a:t> -&gt; SILK ROAD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8686800" cy="4953000"/>
          </a:xfrm>
        </p:spPr>
        <p:txBody>
          <a:bodyPr/>
          <a:lstStyle/>
          <a:p>
            <a:r>
              <a:rPr lang="en-US" altLang="ko-KR" dirty="0" smtClean="0"/>
              <a:t>Buddhism made its way across Asia</a:t>
            </a:r>
            <a:r>
              <a:rPr lang="ko-KR" altLang="ko-KR" dirty="0" smtClean="0"/>
              <a:t> 亚洲</a:t>
            </a:r>
            <a:r>
              <a:rPr lang="en-US" altLang="ko-KR" dirty="0" smtClean="0"/>
              <a:t> along the Silk Road (</a:t>
            </a:r>
            <a:r>
              <a:rPr lang="ko-KR" altLang="ko-KR" dirty="0" smtClean="0"/>
              <a:t>丝绸之路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sīchóuzhīlù</a:t>
            </a:r>
            <a:r>
              <a:rPr lang="en-US" altLang="ko-KR" dirty="0" smtClean="0"/>
              <a:t>).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From China many religions (</a:t>
            </a:r>
            <a:r>
              <a:rPr lang="ko-KR" altLang="ko-KR" dirty="0" smtClean="0"/>
              <a:t>宗教的 </a:t>
            </a:r>
            <a:r>
              <a:rPr lang="en-US" altLang="ko-KR" dirty="0" err="1" smtClean="0"/>
              <a:t>zōngjiàode</a:t>
            </a:r>
            <a:r>
              <a:rPr lang="en-US" altLang="ko-KR" dirty="0" smtClean="0"/>
              <a:t>) and technologies (</a:t>
            </a:r>
            <a:r>
              <a:rPr lang="ko-KR" altLang="ko-KR" dirty="0" smtClean="0"/>
              <a:t>技术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jìshù</a:t>
            </a:r>
            <a:r>
              <a:rPr lang="en-US" altLang="ko-KR" dirty="0" smtClean="0"/>
              <a:t>) moved to Japan</a:t>
            </a:r>
            <a:r>
              <a:rPr lang="ko-KR" altLang="en-US" dirty="0" smtClean="0"/>
              <a:t> 日本</a:t>
            </a:r>
            <a:r>
              <a:rPr lang="en-US" altLang="ko-KR" dirty="0" smtClean="0"/>
              <a:t>. </a:t>
            </a:r>
            <a:endParaRPr lang="ko-KR" altLang="ko-KR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Picture 3" descr="Silk r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279138"/>
            <a:ext cx="5410200" cy="257886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Roman aqueducts-20 ACE </a:t>
            </a:r>
            <a:r>
              <a:rPr lang="ko-KR" altLang="ko-KR" dirty="0" smtClean="0"/>
              <a:t>输水道 </a:t>
            </a:r>
            <a:r>
              <a:rPr lang="en-US" altLang="ko-KR" sz="2200" dirty="0" err="1" smtClean="0"/>
              <a:t>shū</a:t>
            </a:r>
            <a:r>
              <a:rPr lang="en-US" altLang="ko-KR" sz="2200" dirty="0" smtClean="0"/>
              <a:t> </a:t>
            </a:r>
            <a:r>
              <a:rPr lang="en-US" altLang="ko-KR" sz="2200" dirty="0" err="1" smtClean="0"/>
              <a:t>shuǐ</a:t>
            </a:r>
            <a:r>
              <a:rPr lang="en-US" altLang="ko-KR" sz="2200" dirty="0" smtClean="0"/>
              <a:t> </a:t>
            </a:r>
            <a:r>
              <a:rPr lang="en-US" altLang="ko-KR" sz="2200" dirty="0" err="1" smtClean="0"/>
              <a:t>dào</a:t>
            </a:r>
            <a:r>
              <a:rPr lang="ko-KR" altLang="ko-KR" dirty="0" smtClean="0"/>
              <a:t/>
            </a:r>
            <a:br>
              <a:rPr lang="ko-KR" altLang="ko-KR" dirty="0" smtClean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4953000"/>
          </a:xfrm>
        </p:spPr>
        <p:txBody>
          <a:bodyPr>
            <a:normAutofit/>
          </a:bodyPr>
          <a:lstStyle/>
          <a:p>
            <a:r>
              <a:rPr lang="en-US" altLang="ko-KR" sz="3700" dirty="0" smtClean="0"/>
              <a:t>In about 20 ACE the Romans built the great aqueduct (</a:t>
            </a:r>
            <a:r>
              <a:rPr lang="ko-KR" altLang="ko-KR" sz="3700" dirty="0" smtClean="0"/>
              <a:t>输水道 </a:t>
            </a:r>
            <a:r>
              <a:rPr lang="en-US" altLang="ko-KR" sz="3700" dirty="0" err="1" smtClean="0"/>
              <a:t>shū</a:t>
            </a:r>
            <a:r>
              <a:rPr lang="en-US" altLang="ko-KR" sz="3700" dirty="0" smtClean="0"/>
              <a:t> </a:t>
            </a:r>
            <a:r>
              <a:rPr lang="en-US" altLang="ko-KR" sz="3700" dirty="0" err="1" smtClean="0"/>
              <a:t>shuǐ</a:t>
            </a:r>
            <a:r>
              <a:rPr lang="en-US" altLang="ko-KR" sz="3700" dirty="0" smtClean="0"/>
              <a:t> </a:t>
            </a:r>
            <a:r>
              <a:rPr lang="en-US" altLang="ko-KR" sz="3700" dirty="0" err="1" smtClean="0"/>
              <a:t>dào</a:t>
            </a:r>
            <a:r>
              <a:rPr lang="en-US" altLang="ko-KR" sz="3700" dirty="0" smtClean="0"/>
              <a:t>) at </a:t>
            </a:r>
            <a:r>
              <a:rPr lang="en-US" altLang="ko-KR" sz="3700" dirty="0" err="1" smtClean="0"/>
              <a:t>Nîmes</a:t>
            </a:r>
            <a:r>
              <a:rPr lang="en-US" altLang="ko-KR" sz="3700" dirty="0" smtClean="0"/>
              <a:t>, known as the Pont du </a:t>
            </a:r>
            <a:r>
              <a:rPr lang="en-US" altLang="ko-KR" sz="3700" dirty="0" err="1" smtClean="0"/>
              <a:t>Gard</a:t>
            </a:r>
            <a:r>
              <a:rPr lang="en-US" altLang="ko-KR" sz="3700" dirty="0" smtClean="0"/>
              <a:t> - Bridge of the </a:t>
            </a:r>
            <a:r>
              <a:rPr lang="en-US" altLang="ko-KR" sz="3700" dirty="0" err="1" smtClean="0"/>
              <a:t>Gard</a:t>
            </a:r>
            <a:r>
              <a:rPr lang="en-US" altLang="ko-KR" sz="3700" dirty="0" smtClean="0"/>
              <a:t>. (bridge (</a:t>
            </a:r>
            <a:r>
              <a:rPr lang="ko-KR" altLang="ko-KR" sz="3700" dirty="0" smtClean="0"/>
              <a:t>桥 </a:t>
            </a:r>
            <a:r>
              <a:rPr lang="en-US" altLang="ko-KR" sz="3700" dirty="0" err="1" smtClean="0"/>
              <a:t>qiáo</a:t>
            </a:r>
            <a:r>
              <a:rPr lang="en-US" altLang="ko-KR" sz="3700" dirty="0" smtClean="0"/>
              <a:t>)</a:t>
            </a:r>
            <a:endParaRPr lang="ko-KR" altLang="en-US" sz="3700" dirty="0"/>
          </a:p>
        </p:txBody>
      </p:sp>
      <p:pic>
        <p:nvPicPr>
          <p:cNvPr id="4" name="Picture 3" descr="Pont du G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29075"/>
            <a:ext cx="3352800" cy="282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3810000"/>
            <a:ext cx="5257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 smtClean="0"/>
              <a:t>The water flows gently downhill for a distance of almost 50 km.</a:t>
            </a:r>
            <a:endParaRPr lang="ko-KR" altLang="en-US" sz="5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At the same time in China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2057399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3700" dirty="0" smtClean="0"/>
              <a:t>A vaulted (</a:t>
            </a:r>
            <a:r>
              <a:rPr lang="ko-KR" altLang="ko-KR" sz="3700" dirty="0" smtClean="0"/>
              <a:t>穹 </a:t>
            </a:r>
            <a:r>
              <a:rPr lang="en-US" altLang="ko-KR" sz="3700" dirty="0" err="1" smtClean="0"/>
              <a:t>qióng</a:t>
            </a:r>
            <a:r>
              <a:rPr lang="en-US" altLang="ko-KR" sz="3700" dirty="0" smtClean="0"/>
              <a:t>) tomb (</a:t>
            </a:r>
            <a:r>
              <a:rPr lang="ko-KR" altLang="ko-KR" sz="3700" dirty="0" smtClean="0"/>
              <a:t>坟墓</a:t>
            </a:r>
            <a:r>
              <a:rPr lang="en-US" altLang="ko-KR" sz="3700" dirty="0" smtClean="0"/>
              <a:t> </a:t>
            </a:r>
            <a:r>
              <a:rPr lang="en-US" altLang="ko-KR" sz="3700" dirty="0" err="1" smtClean="0"/>
              <a:t>fénmù</a:t>
            </a:r>
            <a:r>
              <a:rPr lang="en-US" altLang="ko-KR" sz="3700" dirty="0" smtClean="0"/>
              <a:t>) chamber in Luoyang, built during the Eastern Han Dynasty (AD 25–220) shows use of arches (</a:t>
            </a:r>
            <a:r>
              <a:rPr lang="ko-KR" altLang="ko-KR" sz="3700" dirty="0" smtClean="0"/>
              <a:t>拱状 </a:t>
            </a:r>
            <a:r>
              <a:rPr lang="en-US" altLang="ko-KR" sz="3700" dirty="0" err="1" smtClean="0"/>
              <a:t>gǒng</a:t>
            </a:r>
            <a:r>
              <a:rPr lang="en-US" altLang="ko-KR" sz="3700" dirty="0" smtClean="0"/>
              <a:t> </a:t>
            </a:r>
            <a:r>
              <a:rPr lang="en-US" altLang="ko-KR" sz="3700" dirty="0" err="1" smtClean="0"/>
              <a:t>zhuàng</a:t>
            </a:r>
            <a:r>
              <a:rPr lang="en-US" altLang="ko-KR" sz="3700" dirty="0" smtClean="0"/>
              <a:t>) and vaults. </a:t>
            </a:r>
          </a:p>
          <a:p>
            <a:endParaRPr lang="ko-KR" altLang="en-US" dirty="0"/>
          </a:p>
        </p:txBody>
      </p:sp>
      <p:pic>
        <p:nvPicPr>
          <p:cNvPr id="4" name="Picture 3" descr="Eastern_Han_tomb,_Luoyang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502581"/>
            <a:ext cx="8305800" cy="335541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Roman bridges (</a:t>
            </a:r>
            <a:r>
              <a:rPr lang="ko-KR" altLang="ko-KR" dirty="0" smtClean="0"/>
              <a:t>桥 </a:t>
            </a:r>
            <a:r>
              <a:rPr lang="en-US" altLang="ko-KR" dirty="0" err="1" smtClean="0"/>
              <a:t>qiáo</a:t>
            </a:r>
            <a:r>
              <a:rPr lang="en-US" altLang="ko-KR" dirty="0" smtClean="0"/>
              <a:t>).</a:t>
            </a:r>
            <a:endParaRPr lang="ko-KR" altLang="en-US" dirty="0"/>
          </a:p>
        </p:txBody>
      </p:sp>
      <p:pic>
        <p:nvPicPr>
          <p:cNvPr id="4" name="Content Placeholder 3" descr="alcantara_bridge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447800"/>
            <a:ext cx="5715000" cy="5410200"/>
          </a:xfrm>
        </p:spPr>
      </p:pic>
      <p:sp>
        <p:nvSpPr>
          <p:cNvPr id="5" name="TextBox 4"/>
          <p:cNvSpPr txBox="1"/>
          <p:nvPr/>
        </p:nvSpPr>
        <p:spPr>
          <a:xfrm>
            <a:off x="0" y="1676400"/>
            <a:ext cx="335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/>
              <a:t>A fine surviving example, built in ACE 105, in Spain, at </a:t>
            </a:r>
            <a:r>
              <a:rPr lang="en-US" altLang="ko-KR" sz="3000" b="1" dirty="0" err="1" smtClean="0"/>
              <a:t>Alcántara</a:t>
            </a:r>
            <a:r>
              <a:rPr lang="en-US" altLang="ko-KR" sz="3000" b="1" dirty="0" smtClean="0"/>
              <a:t>. Its two very wide central arches, above the river, are made of granite (</a:t>
            </a:r>
            <a:r>
              <a:rPr lang="ko-KR" altLang="ko-KR" sz="3000" b="1" dirty="0" smtClean="0"/>
              <a:t>花岗石 </a:t>
            </a:r>
            <a:r>
              <a:rPr lang="en-US" altLang="ko-KR" sz="3000" b="1" dirty="0" err="1" smtClean="0"/>
              <a:t>huāgāngshí</a:t>
            </a:r>
            <a:r>
              <a:rPr lang="en-US" altLang="ko-KR" sz="3000" b="1" dirty="0" smtClean="0"/>
              <a:t>). </a:t>
            </a:r>
            <a:endParaRPr lang="ko-KR" altLang="en-US" sz="30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839200" cy="1252728"/>
          </a:xfrm>
        </p:spPr>
        <p:txBody>
          <a:bodyPr>
            <a:noAutofit/>
          </a:bodyPr>
          <a:lstStyle/>
          <a:p>
            <a:r>
              <a:rPr lang="en-US" altLang="ko-KR" sz="3900" dirty="0" smtClean="0"/>
              <a:t>Pantheon(</a:t>
            </a:r>
            <a:r>
              <a:rPr lang="ko-KR" altLang="ko-KR" sz="3900" dirty="0" smtClean="0"/>
              <a:t>罗马万神庙</a:t>
            </a:r>
            <a:r>
              <a:rPr lang="en-US" altLang="ko-KR" sz="3900" dirty="0" smtClean="0"/>
              <a:t>) in Rome ACE 120</a:t>
            </a:r>
            <a:r>
              <a:rPr lang="ko-KR" altLang="ko-KR" sz="3900" dirty="0" smtClean="0"/>
              <a:t/>
            </a:r>
            <a:br>
              <a:rPr lang="ko-KR" altLang="ko-KR" sz="3900" dirty="0" smtClean="0"/>
            </a:br>
            <a:endParaRPr lang="ko-KR" altLang="en-US" sz="3900" dirty="0"/>
          </a:p>
        </p:txBody>
      </p:sp>
      <p:pic>
        <p:nvPicPr>
          <p:cNvPr id="4" name="Content Placeholder 3" descr="Roman panthe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67250" y="3581400"/>
            <a:ext cx="4476750" cy="3276600"/>
          </a:xfrm>
        </p:spPr>
      </p:pic>
      <p:sp>
        <p:nvSpPr>
          <p:cNvPr id="6" name="TextBox 5"/>
          <p:cNvSpPr txBox="1"/>
          <p:nvPr/>
        </p:nvSpPr>
        <p:spPr>
          <a:xfrm>
            <a:off x="152400" y="1524000"/>
            <a:ext cx="876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solidFill>
                  <a:srgbClr val="FF0000"/>
                </a:solidFill>
              </a:rPr>
              <a:t>The roof (</a:t>
            </a:r>
            <a:r>
              <a:rPr lang="ko-KR" altLang="ko-KR" sz="3000" b="1" dirty="0" smtClean="0">
                <a:solidFill>
                  <a:srgbClr val="FF0000"/>
                </a:solidFill>
              </a:rPr>
              <a:t>屋顶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3000" b="1" dirty="0" err="1" smtClean="0">
                <a:solidFill>
                  <a:srgbClr val="FF0000"/>
                </a:solidFill>
              </a:rPr>
              <a:t>wūdǐng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) of the Pantheon in Rome is the most amazing example of the Roman genius. For example, in the center of the arches (</a:t>
            </a:r>
            <a:r>
              <a:rPr lang="ko-KR" altLang="ko-KR" sz="3000" b="1" dirty="0" smtClean="0">
                <a:solidFill>
                  <a:srgbClr val="FF0000"/>
                </a:solidFill>
              </a:rPr>
              <a:t>万神殿式圆屋顶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dirty="0" err="1" smtClean="0">
                <a:solidFill>
                  <a:srgbClr val="FF0000"/>
                </a:solidFill>
              </a:rPr>
              <a:t>wàn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dirty="0" err="1" smtClean="0">
                <a:solidFill>
                  <a:srgbClr val="FF0000"/>
                </a:solidFill>
              </a:rPr>
              <a:t>shén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dirty="0" err="1" smtClean="0">
                <a:solidFill>
                  <a:srgbClr val="FF0000"/>
                </a:solidFill>
              </a:rPr>
              <a:t>diàn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dirty="0" err="1" smtClean="0">
                <a:solidFill>
                  <a:srgbClr val="FF0000"/>
                </a:solidFill>
              </a:rPr>
              <a:t>shì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dirty="0" err="1" smtClean="0">
                <a:solidFill>
                  <a:srgbClr val="FF0000"/>
                </a:solidFill>
              </a:rPr>
              <a:t>yuán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dirty="0" err="1" smtClean="0">
                <a:solidFill>
                  <a:srgbClr val="FF0000"/>
                </a:solidFill>
              </a:rPr>
              <a:t>wū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) is a circular (</a:t>
            </a:r>
            <a:r>
              <a:rPr lang="ko-KR" altLang="ko-KR" sz="3000" b="1" dirty="0" smtClean="0">
                <a:solidFill>
                  <a:srgbClr val="FF0000"/>
                </a:solidFill>
              </a:rPr>
              <a:t>圆形的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3000" b="1" dirty="0" err="1" smtClean="0">
                <a:solidFill>
                  <a:srgbClr val="FF0000"/>
                </a:solidFill>
              </a:rPr>
              <a:t>yuán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3000" b="1" dirty="0" err="1" smtClean="0">
                <a:solidFill>
                  <a:srgbClr val="FF0000"/>
                </a:solidFill>
              </a:rPr>
              <a:t>xíng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 de) open space. </a:t>
            </a:r>
            <a:endParaRPr lang="ko-KR" altLang="en-US" sz="3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91000"/>
            <a:ext cx="4648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solidFill>
                  <a:srgbClr val="002060"/>
                </a:solidFill>
              </a:rPr>
              <a:t>The Pantheon, built by Hadrian in about 120 ACE, has been a place of worship (</a:t>
            </a:r>
            <a:r>
              <a:rPr lang="ko-KR" altLang="ko-KR" sz="3000" b="1" dirty="0" smtClean="0">
                <a:solidFill>
                  <a:srgbClr val="002060"/>
                </a:solidFill>
              </a:rPr>
              <a:t>崇拜</a:t>
            </a:r>
            <a:r>
              <a:rPr lang="en-US" altLang="ko-KR" sz="30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3000" b="1" dirty="0" err="1" smtClean="0">
                <a:solidFill>
                  <a:srgbClr val="002060"/>
                </a:solidFill>
              </a:rPr>
              <a:t>chóngbài</a:t>
            </a:r>
            <a:r>
              <a:rPr lang="en-US" altLang="ko-KR" sz="3000" b="1" dirty="0" smtClean="0">
                <a:solidFill>
                  <a:srgbClr val="002060"/>
                </a:solidFill>
              </a:rPr>
              <a:t>) for nearly 2000 years.</a:t>
            </a:r>
            <a:endParaRPr lang="ko-KR" altLang="en-US" sz="3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4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Century ACE (= 300 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 399 ACE)</a:t>
            </a:r>
            <a:r>
              <a:rPr lang="ko-KR" altLang="ko-KR" dirty="0" smtClean="0"/>
              <a:t/>
            </a:r>
            <a:br>
              <a:rPr lang="ko-KR" altLang="ko-KR" dirty="0" smtClean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/>
          <a:lstStyle/>
          <a:p>
            <a:r>
              <a:rPr lang="en-US" altLang="ko-KR" dirty="0" smtClean="0"/>
              <a:t>When Emperor (</a:t>
            </a:r>
            <a:r>
              <a:rPr lang="ko-KR" altLang="ko-KR" dirty="0" smtClean="0"/>
              <a:t>皇帝</a:t>
            </a:r>
            <a:r>
              <a:rPr lang="en-US" altLang="ko-KR" dirty="0" smtClean="0"/>
              <a:t>) </a:t>
            </a:r>
            <a:r>
              <a:rPr lang="en-US" altLang="ko-KR" b="1" dirty="0" smtClean="0">
                <a:solidFill>
                  <a:srgbClr val="FF0000"/>
                </a:solidFill>
              </a:rPr>
              <a:t>Constantine (</a:t>
            </a:r>
            <a:r>
              <a:rPr lang="ko-KR" altLang="ko-KR" b="1" dirty="0" smtClean="0">
                <a:solidFill>
                  <a:srgbClr val="FF0000"/>
                </a:solidFill>
              </a:rPr>
              <a:t>康斯坦汀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en-US" altLang="ko-KR" dirty="0" err="1" smtClean="0"/>
              <a:t>kāngsītǎntīng</a:t>
            </a:r>
            <a:r>
              <a:rPr lang="en-US" altLang="ko-KR" dirty="0" smtClean="0"/>
              <a:t>) made Christian churches </a:t>
            </a:r>
            <a:r>
              <a:rPr lang="en-US" altLang="ko-KR" dirty="0" smtClean="0"/>
              <a:t>and </a:t>
            </a:r>
            <a:r>
              <a:rPr lang="en-US" altLang="ko-KR" dirty="0" smtClean="0"/>
              <a:t>public buildings in the 4th century ACE, the basilica (</a:t>
            </a:r>
            <a:r>
              <a:rPr lang="ko-KR" altLang="ko-KR" dirty="0" smtClean="0"/>
              <a:t>带有圆顶的巴西利卡式教堂 </a:t>
            </a:r>
            <a:r>
              <a:rPr lang="en-US" altLang="ko-KR" sz="2000" dirty="0" err="1" smtClean="0"/>
              <a:t>dài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yǒu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yuán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dǐng</a:t>
            </a:r>
            <a:r>
              <a:rPr lang="en-US" altLang="ko-KR" sz="2000" dirty="0" smtClean="0"/>
              <a:t> de </a:t>
            </a:r>
            <a:r>
              <a:rPr lang="en-US" altLang="ko-KR" sz="2000" dirty="0" err="1" smtClean="0"/>
              <a:t>bā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xī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lì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kǎ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shì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jiào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táng</a:t>
            </a:r>
            <a:r>
              <a:rPr lang="en-US" altLang="ko-KR" dirty="0" smtClean="0"/>
              <a:t>) was the form he chose. 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Constan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17917"/>
            <a:ext cx="2057400" cy="2740083"/>
          </a:xfrm>
          <a:prstGeom prst="rect">
            <a:avLst/>
          </a:prstGeom>
        </p:spPr>
      </p:pic>
      <p:pic>
        <p:nvPicPr>
          <p:cNvPr id="5" name="Picture 4" descr="Basilic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114800"/>
            <a:ext cx="4623371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Emperor Constantine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8686800" cy="1142999"/>
          </a:xfrm>
        </p:spPr>
        <p:txBody>
          <a:bodyPr/>
          <a:lstStyle/>
          <a:p>
            <a:r>
              <a:rPr lang="en-US" altLang="ko-KR" i="1" dirty="0" smtClean="0"/>
              <a:t>The picture below is Roman </a:t>
            </a:r>
            <a:r>
              <a:rPr lang="en-US" altLang="ko-KR" i="1" dirty="0" smtClean="0"/>
              <a:t>Emperor Constantine </a:t>
            </a:r>
            <a:r>
              <a:rPr lang="en-US" altLang="ko-KR" i="1" dirty="0" smtClean="0"/>
              <a:t>Fighting </a:t>
            </a:r>
            <a:r>
              <a:rPr lang="en-US" altLang="ko-KR" i="1" dirty="0" err="1" smtClean="0"/>
              <a:t>Maxentius</a:t>
            </a:r>
            <a:r>
              <a:rPr lang="en-US" altLang="ko-KR" i="1" dirty="0" smtClean="0"/>
              <a:t> in the Battle of </a:t>
            </a:r>
            <a:r>
              <a:rPr lang="en-US" altLang="ko-KR" i="1" dirty="0" err="1" smtClean="0"/>
              <a:t>Milvian</a:t>
            </a:r>
            <a:r>
              <a:rPr lang="en-US" altLang="ko-KR" i="1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4" name="Picture 3" descr="ConstantineMaxenti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4636062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2610683"/>
            <a:ext cx="426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i="1" dirty="0" smtClean="0">
                <a:solidFill>
                  <a:srgbClr val="FF0000"/>
                </a:solidFill>
              </a:rPr>
              <a:t>Roman Emperor Constantine invented (</a:t>
            </a:r>
            <a:r>
              <a:rPr lang="ko-KR" altLang="ko-KR" sz="3000" b="1" dirty="0" smtClean="0">
                <a:solidFill>
                  <a:srgbClr val="FF0000"/>
                </a:solidFill>
              </a:rPr>
              <a:t>发明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dirty="0" err="1" smtClean="0">
                <a:solidFill>
                  <a:srgbClr val="FF0000"/>
                </a:solidFill>
              </a:rPr>
              <a:t>fāmíng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)</a:t>
            </a:r>
            <a:r>
              <a:rPr lang="en-US" altLang="ko-KR" sz="3000" b="1" i="1" dirty="0" smtClean="0">
                <a:solidFill>
                  <a:srgbClr val="FF0000"/>
                </a:solidFill>
              </a:rPr>
              <a:t> the religion (</a:t>
            </a:r>
            <a:r>
              <a:rPr lang="ko-KR" altLang="ko-KR" sz="3000" b="1" dirty="0" smtClean="0">
                <a:solidFill>
                  <a:srgbClr val="FF0000"/>
                </a:solidFill>
              </a:rPr>
              <a:t>宗教的 </a:t>
            </a:r>
            <a:r>
              <a:rPr lang="en-US" altLang="ko-KR" sz="2000" b="1" dirty="0" err="1" smtClean="0">
                <a:solidFill>
                  <a:srgbClr val="FF0000"/>
                </a:solidFill>
              </a:rPr>
              <a:t>zōngjiàode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 )</a:t>
            </a:r>
            <a:r>
              <a:rPr lang="en-US" altLang="ko-KR" sz="3000" b="1" i="1" dirty="0" smtClean="0">
                <a:solidFill>
                  <a:srgbClr val="FF0000"/>
                </a:solidFill>
              </a:rPr>
              <a:t>of Christianity using the philosophy of Jesus </a:t>
            </a:r>
            <a:r>
              <a:rPr lang="ko-KR" altLang="ko-KR" sz="3000" b="1" dirty="0" smtClean="0">
                <a:solidFill>
                  <a:srgbClr val="FF0000"/>
                </a:solidFill>
              </a:rPr>
              <a:t>基督 </a:t>
            </a:r>
            <a:r>
              <a:rPr lang="en-US" altLang="ko-KR" sz="2000" b="1" dirty="0" err="1" smtClean="0">
                <a:solidFill>
                  <a:srgbClr val="FF0000"/>
                </a:solidFill>
              </a:rPr>
              <a:t>jīdū</a:t>
            </a:r>
            <a:r>
              <a:rPr lang="en-US" altLang="ko-KR" sz="3000" b="1" i="1" dirty="0" smtClean="0">
                <a:solidFill>
                  <a:srgbClr val="FF0000"/>
                </a:solidFill>
              </a:rPr>
              <a:t>. He also conquered </a:t>
            </a:r>
            <a:r>
              <a:rPr lang="ko-KR" altLang="en-US" sz="3000" b="1" dirty="0" smtClean="0">
                <a:solidFill>
                  <a:srgbClr val="FF0000"/>
                </a:solidFill>
              </a:rPr>
              <a:t>征服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dirty="0" err="1" smtClean="0">
                <a:solidFill>
                  <a:srgbClr val="FF0000"/>
                </a:solidFill>
              </a:rPr>
              <a:t>zhēngfú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3000" b="1" i="1" dirty="0" smtClean="0">
                <a:solidFill>
                  <a:srgbClr val="FF0000"/>
                </a:solidFill>
              </a:rPr>
              <a:t>most of his neighbors</a:t>
            </a:r>
            <a:r>
              <a:rPr lang="ko-KR" altLang="en-US" sz="3000" b="1" dirty="0" smtClean="0">
                <a:solidFill>
                  <a:srgbClr val="FF0000"/>
                </a:solidFill>
              </a:rPr>
              <a:t> 邻居 </a:t>
            </a:r>
            <a:r>
              <a:rPr lang="en-US" altLang="ko-KR" sz="2000" b="1" dirty="0" err="1" smtClean="0">
                <a:solidFill>
                  <a:srgbClr val="FF0000"/>
                </a:solidFill>
              </a:rPr>
              <a:t>línjū</a:t>
            </a:r>
            <a:r>
              <a:rPr lang="en-US" altLang="ko-KR" sz="3000" b="1" i="1" dirty="0" smtClean="0">
                <a:solidFill>
                  <a:srgbClr val="FF0000"/>
                </a:solidFill>
              </a:rPr>
              <a:t>.</a:t>
            </a:r>
            <a:endParaRPr lang="ko-KR" alt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Why not live and work in places like that?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9530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Because where you live and work tells the world who you are.</a:t>
            </a:r>
            <a:endParaRPr lang="ko-KR" altLang="en-US" sz="4500" dirty="0"/>
          </a:p>
        </p:txBody>
      </p:sp>
      <p:pic>
        <p:nvPicPr>
          <p:cNvPr id="4" name="Picture 3" descr="Beijing archite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1275" y="3187700"/>
            <a:ext cx="2752725" cy="3670300"/>
          </a:xfrm>
          <a:prstGeom prst="rect">
            <a:avLst/>
          </a:prstGeom>
        </p:spPr>
      </p:pic>
      <p:pic>
        <p:nvPicPr>
          <p:cNvPr id="5" name="Picture 4" descr="Neuschwanstein Castle - Germa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048000"/>
            <a:ext cx="5080001" cy="381000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0337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5600" dirty="0" smtClean="0"/>
              <a:t>537 ACE – Dome </a:t>
            </a:r>
            <a:r>
              <a:rPr lang="ko-KR" altLang="ko-KR" dirty="0" smtClean="0"/>
              <a:t>圆屋顶 </a:t>
            </a:r>
            <a:r>
              <a:rPr lang="en-US" altLang="ko-KR" sz="1700" dirty="0" err="1" smtClean="0"/>
              <a:t>yuánwūdǐng</a:t>
            </a:r>
            <a:r>
              <a:rPr lang="en-US" altLang="ko-KR" dirty="0" smtClean="0"/>
              <a:t> ; </a:t>
            </a:r>
            <a:r>
              <a:rPr lang="ko-KR" altLang="ko-KR" dirty="0" smtClean="0"/>
              <a:t>穹 </a:t>
            </a:r>
            <a:r>
              <a:rPr lang="en-US" altLang="ko-KR" sz="1700" dirty="0" err="1" smtClean="0"/>
              <a:t>qióng</a:t>
            </a:r>
            <a:r>
              <a:rPr lang="en-US" altLang="ko-KR" sz="1700" dirty="0" smtClean="0"/>
              <a:t> </a:t>
            </a:r>
            <a:r>
              <a:rPr lang="ko-KR" altLang="ko-KR" dirty="0" smtClean="0"/>
              <a:t/>
            </a:r>
            <a:br>
              <a:rPr lang="ko-KR" altLang="ko-KR" dirty="0" smtClean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867400" cy="54864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In Santa Sophia in Constantinople (</a:t>
            </a:r>
            <a:r>
              <a:rPr lang="ko-KR" altLang="ko-KR" dirty="0" smtClean="0"/>
              <a:t>康斯坦丁诺普尔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Kāngsītǎndīngnuòpǔ'ěr</a:t>
            </a:r>
            <a:r>
              <a:rPr lang="en-US" altLang="ko-KR" dirty="0" smtClean="0"/>
              <a:t> - the architects invented a new and amazing technology - placing a vast circular (</a:t>
            </a:r>
            <a:r>
              <a:rPr lang="ko-KR" altLang="ko-KR" dirty="0" smtClean="0"/>
              <a:t>圆形的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yuán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xíng</a:t>
            </a:r>
            <a:r>
              <a:rPr lang="en-US" altLang="ko-KR" dirty="0" smtClean="0"/>
              <a:t> de) dome on top of a square formed of four arches in the now world famous Justinian library </a:t>
            </a:r>
            <a:r>
              <a:rPr lang="ko-KR" altLang="ko-KR" dirty="0" smtClean="0"/>
              <a:t>图书馆</a:t>
            </a:r>
            <a:r>
              <a:rPr lang="ko-KR" altLang="ko-KR" sz="2000" dirty="0" smtClean="0"/>
              <a:t> </a:t>
            </a:r>
            <a:r>
              <a:rPr lang="en-US" altLang="ko-KR" sz="2000" dirty="0" err="1" smtClean="0"/>
              <a:t>tú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shū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guǎn</a:t>
            </a:r>
            <a:r>
              <a:rPr lang="en-US" altLang="ko-KR" sz="2000" dirty="0" smtClean="0"/>
              <a:t> 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SantaSophiaInteriorxabi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9000" y="1447800"/>
            <a:ext cx="31750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QUESTION…?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Have you been to the AOHUA library?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a. Yes, I often go to the AOHUA library.</a:t>
            </a:r>
          </a:p>
          <a:p>
            <a:pPr>
              <a:buNone/>
            </a:pPr>
            <a:r>
              <a:rPr lang="en-US" altLang="ko-KR" dirty="0" smtClean="0"/>
              <a:t>b. No, I’ve never gone to the AOHUA library.</a:t>
            </a:r>
          </a:p>
          <a:p>
            <a:pPr>
              <a:buNone/>
            </a:pPr>
            <a:r>
              <a:rPr lang="en-US" altLang="ko-KR" dirty="0" smtClean="0"/>
              <a:t>c. Yes, once or twice maybe.</a:t>
            </a:r>
          </a:p>
          <a:p>
            <a:pPr>
              <a:buNone/>
            </a:pPr>
            <a:endParaRPr lang="en-US" altLang="ko-KR" sz="2000" dirty="0" smtClean="0"/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Do you like libraries?</a:t>
            </a:r>
          </a:p>
          <a:p>
            <a:pPr>
              <a:buNone/>
            </a:pPr>
            <a:r>
              <a:rPr lang="en-US" altLang="ko-KR" dirty="0" smtClean="0"/>
              <a:t>a. Yes I really love libraries.</a:t>
            </a:r>
          </a:p>
          <a:p>
            <a:pPr>
              <a:buNone/>
            </a:pPr>
            <a:r>
              <a:rPr lang="en-US" altLang="ko-KR" dirty="0" smtClean="0"/>
              <a:t>b. I have mixed feelings* about libraries.</a:t>
            </a:r>
          </a:p>
          <a:p>
            <a:pPr>
              <a:buNone/>
            </a:pPr>
            <a:r>
              <a:rPr lang="en-US" altLang="ko-KR" dirty="0" smtClean="0"/>
              <a:t>c. No, I don’t like libraries.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* [Mixed feelings = </a:t>
            </a:r>
            <a:r>
              <a:rPr lang="ko-KR" altLang="en-US" b="1" dirty="0" smtClean="0"/>
              <a:t>交集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jiāojí</a:t>
            </a:r>
            <a:r>
              <a:rPr lang="en-US" altLang="ko-KR" dirty="0" smtClean="0"/>
              <a:t> = like and don’t like)</a:t>
            </a:r>
            <a:endParaRPr lang="ko-KR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90 years later In China…  </a:t>
            </a:r>
            <a:r>
              <a:rPr lang="en-US" altLang="ko-KR" dirty="0" smtClean="0"/>
              <a:t>652 </a:t>
            </a:r>
            <a:r>
              <a:rPr lang="en-US" altLang="ko-KR" dirty="0" smtClean="0"/>
              <a:t>ACE</a:t>
            </a:r>
            <a:endParaRPr lang="ko-KR" altLang="en-US" dirty="0"/>
          </a:p>
        </p:txBody>
      </p:sp>
      <p:pic>
        <p:nvPicPr>
          <p:cNvPr id="4" name="Picture 3" descr="Giant_Wild_Goose_Pagoda 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00401"/>
            <a:ext cx="4876802" cy="3657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447800"/>
            <a:ext cx="6324600" cy="44196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The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Giant Wild Goose Pagoda (</a:t>
            </a:r>
            <a:r>
              <a:rPr lang="ko-KR" altLang="ko-KR" sz="4000" b="1" dirty="0" smtClean="0">
                <a:solidFill>
                  <a:srgbClr val="FF0000"/>
                </a:solidFill>
              </a:rPr>
              <a:t>大雁塔 </a:t>
            </a:r>
            <a:r>
              <a:rPr lang="en-US" altLang="ko-KR" sz="2000" dirty="0" err="1" smtClean="0"/>
              <a:t>Dà</a:t>
            </a:r>
            <a:r>
              <a:rPr lang="en-US" altLang="ko-KR" sz="2000" dirty="0" smtClean="0"/>
              <a:t>​</a:t>
            </a:r>
            <a:r>
              <a:rPr lang="en-US" altLang="ko-KR" sz="2000" dirty="0" err="1" smtClean="0"/>
              <a:t>yàn</a:t>
            </a:r>
            <a:r>
              <a:rPr lang="en-US" altLang="ko-KR" sz="2000" dirty="0" smtClean="0"/>
              <a:t>​</a:t>
            </a:r>
            <a:r>
              <a:rPr lang="en-US" altLang="ko-KR" sz="2000" dirty="0" err="1" smtClean="0"/>
              <a:t>tǎ</a:t>
            </a:r>
            <a:r>
              <a:rPr lang="en-US" altLang="ko-KR" dirty="0" smtClean="0"/>
              <a:t>​) </a:t>
            </a:r>
            <a:r>
              <a:rPr lang="en-US" altLang="ko-KR" sz="4000" dirty="0" smtClean="0"/>
              <a:t>in </a:t>
            </a:r>
            <a:r>
              <a:rPr lang="en-US" altLang="ko-KR" sz="4000" b="1" dirty="0" smtClean="0"/>
              <a:t>Xi'an</a:t>
            </a:r>
            <a:r>
              <a:rPr lang="en-US" altLang="ko-KR" sz="4000" dirty="0" smtClean="0"/>
              <a:t>, built </a:t>
            </a:r>
            <a:r>
              <a:rPr lang="en-US" altLang="ko-KR" sz="4000" dirty="0" smtClean="0"/>
              <a:t>during the </a:t>
            </a:r>
            <a:r>
              <a:rPr lang="en-US" altLang="ko-KR" sz="4000" dirty="0" smtClean="0"/>
              <a:t>Tang Dynasty is a massive (</a:t>
            </a:r>
            <a:r>
              <a:rPr lang="ko-KR" altLang="ko-KR" sz="4000" dirty="0" smtClean="0"/>
              <a:t>巨大的 </a:t>
            </a:r>
            <a:r>
              <a:rPr lang="en-US" altLang="ko-KR" sz="2000" dirty="0" err="1" smtClean="0"/>
              <a:t>jùdàde</a:t>
            </a:r>
            <a:r>
              <a:rPr lang="en-US" altLang="ko-KR" dirty="0" smtClean="0"/>
              <a:t>), very </a:t>
            </a:r>
            <a:r>
              <a:rPr lang="en-US" altLang="ko-KR" sz="4000" dirty="0" smtClean="0"/>
              <a:t>tall beautiful structure</a:t>
            </a:r>
            <a:r>
              <a:rPr lang="en-US" altLang="ko-KR" dirty="0" smtClean="0"/>
              <a:t>.</a:t>
            </a:r>
            <a:endParaRPr lang="ko-KR" altLang="ko-KR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dirty="0" smtClean="0"/>
              <a:t>691 ACE Islamic </a:t>
            </a:r>
            <a:r>
              <a:rPr lang="ko-KR" altLang="ko-KR" dirty="0" smtClean="0"/>
              <a:t>伊斯兰教的</a:t>
            </a:r>
            <a:r>
              <a:rPr lang="en-US" altLang="ko-KR" dirty="0" smtClean="0"/>
              <a:t> </a:t>
            </a:r>
            <a:r>
              <a:rPr lang="en-US" altLang="ko-KR" sz="2200" dirty="0" err="1" smtClean="0"/>
              <a:t>yīsīlánjiàode</a:t>
            </a:r>
            <a:r>
              <a:rPr lang="en-US" altLang="ko-KR" dirty="0" smtClean="0"/>
              <a:t> Architecture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/>
          <a:lstStyle/>
          <a:p>
            <a:r>
              <a:rPr lang="en-US" altLang="ko-KR" dirty="0" smtClean="0"/>
              <a:t>The </a:t>
            </a:r>
            <a:r>
              <a:rPr lang="en-US" altLang="ko-KR" b="1" dirty="0" smtClean="0"/>
              <a:t>Dome</a:t>
            </a:r>
            <a:r>
              <a:rPr lang="en-US" altLang="ko-KR" dirty="0" smtClean="0"/>
              <a:t> (</a:t>
            </a:r>
            <a:r>
              <a:rPr lang="ko-KR" altLang="ko-KR" dirty="0" smtClean="0"/>
              <a:t>圆屋顶 </a:t>
            </a:r>
            <a:r>
              <a:rPr lang="en-US" altLang="ko-KR" sz="2000" dirty="0" err="1" smtClean="0"/>
              <a:t>yuánwūdǐng</a:t>
            </a:r>
            <a:r>
              <a:rPr lang="en-US" altLang="ko-KR" dirty="0" smtClean="0"/>
              <a:t> ; </a:t>
            </a:r>
            <a:r>
              <a:rPr lang="ko-KR" altLang="ko-KR" dirty="0" smtClean="0"/>
              <a:t>穹 </a:t>
            </a:r>
            <a:r>
              <a:rPr lang="en-US" altLang="ko-KR" sz="2000" dirty="0" err="1" smtClean="0"/>
              <a:t>qióng</a:t>
            </a:r>
            <a:r>
              <a:rPr lang="en-US" altLang="ko-KR" dirty="0" smtClean="0"/>
              <a:t>) </a:t>
            </a:r>
            <a:r>
              <a:rPr lang="en-US" altLang="ko-KR" b="1" dirty="0" smtClean="0"/>
              <a:t>of the Rock</a:t>
            </a:r>
            <a:r>
              <a:rPr lang="en-US" altLang="ko-KR" dirty="0" smtClean="0"/>
              <a:t>, completed in 691 and the oldest surviving (</a:t>
            </a:r>
            <a:r>
              <a:rPr lang="ko-KR" altLang="ko-KR" dirty="0" smtClean="0"/>
              <a:t>幸存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xìngcún</a:t>
            </a:r>
            <a:r>
              <a:rPr lang="en-US" altLang="ko-KR" dirty="0" smtClean="0"/>
              <a:t>) example of</a:t>
            </a:r>
          </a:p>
          <a:p>
            <a:pPr>
              <a:buNone/>
            </a:pPr>
            <a:r>
              <a:rPr lang="en-US" altLang="ko-KR" dirty="0" smtClean="0"/>
              <a:t>	Muslim (</a:t>
            </a:r>
            <a:r>
              <a:rPr lang="ko-KR" altLang="ko-KR" dirty="0" smtClean="0"/>
              <a:t>穆斯林</a:t>
            </a:r>
            <a:r>
              <a:rPr lang="en-US" altLang="ko-KR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mùsīlín</a:t>
            </a:r>
            <a:r>
              <a:rPr lang="en-US" altLang="ko-KR" dirty="0" smtClean="0"/>
              <a:t>) architecture, </a:t>
            </a:r>
          </a:p>
          <a:p>
            <a:pPr>
              <a:buNone/>
            </a:pPr>
            <a:r>
              <a:rPr lang="en-US" altLang="ko-KR" dirty="0" smtClean="0"/>
              <a:t>	borrows </a:t>
            </a:r>
            <a:r>
              <a:rPr lang="en-US" altLang="ko-KR" dirty="0" smtClean="0"/>
              <a:t> </a:t>
            </a:r>
            <a:r>
              <a:rPr lang="en-US" altLang="ko-KR" dirty="0" smtClean="0"/>
              <a:t>the design </a:t>
            </a:r>
          </a:p>
          <a:p>
            <a:pPr>
              <a:buNone/>
            </a:pPr>
            <a:r>
              <a:rPr lang="en-US" altLang="ko-KR" dirty="0" smtClean="0"/>
              <a:t>	of domed roof. </a:t>
            </a:r>
          </a:p>
          <a:p>
            <a:pPr>
              <a:buNone/>
            </a:pPr>
            <a:r>
              <a:rPr lang="en-US" altLang="ko-KR" dirty="0" smtClean="0"/>
              <a:t>	It’s in Jerusalem </a:t>
            </a:r>
          </a:p>
          <a:p>
            <a:pPr>
              <a:buNone/>
            </a:pPr>
            <a:r>
              <a:rPr lang="en-US" altLang="ko-KR" dirty="0" smtClean="0"/>
              <a:t>	(</a:t>
            </a:r>
            <a:r>
              <a:rPr lang="ko-KR" altLang="ko-KR" dirty="0" smtClean="0"/>
              <a:t>耶路撒冷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yēlùsālěng</a:t>
            </a:r>
            <a:r>
              <a:rPr lang="en-US" altLang="ko-KR" dirty="0" smtClean="0"/>
              <a:t>) </a:t>
            </a:r>
            <a:endParaRPr lang="ko-KR" altLang="en-US" dirty="0"/>
          </a:p>
        </p:txBody>
      </p:sp>
      <p:pic>
        <p:nvPicPr>
          <p:cNvPr id="4" name="Picture 3" descr="dome-of-the-r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8800" y="3276600"/>
            <a:ext cx="47752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9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&amp; 11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Centuries – China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625609"/>
          </a:xfrm>
        </p:spPr>
        <p:txBody>
          <a:bodyPr/>
          <a:lstStyle/>
          <a:p>
            <a:r>
              <a:rPr lang="en-US" altLang="ko-KR" b="1" dirty="0" err="1" smtClean="0"/>
              <a:t>Dougong</a:t>
            </a:r>
            <a:r>
              <a:rPr lang="en-US" altLang="ko-KR" dirty="0" smtClean="0"/>
              <a:t> </a:t>
            </a:r>
            <a:r>
              <a:rPr lang="ko-KR" altLang="ko-KR" dirty="0" smtClean="0"/>
              <a:t>斗拱</a:t>
            </a:r>
            <a:r>
              <a:rPr lang="en-US" altLang="ko-KR" dirty="0" smtClean="0"/>
              <a:t>  </a:t>
            </a:r>
            <a:r>
              <a:rPr lang="en-US" altLang="ko-KR" dirty="0" err="1" smtClean="0"/>
              <a:t>Foguang</a:t>
            </a:r>
            <a:r>
              <a:rPr lang="en-US" altLang="ko-KR" dirty="0" smtClean="0"/>
              <a:t> Temple (</a:t>
            </a:r>
            <a:r>
              <a:rPr lang="ko-KR" altLang="ko-KR" dirty="0" smtClean="0"/>
              <a:t>庙宇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miàoyǔ</a:t>
            </a:r>
            <a:r>
              <a:rPr lang="en-US" altLang="ko-KR" dirty="0" smtClean="0"/>
              <a:t>), built in 857 during the Tang Dynasty used bracket arms, and </a:t>
            </a:r>
            <a:r>
              <a:rPr lang="en-US" altLang="ko-KR" b="1" dirty="0" smtClean="0"/>
              <a:t>interlocking wooden brackets (</a:t>
            </a:r>
            <a:r>
              <a:rPr lang="ko-KR" altLang="ko-KR" b="1" dirty="0" smtClean="0"/>
              <a:t>斗拱</a:t>
            </a:r>
            <a:r>
              <a:rPr lang="en-US" altLang="ko-KR" b="1" dirty="0" smtClean="0"/>
              <a:t>; </a:t>
            </a:r>
            <a:r>
              <a:rPr lang="en-US" altLang="ko-KR" b="1" i="1" dirty="0" err="1" smtClean="0"/>
              <a:t>dǒugǒng</a:t>
            </a:r>
            <a:r>
              <a:rPr lang="en-US" altLang="ko-KR" b="1" dirty="0" smtClean="0"/>
              <a:t>)</a:t>
            </a:r>
            <a:r>
              <a:rPr lang="en-US" altLang="ko-KR" dirty="0" smtClean="0"/>
              <a:t>, one of the most important elements in traditional Chinese architecture.</a:t>
            </a:r>
            <a:endParaRPr lang="ko-KR" altLang="en-US" dirty="0"/>
          </a:p>
        </p:txBody>
      </p:sp>
      <p:pic>
        <p:nvPicPr>
          <p:cNvPr id="4" name="Picture 3" descr="Foguang_Temple_5 Bracket ar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0"/>
            <a:ext cx="3048000" cy="2286000"/>
          </a:xfrm>
          <a:prstGeom prst="rect">
            <a:avLst/>
          </a:prstGeom>
        </p:spPr>
      </p:pic>
      <p:pic>
        <p:nvPicPr>
          <p:cNvPr id="5" name="Picture 4" descr="Foguan b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020617"/>
            <a:ext cx="4419600" cy="283738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interlocking wooden brackets</a:t>
            </a:r>
            <a:r>
              <a:rPr lang="ko-KR" altLang="ko-KR" dirty="0" smtClean="0"/>
              <a:t>斗拱</a:t>
            </a:r>
            <a:r>
              <a:rPr lang="en-US" altLang="ko-KR" dirty="0" smtClean="0"/>
              <a:t> </a:t>
            </a:r>
            <a:r>
              <a:rPr lang="en-US" altLang="ko-KR" sz="2200" i="1" dirty="0" err="1" smtClean="0"/>
              <a:t>dǒugǒng</a:t>
            </a:r>
            <a:endParaRPr lang="ko-KR" altLang="en-US" sz="2200" dirty="0"/>
          </a:p>
        </p:txBody>
      </p:sp>
      <p:pic>
        <p:nvPicPr>
          <p:cNvPr id="4" name="Content Placeholder 3" descr="Dougo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05200"/>
            <a:ext cx="2540000" cy="3352800"/>
          </a:xfrm>
        </p:spPr>
      </p:pic>
      <p:pic>
        <p:nvPicPr>
          <p:cNvPr id="5" name="Picture 4" descr="Dado-J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7" y="2400300"/>
            <a:ext cx="2143125" cy="2057400"/>
          </a:xfrm>
          <a:prstGeom prst="rect">
            <a:avLst/>
          </a:prstGeom>
        </p:spPr>
      </p:pic>
      <p:pic>
        <p:nvPicPr>
          <p:cNvPr id="6" name="Picture 5" descr="18 Classic Chinese interlocking beam design inside the library build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1" y="1371601"/>
            <a:ext cx="6705599" cy="5486400"/>
          </a:xfrm>
          <a:prstGeom prst="rect">
            <a:avLst/>
          </a:prstGeom>
        </p:spPr>
      </p:pic>
      <p:pic>
        <p:nvPicPr>
          <p:cNvPr id="7" name="Picture 6" descr="Foguang_Temple_5 Bracket ar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47800"/>
            <a:ext cx="2413000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Three Pagodas of Chong </a:t>
            </a:r>
            <a:r>
              <a:rPr lang="en-US" altLang="ko-KR" dirty="0" err="1" smtClean="0"/>
              <a:t>Sheng</a:t>
            </a:r>
            <a:r>
              <a:rPr lang="en-US" altLang="ko-KR" dirty="0" smtClean="0"/>
              <a:t> Temple, Dali City - 9th and 10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Centuries</a:t>
            </a:r>
            <a:endParaRPr lang="ko-KR" altLang="en-US" dirty="0"/>
          </a:p>
        </p:txBody>
      </p:sp>
      <p:pic>
        <p:nvPicPr>
          <p:cNvPr id="4" name="Content Placeholder 3" descr="Three Pagodas of Chong Sheng Te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6668072" cy="4625975"/>
          </a:xfrm>
        </p:spPr>
      </p:pic>
      <p:pic>
        <p:nvPicPr>
          <p:cNvPr id="5" name="Picture 4" descr="Three pagods 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447799"/>
            <a:ext cx="2514600" cy="2133601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1001 – 1055 ACE </a:t>
            </a:r>
            <a:r>
              <a:rPr lang="ko-KR" altLang="ko-KR" dirty="0" smtClean="0"/>
              <a:t/>
            </a:r>
            <a:br>
              <a:rPr lang="ko-KR" altLang="ko-KR" dirty="0" smtClean="0"/>
            </a:br>
            <a:r>
              <a:rPr lang="en-US" altLang="ko-KR" dirty="0" smtClean="0"/>
              <a:t>The </a:t>
            </a:r>
            <a:r>
              <a:rPr lang="en-US" altLang="ko-KR" dirty="0" err="1" smtClean="0"/>
              <a:t>Liaodi</a:t>
            </a:r>
            <a:r>
              <a:rPr lang="en-US" altLang="ko-KR" dirty="0" smtClean="0"/>
              <a:t> Pagoda </a:t>
            </a:r>
            <a:r>
              <a:rPr lang="ko-KR" altLang="ko-KR" dirty="0" smtClean="0"/>
              <a:t>料敌塔</a:t>
            </a:r>
            <a:endParaRPr lang="ko-KR" altLang="en-US" dirty="0"/>
          </a:p>
        </p:txBody>
      </p:sp>
      <p:pic>
        <p:nvPicPr>
          <p:cNvPr id="4" name="Content Placeholder 3" descr="Liaodi_Pagoda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4114800" cy="5486400"/>
          </a:xfrm>
        </p:spPr>
      </p:pic>
      <p:sp>
        <p:nvSpPr>
          <p:cNvPr id="5" name="TextBox 4"/>
          <p:cNvSpPr txBox="1"/>
          <p:nvPr/>
        </p:nvSpPr>
        <p:spPr>
          <a:xfrm>
            <a:off x="4267200" y="1524000"/>
            <a:ext cx="396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/>
              <a:t>Tallest (</a:t>
            </a:r>
            <a:r>
              <a:rPr lang="ko-KR" altLang="ko-KR" sz="3000" b="1" dirty="0" smtClean="0"/>
              <a:t>最高</a:t>
            </a:r>
            <a:r>
              <a:rPr lang="en-US" altLang="ko-KR" sz="3000" b="1" dirty="0" smtClean="0"/>
              <a:t> </a:t>
            </a:r>
            <a:r>
              <a:rPr lang="en-US" altLang="ko-KR" sz="3000" b="1" dirty="0" err="1" smtClean="0"/>
              <a:t>zuìgāo</a:t>
            </a:r>
            <a:r>
              <a:rPr lang="en-US" altLang="ko-KR" sz="3000" b="1" dirty="0" smtClean="0"/>
              <a:t>) brick (</a:t>
            </a:r>
            <a:r>
              <a:rPr lang="ko-KR" altLang="ko-KR" sz="3000" b="1" dirty="0" smtClean="0"/>
              <a:t>砖 </a:t>
            </a:r>
            <a:r>
              <a:rPr lang="en-US" altLang="ko-KR" sz="3000" b="1" dirty="0" err="1" smtClean="0"/>
              <a:t>zhuān</a:t>
            </a:r>
            <a:r>
              <a:rPr lang="en-US" altLang="ko-KR" sz="3000" b="1" dirty="0" smtClean="0"/>
              <a:t>) pagoda (</a:t>
            </a:r>
            <a:r>
              <a:rPr lang="ko-KR" altLang="ko-KR" sz="3000" b="1" dirty="0" smtClean="0"/>
              <a:t>塔 </a:t>
            </a:r>
            <a:r>
              <a:rPr lang="en-US" altLang="ko-KR" sz="3000" b="1" dirty="0" err="1" smtClean="0"/>
              <a:t>tǎ</a:t>
            </a:r>
            <a:r>
              <a:rPr lang="en-US" altLang="ko-KR" sz="3000" b="1" dirty="0" smtClean="0"/>
              <a:t>) in the world, </a:t>
            </a:r>
            <a:r>
              <a:rPr lang="en-US" altLang="ko-KR" sz="3000" b="1" dirty="0" smtClean="0"/>
              <a:t>it was built </a:t>
            </a:r>
            <a:r>
              <a:rPr lang="en-US" altLang="ko-KR" sz="3000" b="1" dirty="0" smtClean="0"/>
              <a:t>in the 11th century during the Song Dynasty (960-1279). It has survived </a:t>
            </a:r>
            <a:r>
              <a:rPr lang="en-US" altLang="ko-KR" sz="2000" b="1" dirty="0" smtClean="0"/>
              <a:t>(</a:t>
            </a:r>
            <a:r>
              <a:rPr lang="ko-KR" altLang="ko-KR" sz="2000" b="1" dirty="0" smtClean="0"/>
              <a:t>幸存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xìngcún</a:t>
            </a:r>
            <a:r>
              <a:rPr lang="en-US" altLang="ko-KR" sz="2000" b="1" dirty="0" smtClean="0"/>
              <a:t>) </a:t>
            </a:r>
            <a:r>
              <a:rPr lang="en-US" altLang="ko-KR" sz="3000" b="1" dirty="0" smtClean="0"/>
              <a:t>several earthquakes (</a:t>
            </a:r>
            <a:r>
              <a:rPr lang="ko-KR" altLang="ko-KR" sz="3000" b="1" dirty="0" smtClean="0"/>
              <a:t>地震 </a:t>
            </a:r>
            <a:r>
              <a:rPr lang="en-US" altLang="ko-KR" sz="2000" b="1" dirty="0" err="1" smtClean="0"/>
              <a:t>dì</a:t>
            </a:r>
            <a:r>
              <a:rPr lang="ko-KR" altLang="ko-KR" sz="2000" b="1" dirty="0" smtClean="0"/>
              <a:t>​</a:t>
            </a:r>
            <a:r>
              <a:rPr lang="en-US" altLang="ko-KR" sz="2000" b="1" dirty="0" smtClean="0"/>
              <a:t>zhèn</a:t>
            </a:r>
            <a:r>
              <a:rPr lang="ko-KR" altLang="ko-KR" sz="3000" b="1" dirty="0" smtClean="0"/>
              <a:t>​</a:t>
            </a:r>
            <a:r>
              <a:rPr lang="en-US" altLang="ko-KR" sz="3000" b="1" dirty="0" smtClean="0"/>
              <a:t>).</a:t>
            </a:r>
            <a:endParaRPr lang="ko-KR" altLang="en-US" sz="3000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9235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9th – 13th ACE - European </a:t>
            </a:r>
            <a:r>
              <a:rPr lang="ko-KR" altLang="ko-KR" dirty="0" smtClean="0"/>
              <a:t>欧洲 </a:t>
            </a:r>
            <a:r>
              <a:rPr lang="en-US" altLang="ko-KR" sz="1700" dirty="0" err="1" smtClean="0"/>
              <a:t>ōuzhōu</a:t>
            </a:r>
            <a:r>
              <a:rPr lang="en-US" altLang="ko-KR" dirty="0" smtClean="0"/>
              <a:t> Medieval </a:t>
            </a:r>
            <a:r>
              <a:rPr lang="ko-KR" altLang="ko-KR" dirty="0" smtClean="0"/>
              <a:t>中世纪的 </a:t>
            </a:r>
            <a:r>
              <a:rPr lang="en-US" altLang="ko-KR" sz="1700" dirty="0" err="1" smtClean="0"/>
              <a:t>zhōngshìjìde</a:t>
            </a:r>
            <a:r>
              <a:rPr lang="en-US" altLang="ko-KR" dirty="0" smtClean="0"/>
              <a:t> castles </a:t>
            </a:r>
            <a:r>
              <a:rPr lang="ko-KR" altLang="ko-KR" dirty="0" smtClean="0"/>
              <a:t>古堡</a:t>
            </a:r>
            <a:r>
              <a:rPr lang="en-US" altLang="ko-KR" dirty="0" smtClean="0"/>
              <a:t> </a:t>
            </a:r>
            <a:r>
              <a:rPr lang="en-US" altLang="ko-KR" sz="1700" dirty="0" err="1" smtClean="0"/>
              <a:t>gǔbǎo</a:t>
            </a:r>
            <a:r>
              <a:rPr lang="ko-KR" altLang="ko-KR" dirty="0" smtClean="0"/>
              <a:t/>
            </a:r>
            <a:br>
              <a:rPr lang="ko-KR" altLang="ko-KR" dirty="0" smtClean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8686800" cy="4953000"/>
          </a:xfrm>
        </p:spPr>
        <p:txBody>
          <a:bodyPr/>
          <a:lstStyle/>
          <a:p>
            <a:r>
              <a:rPr lang="en-US" altLang="ko-KR" dirty="0" smtClean="0"/>
              <a:t>During the 12th century stone (</a:t>
            </a:r>
            <a:r>
              <a:rPr lang="ko-KR" altLang="ko-KR" dirty="0" smtClean="0"/>
              <a:t>石头 </a:t>
            </a:r>
            <a:r>
              <a:rPr lang="en-US" altLang="ko-KR" dirty="0" err="1" smtClean="0"/>
              <a:t>shítou</a:t>
            </a:r>
            <a:r>
              <a:rPr lang="en-US" altLang="ko-KR" dirty="0" smtClean="0"/>
              <a:t>) walls (</a:t>
            </a:r>
            <a:r>
              <a:rPr lang="ko-KR" altLang="ko-KR" dirty="0" smtClean="0"/>
              <a:t>墙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qiáng</a:t>
            </a:r>
            <a:r>
              <a:rPr lang="en-US" altLang="ko-KR" dirty="0" smtClean="0"/>
              <a:t>) and towers (</a:t>
            </a:r>
            <a:r>
              <a:rPr lang="ko-KR" altLang="ko-KR" dirty="0" smtClean="0"/>
              <a:t>塔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tǎ</a:t>
            </a:r>
            <a:r>
              <a:rPr lang="en-US" altLang="ko-KR" dirty="0" smtClean="0"/>
              <a:t>) become more common in European castles.</a:t>
            </a:r>
          </a:p>
          <a:p>
            <a:r>
              <a:rPr lang="en-US" altLang="ko-KR" dirty="0" smtClean="0"/>
              <a:t>Below is </a:t>
            </a:r>
            <a:r>
              <a:rPr lang="en-US" altLang="ko-KR" dirty="0" err="1" smtClean="0"/>
              <a:t>Krak</a:t>
            </a:r>
            <a:r>
              <a:rPr lang="en-US" altLang="ko-KR" dirty="0" smtClean="0"/>
              <a:t> Des </a:t>
            </a:r>
            <a:r>
              <a:rPr lang="en-US" altLang="ko-KR" dirty="0" smtClean="0"/>
              <a:t>C</a:t>
            </a:r>
            <a:r>
              <a:rPr lang="en-US" altLang="ko-KR" dirty="0" smtClean="0"/>
              <a:t>hevaliers castle</a:t>
            </a:r>
            <a:endParaRPr lang="ko-KR" altLang="en-US" dirty="0"/>
          </a:p>
        </p:txBody>
      </p:sp>
      <p:pic>
        <p:nvPicPr>
          <p:cNvPr id="4" name="Picture 3" descr="Krak_des_chevali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451225"/>
            <a:ext cx="4191000" cy="3282950"/>
          </a:xfrm>
          <a:prstGeom prst="rect">
            <a:avLst/>
          </a:prstGeom>
        </p:spPr>
      </p:pic>
      <p:pic>
        <p:nvPicPr>
          <p:cNvPr id="5" name="Picture 4" descr="Krak_des_chevalier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876"/>
            <a:ext cx="4191000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6324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by the Knights of St. John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5715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Built </a:t>
            </a:r>
            <a:r>
              <a:rPr lang="en-US" altLang="ko-KR" b="1" dirty="0" smtClean="0"/>
              <a:t>by crusaders </a:t>
            </a:r>
            <a:r>
              <a:rPr lang="en-US" altLang="ko-KR" b="1" dirty="0" smtClean="0"/>
              <a:t>(</a:t>
            </a:r>
            <a:r>
              <a:rPr lang="ko-KR" altLang="ko-KR" b="1" dirty="0" smtClean="0"/>
              <a:t>十字军战士</a:t>
            </a:r>
            <a:r>
              <a:rPr lang="en-US" altLang="ko-KR" b="1" dirty="0" smtClean="0"/>
              <a:t>) on their way east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ingzao_Fashi_1 China 1103 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43434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0817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/>
              <a:t>1103 – China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Graceful: </a:t>
            </a:r>
            <a:r>
              <a:rPr lang="ko-KR" altLang="en-US" dirty="0" smtClean="0"/>
              <a:t>优美 </a:t>
            </a:r>
            <a:r>
              <a:rPr lang="en-US" altLang="ko-KR" dirty="0" smtClean="0"/>
              <a:t> </a:t>
            </a:r>
            <a:r>
              <a:rPr lang="en-US" altLang="ko-KR" sz="2200" dirty="0" err="1" smtClean="0"/>
              <a:t>yōuměide</a:t>
            </a:r>
            <a:r>
              <a:rPr lang="ko-KR" altLang="ko-KR" sz="2200" dirty="0" smtClean="0"/>
              <a:t/>
            </a:r>
            <a:br>
              <a:rPr lang="ko-KR" altLang="ko-KR" sz="2200" dirty="0" smtClean="0"/>
            </a:br>
            <a:endParaRPr lang="ko-KR" alt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724400" cy="53339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ko-KR" b="1" dirty="0" smtClean="0"/>
              <a:t>In China they had an advanced (</a:t>
            </a:r>
            <a:r>
              <a:rPr lang="ko-KR" altLang="ko-KR" b="1" dirty="0" smtClean="0"/>
              <a:t>先进的</a:t>
            </a:r>
            <a:r>
              <a:rPr lang="en-US" altLang="ko-KR" b="1" dirty="0" smtClean="0"/>
              <a:t>) system of architecture that was very different. This is an original picture from the </a:t>
            </a:r>
            <a:r>
              <a:rPr lang="en-US" altLang="ko-KR" b="1" i="1" dirty="0" err="1" smtClean="0"/>
              <a:t>Yingzao</a:t>
            </a:r>
            <a:r>
              <a:rPr lang="en-US" altLang="ko-KR" b="1" i="1" dirty="0" smtClean="0"/>
              <a:t> </a:t>
            </a:r>
            <a:r>
              <a:rPr lang="en-US" altLang="ko-KR" b="1" i="1" dirty="0" err="1" smtClean="0"/>
              <a:t>Fashi</a:t>
            </a:r>
            <a:r>
              <a:rPr lang="en-US" altLang="ko-KR" b="1" dirty="0" smtClean="0"/>
              <a:t> standard building manual published by the Chinese official and architect Li </a:t>
            </a:r>
            <a:r>
              <a:rPr lang="en-US" altLang="ko-KR" b="1" dirty="0" err="1" smtClean="0"/>
              <a:t>Jie</a:t>
            </a:r>
            <a:r>
              <a:rPr lang="en-US" altLang="ko-KR" b="1" dirty="0" smtClean="0"/>
              <a:t> in the year 1103, during the Song Dynasty. The curve (</a:t>
            </a:r>
            <a:r>
              <a:rPr lang="ko-KR" altLang="ko-KR" b="1" dirty="0" smtClean="0"/>
              <a:t>曲线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qūxiàn</a:t>
            </a:r>
            <a:r>
              <a:rPr lang="en-US" altLang="ko-KR" b="1" dirty="0" smtClean="0"/>
              <a:t>) of the roof (</a:t>
            </a:r>
            <a:r>
              <a:rPr lang="ko-KR" altLang="ko-KR" b="1" dirty="0" smtClean="0"/>
              <a:t>屋顶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wūdǐng</a:t>
            </a:r>
            <a:r>
              <a:rPr lang="en-US" altLang="ko-KR" b="1" dirty="0" smtClean="0"/>
              <a:t>) is well seen. Lever (</a:t>
            </a:r>
            <a:r>
              <a:rPr lang="ko-KR" altLang="ko-KR" b="1" dirty="0" smtClean="0"/>
              <a:t>杠杆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gànggǎn</a:t>
            </a:r>
            <a:r>
              <a:rPr lang="en-US" altLang="ko-KR" b="1" dirty="0" smtClean="0"/>
              <a:t>) arms are also present.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5752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 smtClean="0"/>
              <a:t>Our ancestors lived in trees and caves</a:t>
            </a:r>
            <a:endParaRPr lang="ko-KR" altLang="en-US" sz="4000" dirty="0"/>
          </a:p>
        </p:txBody>
      </p:sp>
      <p:pic>
        <p:nvPicPr>
          <p:cNvPr id="4" name="Content Placeholder 3" descr="Tree li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5094514" cy="2971800"/>
          </a:xfrm>
        </p:spPr>
      </p:pic>
      <p:pic>
        <p:nvPicPr>
          <p:cNvPr id="5" name="Picture 4" descr="Cave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600200"/>
            <a:ext cx="3338534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7244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But I’m going to start this history of Architecture around 2,600 BCE</a:t>
            </a:r>
            <a:endParaRPr lang="ko-KR" altLang="en-US" sz="4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1406-1420 CHINA </a:t>
            </a:r>
            <a:r>
              <a:rPr lang="ko-KR" altLang="ko-KR" dirty="0" smtClean="0"/>
              <a:t>故宫 </a:t>
            </a:r>
            <a:br>
              <a:rPr lang="ko-KR" altLang="ko-KR" dirty="0" smtClean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/>
          <a:lstStyle/>
          <a:p>
            <a:r>
              <a:rPr lang="en-US" altLang="ko-KR" dirty="0" smtClean="0"/>
              <a:t>The </a:t>
            </a:r>
            <a:r>
              <a:rPr lang="en-US" altLang="ko-KR" b="1" dirty="0" smtClean="0"/>
              <a:t>Forbidden City (</a:t>
            </a:r>
            <a:r>
              <a:rPr lang="ko-KR" altLang="ko-KR" b="1" dirty="0" smtClean="0"/>
              <a:t>故宫</a:t>
            </a:r>
            <a:r>
              <a:rPr lang="en-US" altLang="ko-KR" b="1" dirty="0" smtClean="0"/>
              <a:t> </a:t>
            </a:r>
            <a:r>
              <a:rPr lang="en-US" altLang="ko-KR" sz="2000" b="1" dirty="0" err="1" smtClean="0"/>
              <a:t>gùgōng</a:t>
            </a:r>
            <a:r>
              <a:rPr lang="en-US" altLang="ko-KR" b="1" dirty="0" smtClean="0"/>
              <a:t>)</a:t>
            </a:r>
            <a:r>
              <a:rPr lang="en-US" altLang="ko-KR" dirty="0" smtClean="0"/>
              <a:t> was built between 1406 and 1420. It has 980 buildings and covers 720,000 m2 and traditional (</a:t>
            </a:r>
            <a:r>
              <a:rPr lang="ko-KR" altLang="ko-KR" dirty="0" smtClean="0"/>
              <a:t>传统的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chuántǒngde</a:t>
            </a:r>
            <a:r>
              <a:rPr lang="en-US" altLang="ko-KR" dirty="0" smtClean="0"/>
              <a:t>) Chinese palatial (宫 </a:t>
            </a:r>
            <a:r>
              <a:rPr lang="en-US" altLang="ko-KR" sz="2000" dirty="0" err="1" smtClean="0"/>
              <a:t>gōng</a:t>
            </a:r>
            <a:r>
              <a:rPr lang="en-US" altLang="ko-KR" dirty="0" smtClean="0"/>
              <a:t>) architecture, and has influenced cultural and architectural developments in East Asia and elsewhere.</a:t>
            </a:r>
            <a:endParaRPr lang="ko-KR" altLang="en-US" dirty="0"/>
          </a:p>
        </p:txBody>
      </p:sp>
      <p:pic>
        <p:nvPicPr>
          <p:cNvPr id="4" name="Picture 3" descr="Forbidden city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95801"/>
            <a:ext cx="91440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bidden 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14800"/>
            <a:ext cx="91440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Forbidden City (</a:t>
            </a:r>
            <a:r>
              <a:rPr lang="ko-KR" altLang="ko-KR" dirty="0" smtClean="0"/>
              <a:t>故宫</a:t>
            </a:r>
            <a:r>
              <a:rPr lang="en-US" altLang="ko-KR" dirty="0" smtClean="0"/>
              <a:t> </a:t>
            </a:r>
            <a:r>
              <a:rPr lang="en-US" altLang="ko-KR" sz="3600" dirty="0" err="1" smtClean="0"/>
              <a:t>gùgōng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8686800" cy="3200399"/>
          </a:xfrm>
        </p:spPr>
        <p:txBody>
          <a:bodyPr/>
          <a:lstStyle/>
          <a:p>
            <a:r>
              <a:rPr lang="en-US" altLang="ko-KR" dirty="0" smtClean="0"/>
              <a:t>The Forbidden City was declared a World Heritage Site (</a:t>
            </a:r>
            <a:r>
              <a:rPr lang="ko-KR" altLang="ko-KR" dirty="0" smtClean="0"/>
              <a:t>世界遗产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shìjièyíchǎn</a:t>
            </a:r>
            <a:r>
              <a:rPr lang="en-US" altLang="ko-KR" dirty="0" smtClean="0"/>
              <a:t>) in 1987 and is listed by UNESCO (</a:t>
            </a:r>
            <a:r>
              <a:rPr lang="ko-KR" altLang="ko-KR" dirty="0" smtClean="0"/>
              <a:t>联合国教科文组织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liánhéguójiàokēwénzǔzhī</a:t>
            </a:r>
            <a:r>
              <a:rPr lang="en-US" altLang="ko-KR" dirty="0" smtClean="0"/>
              <a:t> as the largest collection of preserved ancient wooden structures in the world.</a:t>
            </a:r>
            <a:endParaRPr lang="ko-KR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Temple of Heaven (</a:t>
            </a:r>
            <a:r>
              <a:rPr lang="ko-KR" altLang="ko-KR" dirty="0" smtClean="0"/>
              <a:t>天坛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tiāntán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4953000"/>
          </a:xfrm>
        </p:spPr>
        <p:txBody>
          <a:bodyPr/>
          <a:lstStyle/>
          <a:p>
            <a:r>
              <a:rPr lang="en-US" altLang="ko-KR" b="1" dirty="0" smtClean="0"/>
              <a:t>1406-1420 </a:t>
            </a:r>
            <a:r>
              <a:rPr lang="en-US" altLang="ko-KR" dirty="0" smtClean="0"/>
              <a:t>The </a:t>
            </a:r>
            <a:r>
              <a:rPr lang="en-US" altLang="ko-KR" i="1" dirty="0" smtClean="0"/>
              <a:t>Hall of Prayer for Good Harvests</a:t>
            </a:r>
            <a:r>
              <a:rPr lang="en-US" altLang="ko-KR" dirty="0" smtClean="0"/>
              <a:t> (</a:t>
            </a:r>
            <a:r>
              <a:rPr lang="ko-KR" altLang="ko-KR" dirty="0" smtClean="0"/>
              <a:t>祈年殿 </a:t>
            </a:r>
            <a:r>
              <a:rPr lang="en-US" altLang="ko-KR" sz="2000" dirty="0" err="1" smtClean="0"/>
              <a:t>qí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nián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diàn</a:t>
            </a:r>
            <a:r>
              <a:rPr lang="en-US" altLang="ko-KR" dirty="0" smtClean="0"/>
              <a:t>) is a circular (</a:t>
            </a:r>
            <a:r>
              <a:rPr lang="ko-KR" altLang="ko-KR" dirty="0" smtClean="0"/>
              <a:t>圆形的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yuán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xíng</a:t>
            </a:r>
            <a:r>
              <a:rPr lang="en-US" altLang="ko-KR" sz="2000" dirty="0" smtClean="0"/>
              <a:t> de</a:t>
            </a:r>
            <a:r>
              <a:rPr lang="en-US" altLang="ko-KR" dirty="0" smtClean="0"/>
              <a:t>) building, 36 meters in diameter and 38 meters tall, built on three levels of marble (</a:t>
            </a:r>
            <a:r>
              <a:rPr lang="ko-KR" altLang="ko-KR" dirty="0" smtClean="0"/>
              <a:t>大理石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dàlǐshí</a:t>
            </a:r>
            <a:r>
              <a:rPr lang="en-US" altLang="ko-KR" dirty="0" smtClean="0"/>
              <a:t>) stone foundation (</a:t>
            </a:r>
            <a:r>
              <a:rPr lang="ko-KR" altLang="ko-KR" dirty="0" smtClean="0"/>
              <a:t>地基 </a:t>
            </a:r>
            <a:r>
              <a:rPr lang="en-US" altLang="ko-KR" sz="2000" dirty="0" err="1" smtClean="0"/>
              <a:t>dì</a:t>
            </a:r>
            <a:r>
              <a:rPr lang="ko-KR" altLang="ko-KR" sz="2000" dirty="0" smtClean="0"/>
              <a:t>​</a:t>
            </a:r>
            <a:r>
              <a:rPr lang="en-US" altLang="ko-KR" sz="2000" dirty="0" err="1" smtClean="0"/>
              <a:t>jī</a:t>
            </a:r>
            <a:r>
              <a:rPr lang="en-US" altLang="ko-KR" sz="2000" dirty="0" smtClean="0"/>
              <a:t>​</a:t>
            </a:r>
            <a:r>
              <a:rPr lang="en-US" altLang="ko-KR" dirty="0" smtClean="0"/>
              <a:t>), where the Emperor (</a:t>
            </a:r>
            <a:r>
              <a:rPr lang="ko-KR" altLang="ko-KR" dirty="0" smtClean="0"/>
              <a:t>皇帝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huángdì</a:t>
            </a:r>
            <a:r>
              <a:rPr lang="en-US" altLang="ko-KR" dirty="0" smtClean="0"/>
              <a:t>) prayed (</a:t>
            </a:r>
            <a:r>
              <a:rPr lang="ko-KR" altLang="ko-KR" dirty="0" smtClean="0"/>
              <a:t>祈祷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qídǎo</a:t>
            </a:r>
            <a:r>
              <a:rPr lang="en-US" altLang="ko-KR" dirty="0" smtClean="0"/>
              <a:t>) for good harvests (</a:t>
            </a:r>
            <a:r>
              <a:rPr lang="ko-KR" altLang="ko-KR" dirty="0" smtClean="0"/>
              <a:t>收成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shōucheng</a:t>
            </a:r>
            <a:r>
              <a:rPr lang="en-US" altLang="ko-KR" dirty="0" smtClean="0"/>
              <a:t>). </a:t>
            </a:r>
            <a:endParaRPr lang="ko-KR" altLang="en-US" dirty="0"/>
          </a:p>
        </p:txBody>
      </p:sp>
      <p:pic>
        <p:nvPicPr>
          <p:cNvPr id="4" name="Picture 3" descr="799px-Temple_of_Heaven,_Beijing,_China_panor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89579"/>
            <a:ext cx="9144000" cy="196842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50px-Temple_of_Heaven_Ins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500" y="1"/>
            <a:ext cx="51435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447800"/>
            <a:ext cx="3962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/>
              <a:t>The </a:t>
            </a:r>
            <a:r>
              <a:rPr lang="en-US" altLang="ko-KR" sz="2500" i="1" dirty="0" smtClean="0"/>
              <a:t>Hall of Prayer for Good Harvests</a:t>
            </a:r>
            <a:r>
              <a:rPr lang="en-US" altLang="ko-KR" sz="2500" dirty="0" smtClean="0"/>
              <a:t> has four inner, twelve middle and twelve outer pillars (</a:t>
            </a:r>
            <a:r>
              <a:rPr lang="ko-KR" altLang="ko-KR" sz="2500" dirty="0" smtClean="0"/>
              <a:t>支柱 </a:t>
            </a:r>
            <a:r>
              <a:rPr lang="en-US" altLang="ko-KR" sz="2500" dirty="0" err="1" smtClean="0"/>
              <a:t>zhīzhù</a:t>
            </a:r>
            <a:r>
              <a:rPr lang="en-US" altLang="ko-KR" sz="2500" dirty="0" smtClean="0"/>
              <a:t>), representing the four seasons (</a:t>
            </a:r>
            <a:r>
              <a:rPr lang="ko-KR" altLang="ko-KR" sz="2500" dirty="0" smtClean="0"/>
              <a:t>季节</a:t>
            </a:r>
            <a:r>
              <a:rPr lang="en-US" altLang="ko-KR" sz="2500" dirty="0" smtClean="0"/>
              <a:t> </a:t>
            </a:r>
            <a:r>
              <a:rPr lang="en-US" altLang="ko-KR" sz="2500" dirty="0" err="1" smtClean="0"/>
              <a:t>jìjié</a:t>
            </a:r>
            <a:r>
              <a:rPr lang="en-US" altLang="ko-KR" sz="2500" dirty="0" smtClean="0"/>
              <a:t>), twelve months and twelve traditional Chinese hours. All the buildings within the Temple have special dark blue roof (</a:t>
            </a:r>
            <a:r>
              <a:rPr lang="ko-KR" altLang="ko-KR" sz="2500" dirty="0" smtClean="0"/>
              <a:t>屋顶</a:t>
            </a:r>
            <a:r>
              <a:rPr lang="en-US" altLang="ko-KR" sz="2500" dirty="0" smtClean="0"/>
              <a:t> </a:t>
            </a:r>
            <a:r>
              <a:rPr lang="en-US" altLang="ko-KR" sz="2500" dirty="0" err="1" smtClean="0"/>
              <a:t>wūdǐng</a:t>
            </a:r>
            <a:r>
              <a:rPr lang="en-US" altLang="ko-KR" sz="2500" dirty="0" smtClean="0"/>
              <a:t>) tiles (</a:t>
            </a:r>
            <a:r>
              <a:rPr lang="ko-KR" altLang="ko-KR" sz="2500" dirty="0" smtClean="0"/>
              <a:t>琉璃瓦</a:t>
            </a:r>
            <a:r>
              <a:rPr lang="en-US" altLang="ko-KR" sz="2500" dirty="0" smtClean="0"/>
              <a:t> </a:t>
            </a:r>
            <a:r>
              <a:rPr lang="en-US" altLang="ko-KR" sz="2500" dirty="0" err="1" smtClean="0"/>
              <a:t>liúliwǎ</a:t>
            </a:r>
            <a:r>
              <a:rPr lang="en-US" altLang="ko-KR" sz="2500" dirty="0" smtClean="0"/>
              <a:t>), representing the Heaven.</a:t>
            </a:r>
            <a:endParaRPr lang="ko-KR" alt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1406-1420</a:t>
            </a:r>
            <a:br>
              <a:rPr lang="en-US" altLang="ko-KR" dirty="0" smtClean="0"/>
            </a:br>
            <a:r>
              <a:rPr lang="en-US" altLang="ko-KR" sz="4200" dirty="0" smtClean="0"/>
              <a:t>Temple of Heaven</a:t>
            </a:r>
            <a:endParaRPr lang="ko-KR" altLang="en-US" sz="42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sz="3900" dirty="0" smtClean="0"/>
              <a:t>GOTHIC Architecture (</a:t>
            </a:r>
            <a:r>
              <a:rPr lang="ko-KR" altLang="ko-KR" sz="3900" dirty="0" smtClean="0"/>
              <a:t>哥特式建筑</a:t>
            </a:r>
            <a:r>
              <a:rPr lang="en-US" altLang="ko-KR" sz="3900" dirty="0" smtClean="0"/>
              <a:t> </a:t>
            </a:r>
            <a:r>
              <a:rPr lang="en-US" altLang="ko-KR" sz="1700" dirty="0" err="1" smtClean="0"/>
              <a:t>gē</a:t>
            </a:r>
            <a:r>
              <a:rPr lang="en-US" altLang="ko-KR" sz="1700" dirty="0" smtClean="0"/>
              <a:t> </a:t>
            </a:r>
            <a:r>
              <a:rPr lang="en-US" altLang="ko-KR" sz="1700" dirty="0" err="1" smtClean="0"/>
              <a:t>tè</a:t>
            </a:r>
            <a:r>
              <a:rPr lang="en-US" altLang="ko-KR" sz="1700" dirty="0" smtClean="0"/>
              <a:t> </a:t>
            </a:r>
            <a:r>
              <a:rPr lang="en-US" altLang="ko-KR" sz="1700" dirty="0" err="1" smtClean="0"/>
              <a:t>shì</a:t>
            </a:r>
            <a:r>
              <a:rPr lang="en-US" altLang="ko-KR" sz="1700" dirty="0" smtClean="0"/>
              <a:t> </a:t>
            </a:r>
            <a:r>
              <a:rPr lang="en-US" altLang="ko-KR" sz="1700" dirty="0" err="1" smtClean="0"/>
              <a:t>jiàn</a:t>
            </a:r>
            <a:r>
              <a:rPr lang="en-US" altLang="ko-KR" sz="1700" dirty="0" smtClean="0"/>
              <a:t> </a:t>
            </a:r>
            <a:r>
              <a:rPr lang="en-US" altLang="ko-KR" sz="1700" dirty="0" err="1" smtClean="0"/>
              <a:t>zhù</a:t>
            </a:r>
            <a:r>
              <a:rPr lang="en-US" altLang="ko-KR" dirty="0" smtClean="0"/>
              <a:t>) 12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– 15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</a:t>
            </a:r>
            <a:r>
              <a:rPr lang="en-US" altLang="ko-KR" sz="3900" dirty="0" smtClean="0"/>
              <a:t>Centuries - Europe</a:t>
            </a:r>
            <a:r>
              <a:rPr lang="ko-KR" altLang="ko-KR" dirty="0" smtClean="0"/>
              <a:t/>
            </a:r>
            <a:br>
              <a:rPr lang="ko-KR" altLang="ko-KR" dirty="0" smtClean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1"/>
            <a:ext cx="8991600" cy="4953000"/>
          </a:xfrm>
        </p:spPr>
        <p:txBody>
          <a:bodyPr/>
          <a:lstStyle/>
          <a:p>
            <a:r>
              <a:rPr lang="en-US" altLang="ko-KR" dirty="0" smtClean="0"/>
              <a:t>Mostly used for great cathedrals (</a:t>
            </a:r>
            <a:r>
              <a:rPr lang="ko-KR" altLang="ko-KR" dirty="0" smtClean="0"/>
              <a:t>大教堂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dàjiàotáng</a:t>
            </a:r>
            <a:r>
              <a:rPr lang="en-US" altLang="ko-KR" dirty="0" smtClean="0"/>
              <a:t>) of Europe.</a:t>
            </a:r>
            <a:endParaRPr lang="ko-KR" altLang="en-US" dirty="0"/>
          </a:p>
        </p:txBody>
      </p:sp>
      <p:pic>
        <p:nvPicPr>
          <p:cNvPr id="4" name="Picture 3" descr="Got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0800"/>
            <a:ext cx="5040000" cy="4267200"/>
          </a:xfrm>
          <a:prstGeom prst="rect">
            <a:avLst/>
          </a:prstGeom>
        </p:spPr>
      </p:pic>
      <p:pic>
        <p:nvPicPr>
          <p:cNvPr id="5" name="Picture 4" descr="Gothic-Makeup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514599"/>
            <a:ext cx="2743200" cy="3472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6172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Above:  Gothic </a:t>
            </a:r>
            <a:r>
              <a:rPr lang="en-US" altLang="ko-KR" dirty="0" smtClean="0"/>
              <a:t>make-up</a:t>
            </a:r>
            <a:endParaRPr lang="ko-KR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How do you feel about Gothic?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 like gothic style because it’s __________.</a:t>
            </a:r>
          </a:p>
          <a:p>
            <a:r>
              <a:rPr lang="en-US" altLang="ko-KR" dirty="0" smtClean="0"/>
              <a:t>I don’t like gothic style because it’s ________.</a:t>
            </a:r>
          </a:p>
          <a:p>
            <a:pPr>
              <a:buNone/>
            </a:pPr>
            <a:endParaRPr lang="en-US" altLang="ko-KR" dirty="0" smtClean="0"/>
          </a:p>
        </p:txBody>
      </p:sp>
      <p:pic>
        <p:nvPicPr>
          <p:cNvPr id="4" name="Picture 3" descr="Gothic Westminster_Hall_edi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61228"/>
            <a:ext cx="3505200" cy="2896772"/>
          </a:xfrm>
          <a:prstGeom prst="rect">
            <a:avLst/>
          </a:prstGeom>
        </p:spPr>
      </p:pic>
      <p:pic>
        <p:nvPicPr>
          <p:cNvPr id="5" name="Picture 4" descr="Gothic-Makeup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962400"/>
            <a:ext cx="28956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Gothic has another side too.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8686800" cy="2666999"/>
          </a:xfrm>
        </p:spPr>
        <p:txBody>
          <a:bodyPr/>
          <a:lstStyle/>
          <a:p>
            <a:r>
              <a:rPr lang="en-US" altLang="ko-KR" dirty="0" smtClean="0"/>
              <a:t>The interior gives an impression of lightness (</a:t>
            </a:r>
            <a:r>
              <a:rPr lang="ko-KR" altLang="ko-KR" dirty="0" smtClean="0"/>
              <a:t>重量轻 </a:t>
            </a:r>
            <a:r>
              <a:rPr lang="en-US" altLang="ko-KR" dirty="0" err="1" smtClean="0"/>
              <a:t>zhòngliàng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qīng</a:t>
            </a:r>
            <a:r>
              <a:rPr lang="en-US" altLang="ko-KR" dirty="0" smtClean="0"/>
              <a:t>) and height (</a:t>
            </a:r>
            <a:r>
              <a:rPr lang="ko-KR" altLang="ko-KR" dirty="0" smtClean="0"/>
              <a:t>高度 </a:t>
            </a:r>
            <a:r>
              <a:rPr lang="en-US" altLang="ko-KR" dirty="0" err="1" smtClean="0"/>
              <a:t>gāodù</a:t>
            </a:r>
            <a:r>
              <a:rPr lang="en-US" altLang="ko-KR" dirty="0" smtClean="0"/>
              <a:t>), with slender columns framing large tall windows and reaching up to support a delicately ribbed stone roof and flying buttresses.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Flying butt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0"/>
            <a:ext cx="2514600" cy="2857500"/>
          </a:xfrm>
          <a:prstGeom prst="rect">
            <a:avLst/>
          </a:prstGeom>
        </p:spPr>
      </p:pic>
      <p:pic>
        <p:nvPicPr>
          <p:cNvPr id="5" name="Picture 4" descr="Flying buttress de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3543300"/>
            <a:ext cx="2209800" cy="3314700"/>
          </a:xfrm>
          <a:prstGeom prst="rect">
            <a:avLst/>
          </a:prstGeom>
        </p:spPr>
      </p:pic>
      <p:pic>
        <p:nvPicPr>
          <p:cNvPr id="6" name="Picture 5" descr="Flying buttress brid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267200"/>
            <a:ext cx="28575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</a:t>
            </a:r>
            <a:r>
              <a:rPr lang="en-US" altLang="ko-KR" dirty="0" smtClean="0"/>
              <a:t>lying </a:t>
            </a:r>
            <a:r>
              <a:rPr lang="en-US" altLang="ko-KR" dirty="0" smtClean="0"/>
              <a:t>buttresses: Gothic!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/>
          <a:lstStyle/>
          <a:p>
            <a:r>
              <a:rPr lang="en-US" altLang="ko-KR" dirty="0" smtClean="0"/>
              <a:t>Flying buttresses are amazing because </a:t>
            </a:r>
          </a:p>
          <a:p>
            <a:r>
              <a:rPr lang="en-US" altLang="ko-KR" b="1" dirty="0" smtClean="0"/>
              <a:t>the arch  </a:t>
            </a:r>
            <a:r>
              <a:rPr lang="ko-KR" altLang="ko-KR" b="1" dirty="0" smtClean="0"/>
              <a:t>拱状 </a:t>
            </a:r>
            <a:r>
              <a:rPr lang="en-US" altLang="ko-KR" sz="1200" dirty="0" err="1" smtClean="0"/>
              <a:t>gǒng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zhuàng</a:t>
            </a:r>
            <a:r>
              <a:rPr lang="en-US" altLang="ko-KR" sz="1200" dirty="0" smtClean="0"/>
              <a:t> </a:t>
            </a:r>
            <a:r>
              <a:rPr lang="en-US" altLang="ko-KR" dirty="0" smtClean="0"/>
              <a:t>goes </a:t>
            </a:r>
            <a:r>
              <a:rPr lang="en-US" altLang="ko-KR" b="1" dirty="0" smtClean="0"/>
              <a:t>outside</a:t>
            </a:r>
            <a:r>
              <a:rPr lang="ko-KR" altLang="ko-KR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ko-KR" b="1" dirty="0" smtClean="0"/>
              <a:t>户外的 </a:t>
            </a:r>
            <a:r>
              <a:rPr lang="en-US" altLang="ko-KR" sz="2000" dirty="0" err="1" smtClean="0"/>
              <a:t>hùwài</a:t>
            </a:r>
            <a:r>
              <a:rPr lang="en-US" altLang="ko-KR" sz="2000" dirty="0" smtClean="0"/>
              <a:t> de</a:t>
            </a:r>
            <a:r>
              <a:rPr lang="en-US" altLang="ko-KR" dirty="0" smtClean="0"/>
              <a:t>) the building!</a:t>
            </a:r>
            <a:endParaRPr lang="ko-KR" altLang="en-US" dirty="0"/>
          </a:p>
        </p:txBody>
      </p:sp>
      <p:pic>
        <p:nvPicPr>
          <p:cNvPr id="5" name="Picture 4" descr="flying_butt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90900"/>
            <a:ext cx="3581400" cy="3467100"/>
          </a:xfrm>
          <a:prstGeom prst="rect">
            <a:avLst/>
          </a:prstGeom>
        </p:spPr>
      </p:pic>
      <p:pic>
        <p:nvPicPr>
          <p:cNvPr id="6" name="Picture 5" descr="Flying buttress b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6676" y="2895600"/>
            <a:ext cx="4627324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Italian Gothic - Venice (</a:t>
            </a:r>
            <a:r>
              <a:rPr lang="ko-KR" altLang="ko-KR" dirty="0" smtClean="0"/>
              <a:t>威尼斯</a:t>
            </a:r>
            <a:r>
              <a:rPr lang="en-US" altLang="ko-KR" dirty="0" smtClean="0"/>
              <a:t>).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Doge's Palace, built in its present form between 1340 and about 1500. 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Doges b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0"/>
            <a:ext cx="4713402" cy="3048000"/>
          </a:xfrm>
          <a:prstGeom prst="rect">
            <a:avLst/>
          </a:prstGeom>
        </p:spPr>
      </p:pic>
      <p:pic>
        <p:nvPicPr>
          <p:cNvPr id="5" name="Picture 4" descr="Doges p in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43301"/>
            <a:ext cx="4419600" cy="3314700"/>
          </a:xfrm>
          <a:prstGeom prst="rect">
            <a:avLst/>
          </a:prstGeom>
        </p:spPr>
      </p:pic>
      <p:pic>
        <p:nvPicPr>
          <p:cNvPr id="6" name="Picture 5" descr="Doges palac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000250"/>
            <a:ext cx="21336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/>
              <a:t>14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– 15 Centuries - Domes (</a:t>
            </a:r>
            <a:r>
              <a:rPr lang="ko-KR" altLang="ko-KR" dirty="0" smtClean="0"/>
              <a:t>圆屋顶 </a:t>
            </a:r>
            <a:r>
              <a:rPr lang="en-US" altLang="ko-KR" sz="1700" dirty="0" err="1" smtClean="0"/>
              <a:t>yuánwūdǐng</a:t>
            </a:r>
            <a:r>
              <a:rPr lang="en-US" altLang="ko-KR" dirty="0" smtClean="0"/>
              <a:t> ; </a:t>
            </a:r>
            <a:r>
              <a:rPr lang="ko-KR" altLang="ko-KR" dirty="0" smtClean="0"/>
              <a:t>穹</a:t>
            </a:r>
            <a:r>
              <a:rPr lang="ko-KR" altLang="ko-KR" sz="1300" dirty="0" smtClean="0"/>
              <a:t> </a:t>
            </a:r>
            <a:r>
              <a:rPr lang="en-US" altLang="ko-KR" sz="1300" dirty="0" err="1" smtClean="0"/>
              <a:t>qióng</a:t>
            </a:r>
            <a:r>
              <a:rPr lang="en-US" altLang="ko-KR" dirty="0" smtClean="0"/>
              <a:t>) in Islamic Architecture</a:t>
            </a:r>
            <a:endParaRPr lang="ko-KR" altLang="en-US" dirty="0"/>
          </a:p>
        </p:txBody>
      </p:sp>
      <p:pic>
        <p:nvPicPr>
          <p:cNvPr id="5" name="Picture 4" descr="Mongol tomb at Soltaniye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447800"/>
            <a:ext cx="2514600" cy="1905000"/>
          </a:xfrm>
          <a:prstGeom prst="rect">
            <a:avLst/>
          </a:prstGeom>
        </p:spPr>
      </p:pic>
      <p:pic>
        <p:nvPicPr>
          <p:cNvPr id="7" name="Content Placeholder 6" descr="Mongol tomb at Soltaniyeh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24066"/>
            <a:ext cx="4419600" cy="5433934"/>
          </a:xfrm>
        </p:spPr>
      </p:pic>
      <p:pic>
        <p:nvPicPr>
          <p:cNvPr id="8" name="Picture 7" descr="Mongol tomb at Soltaniye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352800"/>
            <a:ext cx="2590800" cy="350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4200" y="1524000"/>
            <a:ext cx="2209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b="1" dirty="0" smtClean="0"/>
              <a:t>14th century Mongol tomb at </a:t>
            </a:r>
            <a:r>
              <a:rPr lang="en-US" altLang="ko-KR" sz="3400" b="1" dirty="0" err="1" smtClean="0"/>
              <a:t>Soltaniyeh</a:t>
            </a:r>
            <a:r>
              <a:rPr lang="en-US" altLang="ko-KR" sz="3400" b="1" dirty="0" smtClean="0"/>
              <a:t> in northern Iran (</a:t>
            </a:r>
            <a:r>
              <a:rPr lang="ko-KR" altLang="ko-KR" sz="3400" b="1" dirty="0" smtClean="0"/>
              <a:t>伊朗</a:t>
            </a:r>
            <a:r>
              <a:rPr lang="en-US" altLang="ko-KR" sz="3400" b="1" dirty="0" smtClean="0"/>
              <a:t> </a:t>
            </a:r>
            <a:r>
              <a:rPr lang="en-US" altLang="ko-KR" sz="2000" b="1" dirty="0" err="1" smtClean="0"/>
              <a:t>yīlǎng</a:t>
            </a:r>
            <a:r>
              <a:rPr lang="en-US" altLang="ko-KR" sz="3400" b="1" dirty="0" smtClean="0"/>
              <a:t>).</a:t>
            </a:r>
            <a:endParaRPr lang="ko-KR" altLang="en-US" sz="3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zah_Pyrami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4425696"/>
            <a:ext cx="3657600" cy="2432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2630 BCE – Egypt </a:t>
            </a:r>
            <a:r>
              <a:rPr lang="ko-KR" altLang="ko-KR" dirty="0" smtClean="0"/>
              <a:t>埃及 </a:t>
            </a:r>
            <a:r>
              <a:rPr lang="en-US" altLang="ko-KR" dirty="0" err="1" smtClean="0"/>
              <a:t>āijí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2819400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The oldest Egyptian pyramids (</a:t>
            </a:r>
            <a:r>
              <a:rPr lang="ko-KR" altLang="ko-KR" b="1" dirty="0" smtClean="0"/>
              <a:t>金字塔 </a:t>
            </a:r>
            <a:r>
              <a:rPr lang="en-US" altLang="ko-KR" sz="2000" b="1" dirty="0" err="1" smtClean="0"/>
              <a:t>jīnzìtǎ</a:t>
            </a:r>
            <a:r>
              <a:rPr lang="en-US" altLang="ko-KR" b="1" dirty="0" smtClean="0"/>
              <a:t>) were built (</a:t>
            </a:r>
            <a:r>
              <a:rPr lang="ko-KR" altLang="ko-KR" b="1" dirty="0" smtClean="0"/>
              <a:t>建设 </a:t>
            </a:r>
            <a:r>
              <a:rPr lang="en-US" altLang="ko-KR" sz="2000" b="1" dirty="0" err="1" smtClean="0"/>
              <a:t>jiànshè</a:t>
            </a:r>
            <a:r>
              <a:rPr lang="en-US" altLang="ko-KR" b="1" dirty="0" smtClean="0"/>
              <a:t>) about 2630 BCE–2611 BCE. The most famous Egyptian pyramids are those found at Giza (</a:t>
            </a:r>
            <a:r>
              <a:rPr lang="ko-KR" altLang="ko-KR" b="1" dirty="0" smtClean="0"/>
              <a:t>埃及金字塔 </a:t>
            </a:r>
            <a:r>
              <a:rPr lang="en-US" altLang="ko-KR" sz="2000" b="1" dirty="0" err="1" smtClean="0"/>
              <a:t>Āijí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Jīnzìtǎ</a:t>
            </a:r>
            <a:r>
              <a:rPr lang="en-US" altLang="ko-KR" b="1" dirty="0" smtClean="0"/>
              <a:t>) (2589–2566 BCE), outside Cairo (</a:t>
            </a:r>
            <a:r>
              <a:rPr lang="ko-KR" altLang="ko-KR" b="1" dirty="0" smtClean="0"/>
              <a:t>开罗 </a:t>
            </a:r>
            <a:r>
              <a:rPr lang="en-US" altLang="ko-KR" sz="2000" b="1" dirty="0" err="1" smtClean="0"/>
              <a:t>kāiluó</a:t>
            </a:r>
            <a:r>
              <a:rPr lang="en-US" altLang="ko-KR" b="1" dirty="0" smtClean="0"/>
              <a:t>).</a:t>
            </a:r>
            <a:endParaRPr lang="ko-KR" altLang="en-US" b="1" dirty="0"/>
          </a:p>
        </p:txBody>
      </p:sp>
      <p:pic>
        <p:nvPicPr>
          <p:cNvPr id="5" name="Picture 4" descr="Pyrami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14875"/>
            <a:ext cx="2857500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4419600"/>
            <a:ext cx="2514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b="1" dirty="0" smtClean="0"/>
              <a:t>BCE = </a:t>
            </a:r>
            <a:r>
              <a:rPr lang="ko-KR" altLang="ko-KR" sz="5000" b="1" dirty="0" smtClean="0"/>
              <a:t>公元前 </a:t>
            </a:r>
            <a:r>
              <a:rPr lang="en-US" altLang="ko-KR" dirty="0" err="1"/>
              <a:t>gōng</a:t>
            </a:r>
            <a:r>
              <a:rPr lang="ko-KR" altLang="ko-KR" dirty="0"/>
              <a:t>​</a:t>
            </a:r>
            <a:r>
              <a:rPr lang="en-US" altLang="ko-KR" dirty="0" err="1"/>
              <a:t>yuán</a:t>
            </a:r>
            <a:r>
              <a:rPr lang="ko-KR" altLang="ko-KR" dirty="0"/>
              <a:t>​</a:t>
            </a:r>
            <a:r>
              <a:rPr lang="en-US" altLang="ko-KR" dirty="0" err="1"/>
              <a:t>qián</a:t>
            </a:r>
            <a:endParaRPr lang="ko-KR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Islamic domes – </a:t>
            </a:r>
            <a:r>
              <a:rPr lang="en-US" altLang="ko-KR" dirty="0" err="1" smtClean="0"/>
              <a:t>Mamluk</a:t>
            </a:r>
            <a:r>
              <a:rPr lang="en-US" altLang="ko-KR" dirty="0" smtClean="0"/>
              <a:t> Tombs</a:t>
            </a:r>
            <a:endParaRPr lang="ko-KR" altLang="en-US" dirty="0"/>
          </a:p>
        </p:txBody>
      </p:sp>
      <p:pic>
        <p:nvPicPr>
          <p:cNvPr id="4" name="Content Placeholder 3" descr="Mamluk tomb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447799"/>
            <a:ext cx="7691215" cy="5410201"/>
          </a:xfrm>
        </p:spPr>
      </p:pic>
      <p:sp>
        <p:nvSpPr>
          <p:cNvPr id="5" name="TextBox 4"/>
          <p:cNvSpPr txBox="1"/>
          <p:nvPr/>
        </p:nvSpPr>
        <p:spPr>
          <a:xfrm>
            <a:off x="7696200" y="1676400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err="1" smtClean="0">
                <a:hlinkClick r:id="rId3"/>
              </a:rPr>
              <a:t>Mameluke</a:t>
            </a:r>
            <a:r>
              <a:rPr lang="en-US" altLang="ko-KR" sz="2200" dirty="0" smtClean="0"/>
              <a:t> tombs in Cairo</a:t>
            </a:r>
            <a:endParaRPr lang="ko-KR" altLang="en-US" sz="22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16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– 17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Centuries – Age of Domes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8686800" cy="1752599"/>
          </a:xfrm>
        </p:spPr>
        <p:txBody>
          <a:bodyPr/>
          <a:lstStyle/>
          <a:p>
            <a:r>
              <a:rPr lang="en-US" altLang="ko-KR" dirty="0" smtClean="0"/>
              <a:t>T</a:t>
            </a:r>
            <a:r>
              <a:rPr lang="en-US" altLang="ko-KR" dirty="0" smtClean="0"/>
              <a:t>he </a:t>
            </a:r>
            <a:r>
              <a:rPr lang="en-US" altLang="ko-KR" dirty="0" smtClean="0"/>
              <a:t>16th and 17th centuries were the age (</a:t>
            </a:r>
            <a:r>
              <a:rPr lang="en-US" altLang="ko-KR" dirty="0" err="1" smtClean="0"/>
              <a:t>时代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shí</a:t>
            </a:r>
            <a:r>
              <a:rPr lang="en-US" altLang="ko-KR" dirty="0" smtClean="0"/>
              <a:t>​</a:t>
            </a:r>
            <a:r>
              <a:rPr lang="en-US" altLang="ko-KR" dirty="0" err="1" smtClean="0"/>
              <a:t>dài</a:t>
            </a:r>
            <a:r>
              <a:rPr lang="en-US" altLang="ko-KR" dirty="0" smtClean="0"/>
              <a:t>) of the dome (</a:t>
            </a:r>
            <a:r>
              <a:rPr lang="ko-KR" altLang="ko-KR" dirty="0" smtClean="0"/>
              <a:t>圆屋顶 </a:t>
            </a:r>
            <a:r>
              <a:rPr lang="en-US" altLang="ko-KR" sz="2000" dirty="0" err="1" smtClean="0"/>
              <a:t>yuánwūdǐng</a:t>
            </a:r>
            <a:r>
              <a:rPr lang="en-US" altLang="ko-KR" dirty="0" smtClean="0"/>
              <a:t> ; </a:t>
            </a:r>
            <a:r>
              <a:rPr lang="ko-KR" altLang="ko-KR" dirty="0" smtClean="0"/>
              <a:t>穹 </a:t>
            </a:r>
            <a:r>
              <a:rPr lang="en-US" altLang="ko-KR" sz="2000" dirty="0" err="1" smtClean="0"/>
              <a:t>qióng</a:t>
            </a:r>
            <a:r>
              <a:rPr lang="en-US" altLang="ko-KR" dirty="0" smtClean="0"/>
              <a:t>) in Europe and the Islamic Worlds.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8956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/>
              <a:t>Christianity reaches it when the Renaissance (</a:t>
            </a:r>
            <a:r>
              <a:rPr lang="ko-KR" altLang="ko-KR" sz="3000" dirty="0" smtClean="0"/>
              <a:t>文艺复兴 </a:t>
            </a:r>
            <a:r>
              <a:rPr lang="en-US" altLang="ko-KR" sz="2000" dirty="0" err="1" smtClean="0"/>
              <a:t>Wén</a:t>
            </a:r>
            <a:r>
              <a:rPr lang="ko-KR" altLang="ko-KR" sz="2000" dirty="0" smtClean="0"/>
              <a:t>​</a:t>
            </a:r>
            <a:r>
              <a:rPr lang="en-US" altLang="ko-KR" sz="2000" dirty="0" err="1" smtClean="0"/>
              <a:t>yì</a:t>
            </a:r>
            <a:r>
              <a:rPr lang="ko-KR" altLang="ko-KR" sz="2000" dirty="0" smtClean="0"/>
              <a:t>​</a:t>
            </a:r>
            <a:r>
              <a:rPr lang="en-US" altLang="ko-KR" sz="2000" dirty="0" err="1" smtClean="0"/>
              <a:t>fù</a:t>
            </a:r>
            <a:r>
              <a:rPr lang="ko-KR" altLang="ko-KR" sz="2000" dirty="0" smtClean="0"/>
              <a:t>​</a:t>
            </a:r>
            <a:r>
              <a:rPr lang="en-US" altLang="ko-KR" sz="2000" dirty="0" err="1" smtClean="0"/>
              <a:t>xīng</a:t>
            </a:r>
            <a:r>
              <a:rPr lang="en-US" altLang="ko-KR" sz="3000" dirty="0" smtClean="0"/>
              <a:t>​) breaks the long medieval traditions of Romanesque and Gothic.</a:t>
            </a:r>
            <a:endParaRPr lang="ko-KR" altLang="en-US" sz="3000" dirty="0"/>
          </a:p>
        </p:txBody>
      </p:sp>
      <p:pic>
        <p:nvPicPr>
          <p:cNvPr id="5" name="Picture 4" descr="Dome shah mosque isfahan iran 17th centu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86212"/>
            <a:ext cx="3429000" cy="2871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5943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Left: Shah mosque Isfahan Iran 17th century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/>
              <a:t>My favorite Islamic Palace </a:t>
            </a:r>
            <a:br>
              <a:rPr lang="en-US" altLang="ko-KR" dirty="0" smtClean="0"/>
            </a:br>
            <a:r>
              <a:rPr lang="en-US" altLang="ko-KR" dirty="0" smtClean="0"/>
              <a:t>(16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&amp; 17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 Century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Is in Spain… called El Escorial!</a:t>
            </a:r>
          </a:p>
          <a:p>
            <a:endParaRPr lang="ko-KR" altLang="en-US" dirty="0"/>
          </a:p>
        </p:txBody>
      </p:sp>
      <p:pic>
        <p:nvPicPr>
          <p:cNvPr id="4" name="Picture 3" descr="El Escorial spai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774"/>
            <a:ext cx="2895600" cy="4365226"/>
          </a:xfrm>
          <a:prstGeom prst="rect">
            <a:avLst/>
          </a:prstGeom>
        </p:spPr>
      </p:pic>
      <p:pic>
        <p:nvPicPr>
          <p:cNvPr id="5" name="Picture 4" descr="El Escorial sp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671573"/>
            <a:ext cx="6248400" cy="418642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/>
              <a:t>St. Peters Dome, </a:t>
            </a:r>
            <a:br>
              <a:rPr lang="en-US" altLang="ko-KR" dirty="0" smtClean="0"/>
            </a:br>
            <a:r>
              <a:rPr lang="en-US" altLang="ko-KR" dirty="0" smtClean="0"/>
              <a:t>Rome  (on left) 1590</a:t>
            </a:r>
            <a:endParaRPr lang="ko-KR" altLang="en-US" dirty="0"/>
          </a:p>
        </p:txBody>
      </p:sp>
      <p:pic>
        <p:nvPicPr>
          <p:cNvPr id="4" name="Content Placeholder 3" descr="St Peter basil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3952875" cy="3162300"/>
          </a:xfrm>
        </p:spPr>
      </p:pic>
      <p:sp>
        <p:nvSpPr>
          <p:cNvPr id="5" name="TextBox 4"/>
          <p:cNvSpPr txBox="1"/>
          <p:nvPr/>
        </p:nvSpPr>
        <p:spPr>
          <a:xfrm>
            <a:off x="228600" y="49530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Rome (</a:t>
            </a:r>
            <a:r>
              <a:rPr lang="ko-KR" altLang="ko-KR" b="1" dirty="0" smtClean="0"/>
              <a:t>罗马 </a:t>
            </a:r>
            <a:r>
              <a:rPr lang="en-US" altLang="ko-KR" b="1" dirty="0" err="1" smtClean="0"/>
              <a:t>luómǎ</a:t>
            </a:r>
            <a:r>
              <a:rPr lang="en-US" altLang="ko-KR" b="1" dirty="0" smtClean="0"/>
              <a:t>) achieves the most impressive (</a:t>
            </a:r>
            <a:r>
              <a:rPr lang="ko-KR" altLang="ko-KR" b="1" dirty="0" smtClean="0"/>
              <a:t>神气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shénqì</a:t>
            </a:r>
            <a:r>
              <a:rPr lang="en-US" altLang="ko-KR" b="1" dirty="0" smtClean="0"/>
              <a:t> ; </a:t>
            </a:r>
            <a:r>
              <a:rPr lang="ko-KR" altLang="ko-KR" b="1" dirty="0" smtClean="0"/>
              <a:t>威风 </a:t>
            </a:r>
            <a:r>
              <a:rPr lang="en-US" altLang="ko-KR" b="1" dirty="0" err="1" smtClean="0"/>
              <a:t>wēifēng</a:t>
            </a:r>
            <a:r>
              <a:rPr lang="en-US" altLang="ko-KR" b="1" dirty="0" smtClean="0"/>
              <a:t>) dome of the 16th century, with the completion of St Peter's (</a:t>
            </a:r>
            <a:r>
              <a:rPr lang="ko-KR" altLang="ko-KR" b="1" dirty="0" smtClean="0"/>
              <a:t>圣彼得 </a:t>
            </a:r>
            <a:r>
              <a:rPr lang="en-US" altLang="ko-KR" b="1" dirty="0" err="1" smtClean="0"/>
              <a:t>Shèng</a:t>
            </a:r>
            <a:r>
              <a:rPr lang="ko-KR" altLang="ko-KR" b="1" dirty="0" smtClean="0"/>
              <a:t>​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Bǐ</a:t>
            </a:r>
            <a:r>
              <a:rPr lang="ko-KR" altLang="ko-KR" b="1" dirty="0" smtClean="0"/>
              <a:t>​</a:t>
            </a:r>
            <a:r>
              <a:rPr lang="en-US" altLang="ko-KR" b="1" dirty="0" err="1" smtClean="0"/>
              <a:t>dé</a:t>
            </a:r>
            <a:r>
              <a:rPr lang="ko-KR" altLang="ko-KR" b="1" dirty="0" smtClean="0"/>
              <a:t>​ 大教堂 </a:t>
            </a:r>
            <a:r>
              <a:rPr lang="en-US" altLang="ko-KR" b="1" dirty="0" err="1" smtClean="0"/>
              <a:t>dà</a:t>
            </a:r>
            <a:r>
              <a:rPr lang="ko-KR" altLang="ko-KR" b="1" dirty="0" smtClean="0"/>
              <a:t>​</a:t>
            </a:r>
            <a:r>
              <a:rPr lang="en-US" altLang="ko-KR" b="1" dirty="0" err="1" smtClean="0"/>
              <a:t>jiào</a:t>
            </a:r>
            <a:r>
              <a:rPr lang="ko-KR" altLang="ko-KR" b="1" dirty="0" smtClean="0"/>
              <a:t>​</a:t>
            </a:r>
            <a:r>
              <a:rPr lang="en-US" altLang="ko-KR" b="1" dirty="0" err="1" smtClean="0"/>
              <a:t>táng</a:t>
            </a:r>
            <a:r>
              <a:rPr lang="en-US" altLang="ko-KR" b="1" dirty="0" smtClean="0"/>
              <a:t>) in 1590.</a:t>
            </a:r>
            <a:endParaRPr lang="ko-KR" altLang="en-US" b="1" dirty="0"/>
          </a:p>
        </p:txBody>
      </p:sp>
      <p:pic>
        <p:nvPicPr>
          <p:cNvPr id="7" name="Picture 6" descr="US Capital buil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524000"/>
            <a:ext cx="42672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4919008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</a:rPr>
              <a:t>What and where is the building above?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17th century ACE Bernini </a:t>
            </a:r>
            <a:r>
              <a:rPr lang="ko-KR" altLang="ko-KR" dirty="0" smtClean="0"/>
              <a:t>贝尔尼尼</a:t>
            </a:r>
            <a:r>
              <a:rPr lang="en-US" altLang="ko-KR" dirty="0" smtClean="0"/>
              <a:t>  Italian architect – St. Peters</a:t>
            </a:r>
            <a:endParaRPr lang="ko-KR" altLang="en-US" dirty="0"/>
          </a:p>
        </p:txBody>
      </p:sp>
      <p:pic>
        <p:nvPicPr>
          <p:cNvPr id="5" name="Picture 4" descr="St. Pete's ins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2086"/>
            <a:ext cx="4648200" cy="5425914"/>
          </a:xfrm>
          <a:prstGeom prst="rect">
            <a:avLst/>
          </a:prstGeom>
        </p:spPr>
      </p:pic>
      <p:pic>
        <p:nvPicPr>
          <p:cNvPr id="7" name="Picture 6" descr="St. Pete ber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464833"/>
            <a:ext cx="4495800" cy="5393167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1767 -1771 China (18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Century)</a:t>
            </a:r>
            <a:r>
              <a:rPr lang="ko-KR" altLang="ko-KR" dirty="0" smtClean="0"/>
              <a:t/>
            </a:r>
            <a:br>
              <a:rPr lang="ko-KR" altLang="ko-KR" dirty="0" smtClean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95300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b="1" dirty="0" err="1" smtClean="0"/>
              <a:t>Putuo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Zongcheng</a:t>
            </a:r>
            <a:r>
              <a:rPr lang="en-US" altLang="ko-KR" b="1" dirty="0" smtClean="0"/>
              <a:t> Temple, built from 1767 to 1771 during the reign of Qianlong, represents a fusion (</a:t>
            </a:r>
            <a:r>
              <a:rPr lang="ko-KR" altLang="ko-KR" b="1" dirty="0" smtClean="0"/>
              <a:t>融合</a:t>
            </a:r>
            <a:r>
              <a:rPr lang="en-US" altLang="ko-KR" b="1" dirty="0" smtClean="0"/>
              <a:t> </a:t>
            </a:r>
            <a:r>
              <a:rPr lang="en-US" altLang="ko-KR" sz="2000" b="1" dirty="0" err="1" smtClean="0"/>
              <a:t>rónghé</a:t>
            </a:r>
            <a:r>
              <a:rPr lang="en-US" altLang="ko-KR" b="1" dirty="0" smtClean="0"/>
              <a:t>) of Chinese and Tibetan (</a:t>
            </a:r>
            <a:r>
              <a:rPr lang="ko-KR" altLang="ko-KR" b="1" dirty="0" smtClean="0"/>
              <a:t>西藏的</a:t>
            </a:r>
            <a:r>
              <a:rPr lang="en-US" altLang="ko-KR" b="1" dirty="0" smtClean="0"/>
              <a:t> </a:t>
            </a:r>
            <a:r>
              <a:rPr lang="en-US" altLang="ko-KR" sz="2000" b="1" dirty="0" err="1" smtClean="0"/>
              <a:t>Xīzàng</a:t>
            </a:r>
            <a:r>
              <a:rPr lang="en-US" altLang="ko-KR" b="1" dirty="0" smtClean="0"/>
              <a:t>) architectural </a:t>
            </a:r>
          </a:p>
          <a:p>
            <a:pPr>
              <a:buNone/>
            </a:pPr>
            <a:r>
              <a:rPr lang="en-US" altLang="ko-KR" b="1" dirty="0" smtClean="0"/>
              <a:t>style. Buddhist </a:t>
            </a:r>
          </a:p>
          <a:p>
            <a:pPr>
              <a:buNone/>
            </a:pPr>
            <a:r>
              <a:rPr lang="ko-KR" altLang="ko-KR" b="1" dirty="0" smtClean="0"/>
              <a:t>佛教的 </a:t>
            </a:r>
            <a:endParaRPr lang="en-US" altLang="ko-KR" b="1" dirty="0" smtClean="0"/>
          </a:p>
          <a:p>
            <a:pPr>
              <a:buNone/>
            </a:pPr>
            <a:r>
              <a:rPr lang="en-US" altLang="ko-KR" sz="2200" b="1" dirty="0" err="1" smtClean="0"/>
              <a:t>Fójiàode</a:t>
            </a:r>
            <a:r>
              <a:rPr lang="en-US" altLang="ko-KR" b="1" dirty="0" smtClean="0"/>
              <a:t>  temple </a:t>
            </a:r>
          </a:p>
          <a:p>
            <a:pPr>
              <a:buNone/>
            </a:pPr>
            <a:r>
              <a:rPr lang="en-US" altLang="ko-KR" b="1" dirty="0" smtClean="0"/>
              <a:t>complex built </a:t>
            </a:r>
          </a:p>
          <a:p>
            <a:pPr>
              <a:buNone/>
            </a:pPr>
            <a:r>
              <a:rPr lang="en-US" altLang="ko-KR" b="1" dirty="0" smtClean="0"/>
              <a:t>by Qianlong </a:t>
            </a:r>
          </a:p>
          <a:p>
            <a:pPr>
              <a:buNone/>
            </a:pPr>
            <a:r>
              <a:rPr lang="en-US" altLang="ko-KR" b="1" dirty="0" smtClean="0"/>
              <a:t>Emperor </a:t>
            </a:r>
          </a:p>
          <a:p>
            <a:pPr>
              <a:buNone/>
            </a:pPr>
            <a:r>
              <a:rPr lang="en-US" altLang="ko-KR" b="1" dirty="0" smtClean="0"/>
              <a:t>(1735–1796). </a:t>
            </a:r>
            <a:endParaRPr lang="ko-KR" altLang="ko-KR" b="1" dirty="0" smtClean="0"/>
          </a:p>
          <a:p>
            <a:endParaRPr lang="ko-KR" altLang="en-US" dirty="0"/>
          </a:p>
        </p:txBody>
      </p:sp>
      <p:pic>
        <p:nvPicPr>
          <p:cNvPr id="4" name="Picture 3" descr="Putuo Zongcheng Temple 1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261169"/>
            <a:ext cx="6019800" cy="3596831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000" dirty="0" smtClean="0"/>
              <a:t>Modern </a:t>
            </a:r>
            <a:r>
              <a:rPr lang="ko-KR" altLang="ko-KR" sz="5000" dirty="0" smtClean="0"/>
              <a:t>现代</a:t>
            </a:r>
            <a:r>
              <a:rPr lang="en-US" altLang="ko-KR" sz="5000" dirty="0" smtClean="0"/>
              <a:t> </a:t>
            </a:r>
            <a:r>
              <a:rPr lang="en-US" altLang="ko-KR" sz="5000" dirty="0" err="1" smtClean="0"/>
              <a:t>xiàndài</a:t>
            </a:r>
            <a:endParaRPr lang="ko-KR" alt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altLang="ko-KR" b="1" dirty="0" smtClean="0"/>
              <a:t>Beginning of the modern age – Europe - glass</a:t>
            </a:r>
            <a:r>
              <a:rPr lang="ko-KR" altLang="ko-KR" dirty="0" smtClean="0"/>
              <a:t> 玻璃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bōli</a:t>
            </a:r>
            <a:r>
              <a:rPr lang="en-US" altLang="ko-KR" b="1" dirty="0" smtClean="0"/>
              <a:t>, iron</a:t>
            </a:r>
            <a:r>
              <a:rPr lang="ko-KR" altLang="ko-KR" dirty="0" smtClean="0"/>
              <a:t> 铁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tiě</a:t>
            </a:r>
            <a:r>
              <a:rPr lang="en-US" altLang="ko-KR" b="1" dirty="0" smtClean="0"/>
              <a:t> and prefabrication</a:t>
            </a:r>
            <a:r>
              <a:rPr lang="ko-KR" altLang="ko-KR" dirty="0" smtClean="0"/>
              <a:t> 工厂预制 </a:t>
            </a:r>
            <a:r>
              <a:rPr lang="en-US" altLang="ko-KR" dirty="0" err="1" smtClean="0"/>
              <a:t>gōng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chǎng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yù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zhì</a:t>
            </a:r>
            <a:r>
              <a:rPr lang="en-US" altLang="ko-KR" dirty="0" smtClean="0"/>
              <a:t> </a:t>
            </a:r>
            <a:r>
              <a:rPr lang="en-US" altLang="ko-KR" b="1" dirty="0" smtClean="0"/>
              <a:t>: AD 1837-1851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Paxton Crystal Palace Great Exhib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886201"/>
            <a:ext cx="4572001" cy="2971800"/>
          </a:xfrm>
          <a:prstGeom prst="rect">
            <a:avLst/>
          </a:prstGeom>
        </p:spPr>
      </p:pic>
      <p:pic>
        <p:nvPicPr>
          <p:cNvPr id="5" name="Picture 4" descr="Paxton GreatExhibi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747796"/>
            <a:ext cx="3048000" cy="3110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971800"/>
            <a:ext cx="883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i="1" dirty="0" smtClean="0">
                <a:solidFill>
                  <a:srgbClr val="FF0000"/>
                </a:solidFill>
              </a:rPr>
              <a:t>Joseph Paxton’s Crystal Palace in England was the beginning  of the modern era in architecture…!</a:t>
            </a:r>
            <a:endParaRPr lang="ko-KR" altLang="en-US" sz="25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i="1" dirty="0" smtClean="0">
                <a:solidFill>
                  <a:srgbClr val="FF0000"/>
                </a:solidFill>
              </a:rPr>
              <a:t>Joseph Paxton’s Crystal Palace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4953000"/>
          </a:xfrm>
        </p:spPr>
        <p:txBody>
          <a:bodyPr/>
          <a:lstStyle/>
          <a:p>
            <a:r>
              <a:rPr lang="en-US" altLang="ko-KR" dirty="0" smtClean="0"/>
              <a:t>Though Chinese had used iron (</a:t>
            </a:r>
            <a:r>
              <a:rPr lang="ko-KR" altLang="ko-KR" dirty="0" smtClean="0"/>
              <a:t>铁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tiě</a:t>
            </a:r>
            <a:r>
              <a:rPr lang="en-US" altLang="ko-KR" dirty="0" smtClean="0"/>
              <a:t>) in buildings centuries before, Paxton’s Crystal Palace was the first building to use modular (</a:t>
            </a:r>
            <a:r>
              <a:rPr lang="ko-KR" altLang="ko-KR" dirty="0" smtClean="0"/>
              <a:t>模块单元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mó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kuài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dān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yuán</a:t>
            </a:r>
            <a:r>
              <a:rPr lang="en-US" altLang="ko-KR" dirty="0" smtClean="0"/>
              <a:t>) prefabricated </a:t>
            </a:r>
            <a:r>
              <a:rPr lang="en-US" altLang="ko-KR" sz="2000" dirty="0" smtClean="0"/>
              <a:t>(</a:t>
            </a:r>
            <a:r>
              <a:rPr lang="ko-KR" altLang="ko-KR" sz="2000" dirty="0" smtClean="0"/>
              <a:t>工厂预制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gōng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chǎng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yù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zhì</a:t>
            </a:r>
            <a:r>
              <a:rPr lang="en-US" altLang="ko-KR" sz="2000" dirty="0" smtClean="0"/>
              <a:t>) </a:t>
            </a:r>
            <a:r>
              <a:rPr lang="en-US" altLang="ko-KR" dirty="0" smtClean="0"/>
              <a:t>parts and be made mainly</a:t>
            </a:r>
            <a:r>
              <a:rPr lang="ko-KR" altLang="ko-KR" dirty="0" smtClean="0"/>
              <a:t> 主要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zhǔyàode</a:t>
            </a:r>
            <a:r>
              <a:rPr lang="en-US" altLang="ko-KR" dirty="0" smtClean="0"/>
              <a:t> of iron</a:t>
            </a:r>
            <a:r>
              <a:rPr lang="ko-KR" altLang="ko-KR" dirty="0" smtClean="0"/>
              <a:t> 铁</a:t>
            </a:r>
            <a:r>
              <a:rPr lang="en-US" altLang="ko-KR" dirty="0" smtClean="0"/>
              <a:t> and glass</a:t>
            </a:r>
            <a:r>
              <a:rPr lang="ko-KR" altLang="ko-KR" dirty="0" smtClean="0"/>
              <a:t> 玻璃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bōli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4419600"/>
            <a:ext cx="43434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rgbClr val="FF0000"/>
                </a:solidFill>
              </a:rPr>
              <a:t>3,300 </a:t>
            </a:r>
            <a:r>
              <a:rPr lang="en-US" altLang="ko-KR" sz="3500" b="1" dirty="0" smtClean="0">
                <a:solidFill>
                  <a:srgbClr val="FF0000"/>
                </a:solidFill>
              </a:rPr>
              <a:t>iron </a:t>
            </a:r>
            <a:r>
              <a:rPr lang="ko-KR" altLang="ko-KR" sz="3600" dirty="0" smtClean="0"/>
              <a:t>铁 </a:t>
            </a:r>
            <a:r>
              <a:rPr lang="en-US" altLang="ko-KR" sz="3500" b="1" dirty="0" smtClean="0">
                <a:solidFill>
                  <a:srgbClr val="FF0000"/>
                </a:solidFill>
              </a:rPr>
              <a:t>columns</a:t>
            </a:r>
          </a:p>
          <a:p>
            <a:r>
              <a:rPr lang="en-US" altLang="ko-KR" sz="3500" b="1" dirty="0" smtClean="0">
                <a:solidFill>
                  <a:srgbClr val="FF0000"/>
                </a:solidFill>
              </a:rPr>
              <a:t>293,635 panes of </a:t>
            </a:r>
            <a:r>
              <a:rPr lang="en-US" altLang="ko-KR" sz="3500" b="1" dirty="0" smtClean="0">
                <a:solidFill>
                  <a:srgbClr val="FF0000"/>
                </a:solidFill>
              </a:rPr>
              <a:t>glass</a:t>
            </a:r>
            <a:r>
              <a:rPr lang="ko-KR" altLang="ko-KR" sz="3600" dirty="0" smtClean="0"/>
              <a:t> 玻璃</a:t>
            </a:r>
            <a:r>
              <a:rPr lang="en-US" altLang="ko-KR" sz="3500" b="1" dirty="0" smtClean="0">
                <a:solidFill>
                  <a:srgbClr val="FF0000"/>
                </a:solidFill>
              </a:rPr>
              <a:t>!</a:t>
            </a:r>
            <a:endParaRPr lang="ko-KR" altLang="en-US" sz="35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Pax cry p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60775"/>
            <a:ext cx="3124200" cy="2697226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What architectural style do you prefer?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r>
              <a:rPr lang="en-US" altLang="ko-KR" sz="3500" b="1" dirty="0" smtClean="0">
                <a:solidFill>
                  <a:srgbClr val="FF0000"/>
                </a:solidFill>
              </a:rPr>
              <a:t>Chinese</a:t>
            </a:r>
            <a:r>
              <a:rPr lang="en-US" altLang="ko-KR" sz="3500" dirty="0" smtClean="0"/>
              <a:t>?</a:t>
            </a:r>
          </a:p>
          <a:p>
            <a:pPr lvl="1"/>
            <a:r>
              <a:rPr lang="en-US" altLang="ko-KR" sz="3500" dirty="0" smtClean="0"/>
              <a:t>What dynasty</a:t>
            </a:r>
            <a:r>
              <a:rPr lang="ko-KR" altLang="ko-KR" sz="3600" dirty="0" smtClean="0"/>
              <a:t> 朝</a:t>
            </a:r>
            <a:r>
              <a:rPr lang="en-US" altLang="ko-KR" sz="3600" dirty="0" smtClean="0"/>
              <a:t> </a:t>
            </a:r>
            <a:r>
              <a:rPr lang="en-US" altLang="ko-KR" sz="2000" dirty="0" err="1" smtClean="0"/>
              <a:t>cháo</a:t>
            </a:r>
            <a:r>
              <a:rPr lang="en-US" altLang="ko-KR" sz="3500" dirty="0" smtClean="0"/>
              <a:t>? Tang? Song? Liao? Jin? Western Xia? Yuan? Ming? Qing? Modern?</a:t>
            </a:r>
          </a:p>
          <a:p>
            <a:r>
              <a:rPr lang="en-US" altLang="ko-KR" sz="3500" b="1" dirty="0" smtClean="0">
                <a:solidFill>
                  <a:srgbClr val="FF0000"/>
                </a:solidFill>
              </a:rPr>
              <a:t>European?</a:t>
            </a:r>
          </a:p>
          <a:p>
            <a:pPr lvl="1">
              <a:buNone/>
            </a:pPr>
            <a:r>
              <a:rPr lang="en-US" altLang="ko-KR" sz="3500" dirty="0" smtClean="0"/>
              <a:t>Greek? Roman? Castles? Gothic? Renaissance? Modern?</a:t>
            </a:r>
          </a:p>
          <a:p>
            <a:pPr lvl="1"/>
            <a:endParaRPr lang="ko-KR" alt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Include: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www.historyworld.net/wrldhis/PlainTextHistories.asp?groupid=1519&amp;HistoryID=ab27&amp;gtrack=pthc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>
                <a:hlinkClick r:id="rId3"/>
              </a:rPr>
              <a:t>www.wikipedia.org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at_Pyramid_Diagram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57" y="1447800"/>
            <a:ext cx="9035143" cy="632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Egyptian Pyramids!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625609"/>
          </a:xfrm>
        </p:spPr>
        <p:txBody>
          <a:bodyPr/>
          <a:lstStyle/>
          <a:p>
            <a:r>
              <a:rPr lang="en-US" altLang="ko-KR" b="1" dirty="0" smtClean="0"/>
              <a:t>Impressive (</a:t>
            </a:r>
            <a:r>
              <a:rPr lang="ko-KR" altLang="ko-KR" b="1" dirty="0" smtClean="0"/>
              <a:t>神气 </a:t>
            </a:r>
            <a:r>
              <a:rPr lang="en-US" altLang="ko-KR" sz="2000" b="1" dirty="0" err="1" smtClean="0"/>
              <a:t>shénqì</a:t>
            </a:r>
            <a:r>
              <a:rPr lang="en-US" altLang="ko-KR" b="1" dirty="0" smtClean="0"/>
              <a:t>) they are, but they had very little interior (</a:t>
            </a:r>
            <a:r>
              <a:rPr lang="ko-KR" altLang="ko-KR" b="1" dirty="0" smtClean="0"/>
              <a:t>室内 </a:t>
            </a:r>
            <a:r>
              <a:rPr lang="en-US" altLang="ko-KR" b="1" dirty="0" err="1" smtClean="0"/>
              <a:t>shìnèi</a:t>
            </a:r>
            <a:r>
              <a:rPr lang="en-US" altLang="ko-KR" b="1" dirty="0" smtClean="0"/>
              <a:t>) space (</a:t>
            </a:r>
            <a:r>
              <a:rPr lang="ko-KR" altLang="ko-KR" b="1" dirty="0" smtClean="0"/>
              <a:t>空间 </a:t>
            </a:r>
            <a:r>
              <a:rPr lang="en-US" altLang="ko-KR" sz="2000" b="1" dirty="0" err="1" smtClean="0"/>
              <a:t>kōngjiān</a:t>
            </a:r>
            <a:r>
              <a:rPr lang="en-US" altLang="ko-KR" b="1" dirty="0" smtClean="0"/>
              <a:t>). They were built for the burial (</a:t>
            </a:r>
            <a:r>
              <a:rPr lang="ko-KR" altLang="ko-KR" b="1" dirty="0" smtClean="0"/>
              <a:t>葬礼</a:t>
            </a:r>
            <a:r>
              <a:rPr lang="ko-KR" altLang="ko-KR" sz="2000" b="1" dirty="0" smtClean="0"/>
              <a:t> </a:t>
            </a:r>
            <a:r>
              <a:rPr lang="en-US" altLang="ko-KR" sz="2000" b="1" dirty="0" err="1" smtClean="0"/>
              <a:t>zànglǐ</a:t>
            </a:r>
            <a:r>
              <a:rPr lang="en-US" altLang="ko-KR" b="1" dirty="0" smtClean="0"/>
              <a:t>) of their kings called “Pharaohs” (</a:t>
            </a:r>
            <a:r>
              <a:rPr lang="ko-KR" altLang="ko-KR" b="1" dirty="0" smtClean="0"/>
              <a:t>法老 </a:t>
            </a:r>
            <a:r>
              <a:rPr lang="en-US" altLang="ko-KR" sz="2000" b="1" dirty="0" err="1" smtClean="0"/>
              <a:t>fǎlǎo</a:t>
            </a:r>
            <a:r>
              <a:rPr lang="en-US" altLang="ko-KR" b="1" dirty="0" smtClean="0"/>
              <a:t>).</a:t>
            </a:r>
            <a:endParaRPr lang="ko-KR" altLang="ko-KR" b="1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Lesson Plan</a:t>
            </a:r>
            <a:r>
              <a:rPr lang="ko-KR" altLang="ko-KR" dirty="0" smtClean="0"/>
              <a:t>教案</a:t>
            </a:r>
            <a:r>
              <a:rPr lang="en-US" altLang="ko-KR" dirty="0" smtClean="0"/>
              <a:t> </a:t>
            </a:r>
            <a:r>
              <a:rPr lang="en-US" altLang="ko-KR" sz="2200" dirty="0" err="1" smtClean="0"/>
              <a:t>jiào'àn</a:t>
            </a:r>
            <a:r>
              <a:rPr lang="en-US" altLang="ko-KR" dirty="0" smtClean="0"/>
              <a:t> Goals </a:t>
            </a:r>
            <a:r>
              <a:rPr lang="ko-KR" altLang="ko-KR" dirty="0" smtClean="0"/>
              <a:t>目标</a:t>
            </a:r>
            <a:r>
              <a:rPr lang="en-US" altLang="ko-KR" dirty="0" smtClean="0"/>
              <a:t> </a:t>
            </a:r>
            <a:r>
              <a:rPr lang="en-US" altLang="ko-KR" sz="2200" dirty="0" err="1" smtClean="0"/>
              <a:t>mùbiāo</a:t>
            </a:r>
            <a:r>
              <a:rPr lang="ko-KR" altLang="ko-KR" dirty="0" smtClean="0"/>
              <a:t/>
            </a:r>
            <a:br>
              <a:rPr lang="ko-KR" altLang="ko-KR" dirty="0" smtClean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altLang="ko-KR" dirty="0" smtClean="0"/>
              <a:t>What trends (</a:t>
            </a:r>
            <a:r>
              <a:rPr lang="ko-KR" altLang="ko-KR" dirty="0" smtClean="0"/>
              <a:t>趋势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qūshì</a:t>
            </a:r>
            <a:r>
              <a:rPr lang="en-US" altLang="ko-KR" dirty="0" smtClean="0"/>
              <a:t>) can be found in the architectures of China, Europe (</a:t>
            </a:r>
            <a:r>
              <a:rPr lang="ko-KR" altLang="ko-KR" dirty="0" smtClean="0"/>
              <a:t>欧洲</a:t>
            </a:r>
            <a:r>
              <a:rPr lang="en-US" altLang="ko-KR" dirty="0" smtClean="0"/>
              <a:t>) and the Islamic (</a:t>
            </a:r>
            <a:r>
              <a:rPr lang="ko-KR" altLang="ko-KR" dirty="0" smtClean="0"/>
              <a:t>伊斯兰教的</a:t>
            </a:r>
            <a:r>
              <a:rPr lang="en-US" altLang="ko-KR" dirty="0" smtClean="0"/>
              <a:t>) world? </a:t>
            </a:r>
            <a:endParaRPr lang="ko-KR" altLang="ko-KR" dirty="0" smtClean="0"/>
          </a:p>
          <a:p>
            <a:pPr lvl="0"/>
            <a:r>
              <a:rPr lang="en-US" altLang="ko-KR" dirty="0" smtClean="0"/>
              <a:t>The history of architecture is really the history of making increasingly (</a:t>
            </a:r>
            <a:r>
              <a:rPr lang="ko-KR" altLang="ko-KR" dirty="0" smtClean="0"/>
              <a:t>越来越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yuèláiyuè</a:t>
            </a:r>
            <a:r>
              <a:rPr lang="en-US" altLang="ko-KR" dirty="0" smtClean="0"/>
              <a:t>) large (</a:t>
            </a:r>
            <a:r>
              <a:rPr lang="ko-KR" altLang="ko-KR" dirty="0" smtClean="0"/>
              <a:t>大</a:t>
            </a:r>
            <a:r>
              <a:rPr lang="en-US" altLang="ko-KR" dirty="0" smtClean="0"/>
              <a:t>) interior (</a:t>
            </a:r>
            <a:r>
              <a:rPr lang="ko-KR" altLang="ko-KR" dirty="0" smtClean="0"/>
              <a:t>室内 </a:t>
            </a:r>
            <a:r>
              <a:rPr lang="en-US" altLang="ko-KR" dirty="0" err="1" smtClean="0"/>
              <a:t>shìnèi</a:t>
            </a:r>
            <a:r>
              <a:rPr lang="en-US" altLang="ko-KR" dirty="0" smtClean="0"/>
              <a:t>) space (</a:t>
            </a:r>
            <a:r>
              <a:rPr lang="ko-KR" altLang="ko-KR" dirty="0" smtClean="0"/>
              <a:t>空间 </a:t>
            </a:r>
            <a:r>
              <a:rPr lang="en-US" altLang="ko-KR" dirty="0" err="1" smtClean="0"/>
              <a:t>kōngjiān</a:t>
            </a:r>
            <a:r>
              <a:rPr lang="en-US" altLang="ko-KR" dirty="0" smtClean="0"/>
              <a:t>) without pillars (pillar = column </a:t>
            </a:r>
            <a:r>
              <a:rPr lang="ko-KR" altLang="ko-KR" dirty="0" smtClean="0"/>
              <a:t>支柱 </a:t>
            </a:r>
            <a:r>
              <a:rPr lang="en-US" altLang="ko-KR" dirty="0" err="1" smtClean="0"/>
              <a:t>zhīzhù</a:t>
            </a:r>
            <a:r>
              <a:rPr lang="en-US" altLang="ko-KR" dirty="0" smtClean="0"/>
              <a:t>) all over the place. This requires [=needs (</a:t>
            </a:r>
            <a:r>
              <a:rPr lang="ko-KR" altLang="ko-KR" dirty="0" smtClean="0"/>
              <a:t>需要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xūyào</a:t>
            </a:r>
            <a:r>
              <a:rPr lang="en-US" altLang="ko-KR" dirty="0" smtClean="0"/>
              <a:t>]) better design (</a:t>
            </a:r>
            <a:r>
              <a:rPr lang="ko-KR" altLang="ko-KR" dirty="0" smtClean="0"/>
              <a:t>建筑设计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jiànzhùshèjì</a:t>
            </a:r>
            <a:r>
              <a:rPr lang="en-US" altLang="ko-KR" dirty="0" smtClean="0"/>
              <a:t>) and materials (</a:t>
            </a:r>
            <a:r>
              <a:rPr lang="ko-KR" altLang="ko-KR" dirty="0" smtClean="0"/>
              <a:t>建筑材料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jiàn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zhù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cái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liào</a:t>
            </a:r>
            <a:r>
              <a:rPr lang="en-US" altLang="ko-KR" dirty="0" smtClean="0"/>
              <a:t>).</a:t>
            </a:r>
            <a:endParaRPr lang="ko-KR" altLang="ko-KR" dirty="0" smtClean="0"/>
          </a:p>
          <a:p>
            <a:pPr lvl="0"/>
            <a:r>
              <a:rPr lang="en-US" altLang="ko-KR" dirty="0" smtClean="0"/>
              <a:t>Use of symbolism (</a:t>
            </a:r>
            <a:r>
              <a:rPr lang="ko-KR" altLang="ko-KR" dirty="0" smtClean="0"/>
              <a:t>象征 </a:t>
            </a:r>
            <a:r>
              <a:rPr lang="en-US" altLang="ko-KR" dirty="0" err="1" smtClean="0"/>
              <a:t>xiàng</a:t>
            </a:r>
            <a:r>
              <a:rPr lang="ko-KR" altLang="ko-KR" dirty="0" smtClean="0"/>
              <a:t>​</a:t>
            </a:r>
            <a:r>
              <a:rPr lang="en-US" altLang="ko-KR" dirty="0" err="1" smtClean="0"/>
              <a:t>zhēng</a:t>
            </a:r>
            <a:r>
              <a:rPr lang="ko-KR" altLang="ko-KR" dirty="0" smtClean="0"/>
              <a:t>​</a:t>
            </a:r>
            <a:r>
              <a:rPr lang="en-US" altLang="ko-KR" dirty="0" smtClean="0"/>
              <a:t> ; </a:t>
            </a:r>
            <a:r>
              <a:rPr lang="ko-KR" altLang="ko-KR" dirty="0" smtClean="0"/>
              <a:t>代表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dàibiǎo</a:t>
            </a:r>
            <a:r>
              <a:rPr lang="en-US" altLang="ko-KR" dirty="0" smtClean="0"/>
              <a:t>)</a:t>
            </a:r>
            <a:endParaRPr lang="ko-KR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Similarities and Differences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>
            <a:normAutofit/>
          </a:bodyPr>
          <a:lstStyle/>
          <a:p>
            <a:pPr lvl="0"/>
            <a:r>
              <a:rPr lang="en-US" altLang="ko-KR" b="1" dirty="0" smtClean="0"/>
              <a:t>Understand the similarities (</a:t>
            </a:r>
            <a:r>
              <a:rPr lang="ko-KR" altLang="ko-KR" b="1" dirty="0" smtClean="0"/>
              <a:t>相似的</a:t>
            </a:r>
            <a:r>
              <a:rPr lang="en-US" altLang="ko-KR" b="1" dirty="0" smtClean="0"/>
              <a:t> </a:t>
            </a:r>
            <a:r>
              <a:rPr lang="en-US" altLang="ko-KR" sz="2000" dirty="0" err="1" smtClean="0"/>
              <a:t>xiāng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sì</a:t>
            </a:r>
            <a:r>
              <a:rPr lang="en-US" altLang="ko-KR" sz="2000" dirty="0" smtClean="0"/>
              <a:t> de</a:t>
            </a:r>
            <a:r>
              <a:rPr lang="en-US" altLang="ko-KR" dirty="0" smtClean="0"/>
              <a:t>) </a:t>
            </a:r>
            <a:r>
              <a:rPr lang="en-US" altLang="ko-KR" b="1" dirty="0" smtClean="0"/>
              <a:t>and differences</a:t>
            </a:r>
            <a:r>
              <a:rPr lang="en-US" altLang="ko-KR" dirty="0" smtClean="0"/>
              <a:t> (</a:t>
            </a:r>
            <a:r>
              <a:rPr lang="ko-KR" altLang="ko-KR" b="1" dirty="0" smtClean="0"/>
              <a:t>差异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chāyì</a:t>
            </a:r>
            <a:r>
              <a:rPr lang="en-US" altLang="ko-KR" dirty="0" smtClean="0"/>
              <a:t>) </a:t>
            </a:r>
            <a:r>
              <a:rPr lang="en-US" altLang="ko-KR" b="1" dirty="0" smtClean="0"/>
              <a:t>between Chinese, European </a:t>
            </a:r>
            <a:r>
              <a:rPr lang="en-US" altLang="ko-KR" dirty="0" smtClean="0"/>
              <a:t>(</a:t>
            </a:r>
            <a:r>
              <a:rPr lang="ko-KR" altLang="ko-KR" b="1" dirty="0" smtClean="0"/>
              <a:t>欧洲的</a:t>
            </a:r>
            <a:r>
              <a:rPr lang="ko-KR" altLang="ko-KR" dirty="0" smtClean="0"/>
              <a:t> </a:t>
            </a:r>
            <a:r>
              <a:rPr lang="en-US" altLang="ko-KR" sz="2000" dirty="0" err="1" smtClean="0"/>
              <a:t>ōuzhōude</a:t>
            </a:r>
            <a:r>
              <a:rPr lang="en-US" altLang="ko-KR" dirty="0" smtClean="0"/>
              <a:t>) </a:t>
            </a:r>
            <a:r>
              <a:rPr lang="en-US" altLang="ko-KR" b="1" dirty="0" smtClean="0"/>
              <a:t>and Islamic </a:t>
            </a:r>
            <a:r>
              <a:rPr lang="en-US" altLang="ko-KR" dirty="0" smtClean="0"/>
              <a:t>(</a:t>
            </a:r>
            <a:r>
              <a:rPr lang="ko-KR" altLang="ko-KR" b="1" dirty="0" smtClean="0"/>
              <a:t>伊斯兰教的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yīsīlánjiàode</a:t>
            </a:r>
            <a:r>
              <a:rPr lang="en-US" altLang="ko-KR" dirty="0" smtClean="0"/>
              <a:t>) </a:t>
            </a:r>
            <a:r>
              <a:rPr lang="en-US" altLang="ko-KR" b="1" dirty="0" smtClean="0"/>
              <a:t>architecture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pPr lvl="0"/>
            <a:r>
              <a:rPr lang="en-US" altLang="ko-KR" b="1" dirty="0" smtClean="0"/>
              <a:t>What were the main </a:t>
            </a:r>
            <a:r>
              <a:rPr lang="en-US" altLang="ko-KR" dirty="0" smtClean="0"/>
              <a:t>(</a:t>
            </a:r>
            <a:r>
              <a:rPr lang="ko-KR" altLang="ko-KR" dirty="0" smtClean="0"/>
              <a:t>主要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zhǔyào</a:t>
            </a:r>
            <a:r>
              <a:rPr lang="en-US" altLang="ko-KR" dirty="0" smtClean="0"/>
              <a:t>) </a:t>
            </a:r>
            <a:r>
              <a:rPr lang="en-US" altLang="ko-KR" b="1" dirty="0" smtClean="0"/>
              <a:t>features (</a:t>
            </a:r>
            <a:r>
              <a:rPr lang="ko-KR" altLang="ko-KR" b="1" dirty="0" smtClean="0"/>
              <a:t>特点</a:t>
            </a:r>
            <a:r>
              <a:rPr lang="en-US" altLang="ko-KR" b="1" dirty="0" smtClean="0"/>
              <a:t> </a:t>
            </a:r>
            <a:r>
              <a:rPr lang="en-US" altLang="ko-KR" sz="2000" dirty="0" err="1" smtClean="0"/>
              <a:t>tèdiǎn</a:t>
            </a:r>
            <a:r>
              <a:rPr lang="en-US" altLang="ko-KR" dirty="0" smtClean="0"/>
              <a:t>) </a:t>
            </a:r>
            <a:r>
              <a:rPr lang="en-US" altLang="ko-KR" b="1" dirty="0" smtClean="0"/>
              <a:t>of Chinese architecture?</a:t>
            </a:r>
            <a:endParaRPr lang="ko-KR" altLang="ko-KR" b="1" dirty="0" smtClean="0"/>
          </a:p>
          <a:p>
            <a:pPr lvl="0">
              <a:buNone/>
            </a:pP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b="1" dirty="0" smtClean="0"/>
              <a:t>Use </a:t>
            </a:r>
            <a:r>
              <a:rPr lang="en-US" altLang="ko-KR" b="1" dirty="0" smtClean="0"/>
              <a:t>of interlocking beams </a:t>
            </a:r>
            <a:r>
              <a:rPr lang="ko-KR" altLang="ko-KR" b="1" dirty="0" smtClean="0"/>
              <a:t>斗拱 </a:t>
            </a:r>
            <a:r>
              <a:rPr lang="en-US" altLang="ko-KR" sz="2000" i="1" dirty="0" err="1" smtClean="0"/>
              <a:t>dǒugǒng</a:t>
            </a:r>
            <a:r>
              <a:rPr lang="en-US" altLang="ko-KR" i="1" dirty="0" smtClean="0"/>
              <a:t> </a:t>
            </a:r>
            <a:r>
              <a:rPr lang="en-US" altLang="ko-KR" dirty="0" smtClean="0"/>
              <a:t>(not nails)</a:t>
            </a:r>
            <a:endParaRPr lang="ko-KR" altLang="ko-KR" dirty="0" smtClean="0"/>
          </a:p>
          <a:p>
            <a:pPr lvl="0">
              <a:buNone/>
            </a:pP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b="1" dirty="0" err="1" smtClean="0"/>
              <a:t>Feng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shui</a:t>
            </a:r>
            <a:r>
              <a:rPr lang="en-US" altLang="ko-KR" b="1" dirty="0" smtClean="0"/>
              <a:t> &amp; symbolism </a:t>
            </a:r>
            <a:r>
              <a:rPr lang="en-US" altLang="ko-KR" dirty="0" smtClean="0"/>
              <a:t>(</a:t>
            </a:r>
            <a:r>
              <a:rPr lang="ko-KR" altLang="ko-KR" b="1" dirty="0" smtClean="0"/>
              <a:t>象征</a:t>
            </a:r>
            <a:r>
              <a:rPr lang="ko-KR" altLang="ko-KR" dirty="0" smtClean="0"/>
              <a:t> </a:t>
            </a:r>
            <a:r>
              <a:rPr lang="en-US" altLang="ko-KR" sz="2000" dirty="0" err="1" smtClean="0"/>
              <a:t>xiàng</a:t>
            </a:r>
            <a:r>
              <a:rPr lang="ko-KR" altLang="ko-KR" sz="2000" dirty="0" smtClean="0"/>
              <a:t>​</a:t>
            </a:r>
            <a:r>
              <a:rPr lang="en-US" altLang="ko-KR" sz="2000" dirty="0" err="1" smtClean="0"/>
              <a:t>zhēng</a:t>
            </a:r>
            <a:r>
              <a:rPr lang="ko-KR" altLang="ko-KR" sz="2000" dirty="0" smtClean="0"/>
              <a:t>​</a:t>
            </a:r>
            <a:r>
              <a:rPr lang="en-US" altLang="ko-KR" sz="2000" dirty="0" smtClean="0"/>
              <a:t> </a:t>
            </a:r>
            <a:r>
              <a:rPr lang="en-US" altLang="ko-KR" dirty="0" smtClean="0"/>
              <a:t>; </a:t>
            </a:r>
            <a:r>
              <a:rPr lang="ko-KR" altLang="ko-KR" dirty="0" smtClean="0"/>
              <a:t>代表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dàibiǎo</a:t>
            </a:r>
            <a:r>
              <a:rPr lang="en-US" altLang="ko-KR" dirty="0" smtClean="0"/>
              <a:t>) </a:t>
            </a:r>
            <a:r>
              <a:rPr lang="en-US" altLang="ko-KR" b="1" dirty="0" smtClean="0"/>
              <a:t>in design (</a:t>
            </a:r>
            <a:r>
              <a:rPr lang="ko-KR" altLang="ko-KR" b="1" dirty="0" smtClean="0"/>
              <a:t>图案</a:t>
            </a:r>
            <a:r>
              <a:rPr lang="en-US" altLang="ko-KR" b="1" dirty="0" smtClean="0"/>
              <a:t> </a:t>
            </a:r>
            <a:r>
              <a:rPr lang="en-US" altLang="ko-KR" sz="2000" dirty="0" err="1" smtClean="0"/>
              <a:t>tú'àn</a:t>
            </a:r>
            <a:r>
              <a:rPr lang="en-US" altLang="ko-KR" dirty="0" smtClean="0"/>
              <a:t>) </a:t>
            </a:r>
            <a:r>
              <a:rPr lang="en-US" altLang="ko-KR" b="1" dirty="0" smtClean="0"/>
              <a:t>and art</a:t>
            </a:r>
            <a:endParaRPr lang="ko-KR" altLang="ko-KR" b="1" dirty="0" smtClean="0"/>
          </a:p>
          <a:p>
            <a:pPr lvl="0">
              <a:buNone/>
            </a:pPr>
            <a:r>
              <a:rPr lang="en-US" altLang="ko-KR" b="1" dirty="0" smtClean="0">
                <a:sym typeface="Wingdings" pitchFamily="2" charset="2"/>
              </a:rPr>
              <a:t></a:t>
            </a:r>
            <a:r>
              <a:rPr lang="en-US" altLang="ko-KR" b="1" dirty="0" smtClean="0"/>
              <a:t>Use </a:t>
            </a:r>
            <a:r>
              <a:rPr lang="en-US" altLang="ko-KR" b="1" dirty="0" smtClean="0"/>
              <a:t>of wood in construction (</a:t>
            </a:r>
            <a:r>
              <a:rPr lang="ko-KR" altLang="ko-KR" b="1" dirty="0" smtClean="0"/>
              <a:t>木材 </a:t>
            </a:r>
            <a:r>
              <a:rPr lang="en-US" altLang="ko-KR" dirty="0" err="1" smtClean="0"/>
              <a:t>mùcái</a:t>
            </a:r>
            <a:r>
              <a:rPr lang="en-US" altLang="ko-KR" dirty="0" smtClean="0"/>
              <a:t>)</a:t>
            </a:r>
            <a:endParaRPr lang="ko-KR" altLang="ko-KR" dirty="0" smtClean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Chinese architecture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What were the main (</a:t>
            </a:r>
            <a:r>
              <a:rPr lang="ko-KR" altLang="ko-KR" dirty="0" smtClean="0"/>
              <a:t>主要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zhǔyào</a:t>
            </a:r>
            <a:r>
              <a:rPr lang="en-US" altLang="ko-KR" dirty="0" smtClean="0"/>
              <a:t>) features (</a:t>
            </a:r>
            <a:r>
              <a:rPr lang="ko-KR" altLang="ko-KR" dirty="0" smtClean="0"/>
              <a:t>特点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tèdiǎn</a:t>
            </a:r>
            <a:r>
              <a:rPr lang="en-US" altLang="ko-KR" dirty="0" smtClean="0"/>
              <a:t>) of Chinese architecture?</a:t>
            </a:r>
            <a:endParaRPr lang="ko-KR" altLang="ko-KR" dirty="0" smtClean="0"/>
          </a:p>
          <a:p>
            <a:pPr lvl="0">
              <a:buNone/>
            </a:pP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Use </a:t>
            </a:r>
            <a:r>
              <a:rPr lang="en-US" altLang="ko-KR" dirty="0" smtClean="0"/>
              <a:t>of interlocking beams </a:t>
            </a:r>
            <a:r>
              <a:rPr lang="ko-KR" altLang="ko-KR" dirty="0" smtClean="0"/>
              <a:t>斗拱 </a:t>
            </a:r>
            <a:r>
              <a:rPr lang="en-US" altLang="ko-KR" i="1" dirty="0" err="1" smtClean="0"/>
              <a:t>dǒugǒng</a:t>
            </a:r>
            <a:r>
              <a:rPr lang="en-US" altLang="ko-KR" i="1" dirty="0" smtClean="0"/>
              <a:t> </a:t>
            </a:r>
            <a:r>
              <a:rPr lang="en-US" altLang="ko-KR" dirty="0" smtClean="0"/>
              <a:t>(not nails)</a:t>
            </a:r>
            <a:endParaRPr lang="ko-KR" altLang="ko-KR" dirty="0" smtClean="0"/>
          </a:p>
          <a:p>
            <a:pPr lvl="0">
              <a:buNone/>
            </a:pP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err="1" smtClean="0"/>
              <a:t>Feng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shui</a:t>
            </a:r>
            <a:r>
              <a:rPr lang="en-US" altLang="ko-KR" dirty="0" smtClean="0"/>
              <a:t> &amp; symbolism (</a:t>
            </a:r>
            <a:r>
              <a:rPr lang="ko-KR" altLang="ko-KR" dirty="0" smtClean="0"/>
              <a:t>象征 </a:t>
            </a:r>
            <a:r>
              <a:rPr lang="en-US" altLang="ko-KR" dirty="0" err="1" smtClean="0"/>
              <a:t>xiàng</a:t>
            </a:r>
            <a:r>
              <a:rPr lang="ko-KR" altLang="ko-KR" dirty="0" smtClean="0"/>
              <a:t>​</a:t>
            </a:r>
            <a:r>
              <a:rPr lang="en-US" altLang="ko-KR" dirty="0" err="1" smtClean="0"/>
              <a:t>zhēng</a:t>
            </a:r>
            <a:r>
              <a:rPr lang="ko-KR" altLang="ko-KR" dirty="0" smtClean="0"/>
              <a:t>​</a:t>
            </a:r>
            <a:r>
              <a:rPr lang="en-US" altLang="ko-KR" dirty="0" smtClean="0"/>
              <a:t> ; </a:t>
            </a:r>
            <a:r>
              <a:rPr lang="ko-KR" altLang="ko-KR" dirty="0" smtClean="0"/>
              <a:t>代表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dàibiǎo</a:t>
            </a:r>
            <a:r>
              <a:rPr lang="en-US" altLang="ko-KR" dirty="0" smtClean="0"/>
              <a:t>) in design (</a:t>
            </a:r>
            <a:r>
              <a:rPr lang="ko-KR" altLang="ko-KR" dirty="0" smtClean="0"/>
              <a:t>图案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tú'àn</a:t>
            </a:r>
            <a:r>
              <a:rPr lang="en-US" altLang="ko-KR" dirty="0" smtClean="0"/>
              <a:t>) and art</a:t>
            </a:r>
            <a:endParaRPr lang="ko-KR" altLang="ko-KR" dirty="0" smtClean="0"/>
          </a:p>
          <a:p>
            <a:pPr lvl="0">
              <a:buNone/>
            </a:pP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Use </a:t>
            </a:r>
            <a:r>
              <a:rPr lang="en-US" altLang="ko-KR" dirty="0" smtClean="0"/>
              <a:t>of wood in construction (</a:t>
            </a:r>
            <a:r>
              <a:rPr lang="ko-KR" altLang="ko-KR" dirty="0" smtClean="0"/>
              <a:t>木材 </a:t>
            </a:r>
            <a:r>
              <a:rPr lang="en-US" altLang="ko-KR" dirty="0" err="1" smtClean="0"/>
              <a:t>mùcái</a:t>
            </a:r>
            <a:r>
              <a:rPr lang="en-US" altLang="ko-KR" dirty="0" smtClean="0"/>
              <a:t>)</a:t>
            </a:r>
            <a:endParaRPr lang="ko-KR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European Architecture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5410199"/>
          </a:xfrm>
        </p:spPr>
        <p:txBody>
          <a:bodyPr>
            <a:normAutofit/>
          </a:bodyPr>
          <a:lstStyle/>
          <a:p>
            <a:pPr lvl="0"/>
            <a:r>
              <a:rPr lang="en-US" altLang="ko-KR" b="1" dirty="0" smtClean="0">
                <a:solidFill>
                  <a:srgbClr val="FF0000"/>
                </a:solidFill>
              </a:rPr>
              <a:t>What were the main features </a:t>
            </a:r>
            <a:r>
              <a:rPr lang="ko-KR" altLang="ko-KR" b="1" dirty="0" smtClean="0"/>
              <a:t>特点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tèdiǎn</a:t>
            </a:r>
            <a:r>
              <a:rPr lang="en-US" altLang="ko-KR" dirty="0" smtClean="0"/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of </a:t>
            </a:r>
            <a:r>
              <a:rPr lang="en-US" altLang="ko-KR" b="1" dirty="0" smtClean="0">
                <a:solidFill>
                  <a:srgbClr val="FF0000"/>
                </a:solidFill>
              </a:rPr>
              <a:t>European </a:t>
            </a:r>
            <a:r>
              <a:rPr lang="ko-KR" altLang="ko-KR" dirty="0" smtClean="0"/>
              <a:t>欧洲的 </a:t>
            </a:r>
            <a:r>
              <a:rPr lang="en-US" altLang="ko-KR" sz="2000" dirty="0" err="1" smtClean="0"/>
              <a:t>ōuzhōude</a:t>
            </a:r>
            <a:r>
              <a:rPr lang="en-US" altLang="ko-KR" dirty="0" smtClean="0"/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architecture</a:t>
            </a:r>
            <a:r>
              <a:rPr lang="en-US" altLang="ko-KR" b="1" dirty="0" smtClean="0">
                <a:solidFill>
                  <a:srgbClr val="FF0000"/>
                </a:solidFill>
              </a:rPr>
              <a:t>?</a:t>
            </a:r>
            <a:endParaRPr lang="ko-KR" altLang="ko-KR" b="1" dirty="0" smtClean="0">
              <a:solidFill>
                <a:srgbClr val="FF0000"/>
              </a:solidFill>
            </a:endParaRPr>
          </a:p>
          <a:p>
            <a:pPr lvl="0"/>
            <a:r>
              <a:rPr lang="en-US" altLang="ko-KR" b="1" dirty="0" smtClean="0"/>
              <a:t>Increasingly large </a:t>
            </a:r>
            <a:r>
              <a:rPr lang="en-US" altLang="ko-KR" sz="3600" b="1" dirty="0" smtClean="0">
                <a:solidFill>
                  <a:srgbClr val="002060"/>
                </a:solidFill>
              </a:rPr>
              <a:t>arches</a:t>
            </a:r>
            <a:r>
              <a:rPr lang="en-US" altLang="ko-KR" b="1" dirty="0" smtClean="0"/>
              <a:t> (</a:t>
            </a:r>
            <a:r>
              <a:rPr lang="ko-KR" altLang="ko-KR" b="1" dirty="0" smtClean="0"/>
              <a:t>拱状 </a:t>
            </a:r>
            <a:r>
              <a:rPr lang="en-US" altLang="ko-KR" sz="2000" dirty="0" err="1" smtClean="0"/>
              <a:t>gǒng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zhuàng</a:t>
            </a:r>
            <a:r>
              <a:rPr lang="en-US" altLang="ko-KR" dirty="0" smtClean="0"/>
              <a:t>) </a:t>
            </a:r>
            <a:r>
              <a:rPr lang="en-US" altLang="ko-KR" b="1" dirty="0" smtClean="0"/>
              <a:t>that even went </a:t>
            </a:r>
            <a:r>
              <a:rPr lang="en-US" altLang="ko-KR" b="1" u="sng" dirty="0" smtClean="0"/>
              <a:t>outside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(</a:t>
            </a:r>
            <a:r>
              <a:rPr lang="ko-KR" altLang="ko-KR" b="1" dirty="0" smtClean="0"/>
              <a:t>户外的 </a:t>
            </a:r>
            <a:r>
              <a:rPr lang="en-US" altLang="ko-KR" sz="2000" dirty="0" err="1" smtClean="0"/>
              <a:t>hùwài</a:t>
            </a:r>
            <a:r>
              <a:rPr lang="en-US" altLang="ko-KR" sz="2000" dirty="0" smtClean="0"/>
              <a:t> de</a:t>
            </a:r>
            <a:r>
              <a:rPr lang="en-US" altLang="ko-KR" dirty="0" smtClean="0"/>
              <a:t>) </a:t>
            </a:r>
            <a:r>
              <a:rPr lang="en-US" altLang="ko-KR" b="1" dirty="0" smtClean="0"/>
              <a:t>the building: </a:t>
            </a:r>
            <a:r>
              <a:rPr lang="en-US" altLang="ko-KR" b="1" i="1" dirty="0" smtClean="0"/>
              <a:t>flying </a:t>
            </a:r>
            <a:r>
              <a:rPr lang="en-US" altLang="ko-KR" b="1" i="1" dirty="0" smtClean="0"/>
              <a:t>buttresses</a:t>
            </a:r>
          </a:p>
          <a:p>
            <a:pPr lvl="0"/>
            <a:endParaRPr lang="en-US" altLang="ko-KR" b="1" i="1" dirty="0" smtClean="0"/>
          </a:p>
          <a:p>
            <a:pPr lvl="0"/>
            <a:endParaRPr lang="ko-KR" altLang="ko-KR" b="1" i="1" dirty="0" smtClean="0"/>
          </a:p>
          <a:p>
            <a:pPr lvl="0"/>
            <a:r>
              <a:rPr lang="en-US" altLang="ko-KR" b="1" dirty="0" smtClean="0"/>
              <a:t>Christian (</a:t>
            </a:r>
            <a:r>
              <a:rPr lang="ko-KR" altLang="ko-KR" b="1" dirty="0" smtClean="0"/>
              <a:t>基督教</a:t>
            </a:r>
            <a:r>
              <a:rPr lang="en-US" altLang="ko-KR" b="1" dirty="0" smtClean="0"/>
              <a:t> </a:t>
            </a:r>
            <a:r>
              <a:rPr lang="en-US" altLang="ko-KR" sz="2000" dirty="0" err="1" smtClean="0"/>
              <a:t>jīdūjiào</a:t>
            </a:r>
            <a:r>
              <a:rPr lang="en-US" altLang="ko-KR" dirty="0" smtClean="0"/>
              <a:t>) </a:t>
            </a:r>
            <a:r>
              <a:rPr lang="en-US" altLang="ko-KR" b="1" dirty="0" smtClean="0"/>
              <a:t>symbolism</a:t>
            </a:r>
            <a:r>
              <a:rPr lang="en-US" altLang="ko-KR" dirty="0" smtClean="0"/>
              <a:t> (</a:t>
            </a:r>
            <a:r>
              <a:rPr lang="ko-KR" altLang="ko-KR" b="1" dirty="0" smtClean="0"/>
              <a:t>象征 </a:t>
            </a:r>
            <a:r>
              <a:rPr lang="en-US" altLang="ko-KR" sz="2000" dirty="0" err="1" smtClean="0"/>
              <a:t>xiàng</a:t>
            </a:r>
            <a:r>
              <a:rPr lang="ko-KR" altLang="ko-KR" sz="2000" dirty="0" smtClean="0"/>
              <a:t>​</a:t>
            </a:r>
            <a:r>
              <a:rPr lang="en-US" altLang="ko-KR" sz="2000" dirty="0" err="1" smtClean="0"/>
              <a:t>zhēng</a:t>
            </a:r>
            <a:r>
              <a:rPr lang="ko-KR" altLang="ko-KR" dirty="0" smtClean="0"/>
              <a:t>​</a:t>
            </a:r>
            <a:r>
              <a:rPr lang="en-US" altLang="ko-KR" dirty="0" smtClean="0"/>
              <a:t> ; </a:t>
            </a:r>
            <a:r>
              <a:rPr lang="ko-KR" altLang="ko-KR" dirty="0" smtClean="0"/>
              <a:t>代表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dàibiǎo</a:t>
            </a:r>
            <a:r>
              <a:rPr lang="en-US" altLang="ko-KR" dirty="0" smtClean="0"/>
              <a:t>)</a:t>
            </a:r>
            <a:endParaRPr lang="ko-KR" altLang="ko-KR" dirty="0" smtClean="0"/>
          </a:p>
          <a:p>
            <a:pPr lvl="0"/>
            <a:r>
              <a:rPr lang="en-US" altLang="ko-KR" b="1" dirty="0" smtClean="0"/>
              <a:t>Use of stone (</a:t>
            </a:r>
            <a:r>
              <a:rPr lang="ko-KR" altLang="ko-KR" b="1" dirty="0" smtClean="0"/>
              <a:t>石头 </a:t>
            </a:r>
            <a:r>
              <a:rPr lang="en-US" altLang="ko-KR" sz="2000" dirty="0" err="1" smtClean="0"/>
              <a:t>shítou</a:t>
            </a:r>
            <a:r>
              <a:rPr lang="en-US" altLang="ko-KR" dirty="0" smtClean="0"/>
              <a:t>) in construction 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Flying buttress b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657600"/>
            <a:ext cx="2438400" cy="102777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Islamic Architecture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What were the main features of Islamic architecture?</a:t>
            </a:r>
            <a:endParaRPr lang="ko-KR" altLang="ko-KR" dirty="0" smtClean="0"/>
          </a:p>
          <a:p>
            <a:pPr lvl="0"/>
            <a:r>
              <a:rPr lang="en-US" altLang="ko-KR" dirty="0" smtClean="0"/>
              <a:t>Use of increasingly large domes (</a:t>
            </a:r>
            <a:r>
              <a:rPr lang="en-US" altLang="ko-KR" dirty="0" err="1" smtClean="0"/>
              <a:t>yuánwūdǐng</a:t>
            </a:r>
            <a:r>
              <a:rPr lang="en-US" altLang="ko-KR" dirty="0" smtClean="0"/>
              <a:t> ; </a:t>
            </a:r>
            <a:r>
              <a:rPr lang="ko-KR" altLang="ko-KR" dirty="0" smtClean="0"/>
              <a:t>穹 </a:t>
            </a:r>
            <a:r>
              <a:rPr lang="en-US" altLang="ko-KR" dirty="0" err="1" smtClean="0"/>
              <a:t>qióng</a:t>
            </a:r>
            <a:r>
              <a:rPr lang="en-US" altLang="ko-KR" dirty="0" smtClean="0"/>
              <a:t>)</a:t>
            </a:r>
          </a:p>
          <a:p>
            <a:pPr lvl="0"/>
            <a:endParaRPr lang="en-US" altLang="ko-KR" dirty="0" smtClean="0"/>
          </a:p>
          <a:p>
            <a:pPr lvl="0"/>
            <a:endParaRPr lang="ko-KR" altLang="ko-KR" dirty="0" smtClean="0"/>
          </a:p>
          <a:p>
            <a:pPr lvl="0"/>
            <a:r>
              <a:rPr lang="en-US" altLang="ko-KR" dirty="0" smtClean="0"/>
              <a:t>Islamic symbolism &amp; geometric designs (</a:t>
            </a:r>
            <a:r>
              <a:rPr lang="ko-KR" altLang="ko-KR" dirty="0" smtClean="0"/>
              <a:t>图案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tú'àn</a:t>
            </a:r>
            <a:r>
              <a:rPr lang="en-US" altLang="ko-KR" dirty="0" smtClean="0"/>
              <a:t>)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Dome shah mosque isfahan iran 17th centu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429000"/>
            <a:ext cx="1524000" cy="1276350"/>
          </a:xfrm>
          <a:prstGeom prst="rect">
            <a:avLst/>
          </a:prstGeom>
        </p:spPr>
      </p:pic>
      <p:pic>
        <p:nvPicPr>
          <p:cNvPr id="5" name="Picture 4" descr="Mongol tomb at Soltaniye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5334000"/>
            <a:ext cx="2286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Iron (</a:t>
            </a:r>
            <a:r>
              <a:rPr lang="ko-KR" altLang="ko-KR" dirty="0" smtClean="0"/>
              <a:t>铁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tiě</a:t>
            </a:r>
            <a:r>
              <a:rPr lang="en-US" altLang="ko-KR" dirty="0" smtClean="0"/>
              <a:t>) in construction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Who used iron (</a:t>
            </a:r>
            <a:r>
              <a:rPr lang="ko-KR" altLang="ko-KR" dirty="0" smtClean="0"/>
              <a:t>铁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tiě</a:t>
            </a:r>
            <a:r>
              <a:rPr lang="en-US" altLang="ko-KR" dirty="0" smtClean="0"/>
              <a:t>) in construction first, Chinese or European?</a:t>
            </a:r>
            <a:endParaRPr lang="ko-KR" altLang="ko-KR" dirty="0" smtClean="0"/>
          </a:p>
          <a:p>
            <a:pPr lvl="0">
              <a:buNone/>
            </a:pPr>
            <a:endParaRPr lang="en-US" altLang="ko-KR" dirty="0" smtClean="0"/>
          </a:p>
          <a:p>
            <a:pPr lvl="0">
              <a:buNone/>
            </a:pP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 smtClean="0"/>
              <a:t>Chinese used it centuries before Europeans</a:t>
            </a:r>
            <a:endParaRPr lang="ko-KR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Modern (</a:t>
            </a:r>
            <a:r>
              <a:rPr lang="ko-KR" altLang="ko-KR" dirty="0" smtClean="0"/>
              <a:t>现代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xiàndài</a:t>
            </a:r>
            <a:r>
              <a:rPr lang="en-US" altLang="ko-KR" dirty="0" smtClean="0"/>
              <a:t>) architecture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Modern (</a:t>
            </a:r>
            <a:r>
              <a:rPr lang="ko-KR" altLang="ko-KR" dirty="0" smtClean="0"/>
              <a:t>现代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xiàndài</a:t>
            </a:r>
            <a:r>
              <a:rPr lang="en-US" altLang="ko-KR" dirty="0" smtClean="0"/>
              <a:t>) architecture often uses lots of glass (</a:t>
            </a:r>
            <a:r>
              <a:rPr lang="ko-KR" altLang="ko-KR" dirty="0" smtClean="0"/>
              <a:t>玻璃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bōli</a:t>
            </a:r>
            <a:r>
              <a:rPr lang="en-US" altLang="ko-KR" dirty="0" smtClean="0"/>
              <a:t>) and steel (</a:t>
            </a:r>
            <a:r>
              <a:rPr lang="ko-KR" altLang="ko-KR" dirty="0" smtClean="0"/>
              <a:t>钢铁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gāngtiě</a:t>
            </a:r>
            <a:r>
              <a:rPr lang="en-US" altLang="ko-KR" dirty="0" smtClean="0"/>
              <a:t>) and has a modular (</a:t>
            </a:r>
            <a:r>
              <a:rPr lang="ko-KR" altLang="ko-KR" dirty="0" smtClean="0"/>
              <a:t>模块单元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mó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kuài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dān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yuán</a:t>
            </a:r>
            <a:r>
              <a:rPr lang="en-US" altLang="ko-KR" dirty="0" smtClean="0"/>
              <a:t>) design. What was the first building that used lots of glass and iron and had a modular design?</a:t>
            </a:r>
            <a:endParaRPr lang="ko-KR" altLang="ko-KR" dirty="0" smtClean="0"/>
          </a:p>
          <a:p>
            <a:pPr lvl="0"/>
            <a:r>
              <a:rPr lang="en-US" altLang="ko-KR" dirty="0" smtClean="0"/>
              <a:t>Joseph Paxton's “Crystal Palace” built for the Great Exhibition of 1851 in England.</a:t>
            </a:r>
            <a:endParaRPr lang="ko-KR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sz="4800" dirty="0" smtClean="0">
                <a:solidFill>
                  <a:schemeClr val="bg1"/>
                </a:solidFill>
              </a:rPr>
              <a:t>The history </a:t>
            </a:r>
            <a:r>
              <a:rPr lang="ko-KR" altLang="ko-KR" sz="4800" dirty="0" smtClean="0">
                <a:solidFill>
                  <a:schemeClr val="bg1"/>
                </a:solidFill>
              </a:rPr>
              <a:t>历史 </a:t>
            </a:r>
            <a:r>
              <a:rPr lang="en-US" altLang="ko-KR" sz="2000" dirty="0" err="1" smtClean="0">
                <a:solidFill>
                  <a:schemeClr val="bg1"/>
                </a:solidFill>
              </a:rPr>
              <a:t>lìshǐ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sz="4800" dirty="0" smtClean="0">
                <a:solidFill>
                  <a:schemeClr val="bg1"/>
                </a:solidFill>
              </a:rPr>
              <a:t>of 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sz="4800" dirty="0" smtClean="0">
                <a:solidFill>
                  <a:schemeClr val="bg1"/>
                </a:solidFill>
              </a:rPr>
              <a:t>architecture </a:t>
            </a:r>
            <a:r>
              <a:rPr lang="ko-KR" altLang="ko-KR" sz="4800" dirty="0" smtClean="0">
                <a:solidFill>
                  <a:schemeClr val="bg1"/>
                </a:solidFill>
              </a:rPr>
              <a:t>建筑学 </a:t>
            </a:r>
            <a:r>
              <a:rPr lang="en-US" altLang="ko-KR" sz="2000" dirty="0" err="1" smtClean="0">
                <a:solidFill>
                  <a:schemeClr val="bg1"/>
                </a:solidFill>
              </a:rPr>
              <a:t>jiànzhùxué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1"/>
            <a:ext cx="8534400" cy="4876800"/>
          </a:xfrm>
        </p:spPr>
        <p:txBody>
          <a:bodyPr/>
          <a:lstStyle/>
          <a:p>
            <a:r>
              <a:rPr lang="en-US" altLang="ko-KR" b="1" dirty="0" smtClean="0"/>
              <a:t>…</a:t>
            </a:r>
            <a:r>
              <a:rPr lang="en-US" altLang="ko-KR" b="1" dirty="0" smtClean="0">
                <a:solidFill>
                  <a:srgbClr val="FF0000"/>
                </a:solidFill>
              </a:rPr>
              <a:t>is really the history of making increasingly </a:t>
            </a:r>
            <a:r>
              <a:rPr lang="en-US" altLang="ko-KR" b="1" dirty="0" smtClean="0"/>
              <a:t>(</a:t>
            </a:r>
            <a:r>
              <a:rPr lang="ko-KR" altLang="ko-KR" dirty="0" smtClean="0"/>
              <a:t>越来越</a:t>
            </a:r>
            <a:r>
              <a:rPr lang="en-US" altLang="ko-KR" dirty="0" smtClean="0"/>
              <a:t> </a:t>
            </a:r>
            <a:r>
              <a:rPr lang="en-US" altLang="ko-KR" sz="1500" dirty="0" err="1" smtClean="0"/>
              <a:t>yuèláiyuè</a:t>
            </a:r>
            <a:r>
              <a:rPr lang="en-US" altLang="ko-KR" b="1" dirty="0" smtClean="0"/>
              <a:t>) </a:t>
            </a:r>
            <a:r>
              <a:rPr lang="en-US" altLang="ko-KR" b="1" dirty="0" smtClean="0">
                <a:solidFill>
                  <a:srgbClr val="FF0000"/>
                </a:solidFill>
              </a:rPr>
              <a:t>large</a:t>
            </a:r>
            <a:r>
              <a:rPr lang="en-US" altLang="ko-KR" b="1" dirty="0" smtClean="0"/>
              <a:t> (</a:t>
            </a:r>
            <a:r>
              <a:rPr lang="ko-KR" altLang="ko-KR" dirty="0" smtClean="0"/>
              <a:t>大</a:t>
            </a:r>
            <a:r>
              <a:rPr lang="en-US" altLang="ko-KR" b="1" dirty="0" smtClean="0"/>
              <a:t>) </a:t>
            </a:r>
            <a:r>
              <a:rPr lang="en-US" altLang="ko-KR" b="1" dirty="0" smtClean="0">
                <a:solidFill>
                  <a:srgbClr val="FF0000"/>
                </a:solidFill>
              </a:rPr>
              <a:t>interior</a:t>
            </a:r>
            <a:r>
              <a:rPr lang="en-US" altLang="ko-KR" b="1" dirty="0" smtClean="0"/>
              <a:t> (</a:t>
            </a:r>
            <a:r>
              <a:rPr lang="ko-KR" altLang="ko-KR" b="1" dirty="0" smtClean="0"/>
              <a:t>室内 </a:t>
            </a:r>
            <a:r>
              <a:rPr lang="en-US" altLang="ko-KR" sz="1500" b="1" dirty="0" err="1" smtClean="0"/>
              <a:t>shìnèi</a:t>
            </a:r>
            <a:r>
              <a:rPr lang="en-US" altLang="ko-KR" b="1" dirty="0" smtClean="0"/>
              <a:t>) </a:t>
            </a:r>
            <a:r>
              <a:rPr lang="en-US" altLang="ko-KR" b="1" dirty="0" smtClean="0">
                <a:solidFill>
                  <a:srgbClr val="FF0000"/>
                </a:solidFill>
              </a:rPr>
              <a:t>space</a:t>
            </a:r>
            <a:r>
              <a:rPr lang="en-US" altLang="ko-KR" b="1" dirty="0" smtClean="0"/>
              <a:t> (</a:t>
            </a:r>
            <a:r>
              <a:rPr lang="ko-KR" altLang="ko-KR" b="1" dirty="0" smtClean="0"/>
              <a:t>空间 </a:t>
            </a:r>
            <a:r>
              <a:rPr lang="en-US" altLang="ko-KR" sz="1500" b="1" dirty="0" err="1" smtClean="0"/>
              <a:t>kōngjiān</a:t>
            </a:r>
            <a:r>
              <a:rPr lang="en-US" altLang="ko-KR" b="1" dirty="0" smtClean="0"/>
              <a:t>) </a:t>
            </a:r>
            <a:r>
              <a:rPr lang="en-US" altLang="ko-KR" b="1" dirty="0" smtClean="0">
                <a:solidFill>
                  <a:srgbClr val="FF0000"/>
                </a:solidFill>
              </a:rPr>
              <a:t>without pillars </a:t>
            </a:r>
            <a:r>
              <a:rPr lang="en-US" altLang="ko-KR" b="1" dirty="0" smtClean="0"/>
              <a:t>(pillar = column </a:t>
            </a:r>
            <a:r>
              <a:rPr lang="ko-KR" altLang="ko-KR" b="1" dirty="0" smtClean="0"/>
              <a:t>支柱 </a:t>
            </a:r>
            <a:r>
              <a:rPr lang="en-US" altLang="ko-KR" sz="1500" b="1" dirty="0" err="1" smtClean="0"/>
              <a:t>zhīzhù</a:t>
            </a:r>
            <a:r>
              <a:rPr lang="en-US" altLang="ko-KR" b="1" dirty="0" smtClean="0"/>
              <a:t>) </a:t>
            </a:r>
            <a:r>
              <a:rPr lang="en-US" altLang="ko-KR" b="1" dirty="0" smtClean="0">
                <a:solidFill>
                  <a:srgbClr val="FF0000"/>
                </a:solidFill>
              </a:rPr>
              <a:t>all over the place.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N Shaolin Aug 2nd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7600"/>
            <a:ext cx="2125639" cy="3200400"/>
          </a:xfrm>
          <a:prstGeom prst="rect">
            <a:avLst/>
          </a:prstGeom>
        </p:spPr>
      </p:pic>
      <p:pic>
        <p:nvPicPr>
          <p:cNvPr id="5" name="Picture 4" descr="Pill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606800"/>
            <a:ext cx="4876800" cy="3251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2400–2200 BCE - England</a:t>
            </a:r>
            <a:endParaRPr lang="ko-KR" altLang="en-US" dirty="0"/>
          </a:p>
        </p:txBody>
      </p:sp>
      <p:pic>
        <p:nvPicPr>
          <p:cNvPr id="4" name="Picture 3" descr="Stonehenge2007_07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8800" y="1447800"/>
            <a:ext cx="4775200" cy="5410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625609"/>
          </a:xfrm>
        </p:spPr>
        <p:txBody>
          <a:bodyPr/>
          <a:lstStyle/>
          <a:p>
            <a:r>
              <a:rPr lang="en-US" altLang="ko-KR" sz="4000" b="1" dirty="0" smtClean="0"/>
              <a:t>Stonehenge</a:t>
            </a:r>
            <a:r>
              <a:rPr lang="en-US" altLang="ko-KR" sz="4000" dirty="0" smtClean="0"/>
              <a:t> </a:t>
            </a:r>
            <a:r>
              <a:rPr lang="en-US" altLang="ko-KR" sz="4000" b="1" dirty="0" smtClean="0"/>
              <a:t>(</a:t>
            </a:r>
            <a:r>
              <a:rPr lang="ko-KR" altLang="ko-KR" sz="4000" b="1" dirty="0" smtClean="0"/>
              <a:t>巨石阵 </a:t>
            </a:r>
            <a:r>
              <a:rPr lang="en-US" altLang="ko-KR" sz="4000" b="1" dirty="0" err="1" smtClean="0"/>
              <a:t>Jùshízhèn</a:t>
            </a:r>
            <a:r>
              <a:rPr lang="en-US" altLang="ko-KR" sz="4000" b="1" dirty="0" smtClean="0"/>
              <a:t>) is in England. Stonehenge served as a burial (</a:t>
            </a:r>
            <a:r>
              <a:rPr lang="en-US" altLang="ko-KR" sz="4000" b="1" dirty="0" err="1" smtClean="0"/>
              <a:t>葬礼</a:t>
            </a:r>
            <a:r>
              <a:rPr lang="en-US" altLang="ko-KR" sz="4000" b="1" dirty="0" smtClean="0"/>
              <a:t> </a:t>
            </a:r>
            <a:r>
              <a:rPr lang="en-US" altLang="ko-KR" sz="4000" b="1" dirty="0" err="1" smtClean="0"/>
              <a:t>zànglǐ</a:t>
            </a:r>
            <a:r>
              <a:rPr lang="en-US" altLang="ko-KR" sz="4000" b="1" dirty="0" smtClean="0"/>
              <a:t>) ground from its earliest beginnings. </a:t>
            </a:r>
          </a:p>
          <a:p>
            <a:r>
              <a:rPr lang="en-US" altLang="ko-KR" b="1" dirty="0" smtClean="0"/>
              <a:t>Human bones </a:t>
            </a:r>
          </a:p>
          <a:p>
            <a:pPr>
              <a:buNone/>
            </a:pPr>
            <a:r>
              <a:rPr lang="en-US" altLang="ko-KR" b="1" dirty="0" smtClean="0"/>
              <a:t>	(</a:t>
            </a:r>
            <a:r>
              <a:rPr lang="ko-KR" altLang="ko-KR" b="1" dirty="0" smtClean="0"/>
              <a:t>骨头 </a:t>
            </a:r>
            <a:r>
              <a:rPr lang="en-US" altLang="ko-KR" b="1" dirty="0" err="1" smtClean="0"/>
              <a:t>gǔtou</a:t>
            </a:r>
            <a:r>
              <a:rPr lang="en-US" altLang="ko-KR" b="1" dirty="0" smtClean="0"/>
              <a:t>) from </a:t>
            </a:r>
          </a:p>
          <a:p>
            <a:pPr>
              <a:buNone/>
            </a:pPr>
            <a:r>
              <a:rPr lang="en-US" altLang="ko-KR" b="1" dirty="0" smtClean="0"/>
              <a:t>	3000 BC were found.</a:t>
            </a:r>
            <a:endParaRPr lang="ko-KR" altLang="ko-KR" b="1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732</TotalTime>
  <Words>3242</Words>
  <Application>Microsoft Office PowerPoint</Application>
  <PresentationFormat>On-screen Show (4:3)</PresentationFormat>
  <Paragraphs>297</Paragraphs>
  <Slides>76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Module</vt:lpstr>
      <vt:lpstr>History 历史 lìshǐ of  Architecture 建筑学 jiànzhùxué</vt:lpstr>
      <vt:lpstr>Would you like to live (住 zhù) here?</vt:lpstr>
      <vt:lpstr>Would you like to work here?</vt:lpstr>
      <vt:lpstr>Why not live and work in places like that?</vt:lpstr>
      <vt:lpstr>Our ancestors lived in trees and caves</vt:lpstr>
      <vt:lpstr>2630 BCE – Egypt 埃及 āijí</vt:lpstr>
      <vt:lpstr>Egyptian Pyramids!</vt:lpstr>
      <vt:lpstr>The history 历史 lìshǐ of  architecture 建筑学 jiànzhùxué</vt:lpstr>
      <vt:lpstr>2400–2200 BCE - England</vt:lpstr>
      <vt:lpstr>How about you?</vt:lpstr>
      <vt:lpstr>7th Century BCE – 206 BCE China</vt:lpstr>
      <vt:lpstr>Between 220–206 BCE…</vt:lpstr>
      <vt:lpstr>GREECE 希腊 xīlà AND ROME 罗马 luómǎ</vt:lpstr>
      <vt:lpstr>The Roman Arch</vt:lpstr>
      <vt:lpstr>Roman Colosseum 72 ACE</vt:lpstr>
      <vt:lpstr>IF there were gladiator games…</vt:lpstr>
      <vt:lpstr>Concrete 发明 fāmíng</vt:lpstr>
      <vt:lpstr>Review  1-a 复习  fùxí </vt:lpstr>
      <vt:lpstr>Review  1-b 复习  fùxí </vt:lpstr>
      <vt:lpstr>Basilica 带有圆顶的巴西利卡式教堂 dài yǒu yuán dǐng de bā xī lì kǎ shì jiào tang</vt:lpstr>
      <vt:lpstr>Chinese and European 欧洲的 ōuzhōude  differences 差异 chāyì  </vt:lpstr>
      <vt:lpstr>Chinese and European differences</vt:lpstr>
      <vt:lpstr>Chinese and European differences</vt:lpstr>
      <vt:lpstr>Chinese and European differences</vt:lpstr>
      <vt:lpstr>Chinese European Similarity 相似的</vt:lpstr>
      <vt:lpstr>Review  2-a 复习  fùxí </vt:lpstr>
      <vt:lpstr>Review  2-b 复习  fùxí &amp; a Q…? </vt:lpstr>
      <vt:lpstr>Review  2-c 复习  fùxí </vt:lpstr>
      <vt:lpstr>Review  2-d 复习  fùxí </vt:lpstr>
      <vt:lpstr>Review  2-e 复习  fùxí </vt:lpstr>
      <vt:lpstr>1st Century BCE (-100  year O)</vt:lpstr>
      <vt:lpstr>Stupa = pagoda = tower = 塔 tǎ</vt:lpstr>
      <vt:lpstr>Religion 宗教的 zōngjiàode and  Technology 技术 jìshù -&gt; SILK ROAD</vt:lpstr>
      <vt:lpstr>Roman aqueducts-20 ACE 输水道 shū shuǐ dào </vt:lpstr>
      <vt:lpstr>At the same time in China</vt:lpstr>
      <vt:lpstr>Roman bridges (桥 qiáo).</vt:lpstr>
      <vt:lpstr>Pantheon(罗马万神庙) in Rome ACE 120 </vt:lpstr>
      <vt:lpstr>4th Century ACE (= 300  399 ACE) </vt:lpstr>
      <vt:lpstr>Emperor Constantine</vt:lpstr>
      <vt:lpstr>537 ACE – Dome 圆屋顶 yuánwūdǐng ; 穹 qióng  </vt:lpstr>
      <vt:lpstr>QUESTION…?</vt:lpstr>
      <vt:lpstr>90 years later In China…  652 ACE</vt:lpstr>
      <vt:lpstr>691 ACE Islamic 伊斯兰教的 yīsīlánjiàode Architecture</vt:lpstr>
      <vt:lpstr>9th &amp; 11th Centuries – China</vt:lpstr>
      <vt:lpstr>interlocking wooden brackets斗拱 dǒugǒng</vt:lpstr>
      <vt:lpstr>Three Pagodas of Chong Sheng Temple, Dali City - 9th and 10th Centuries</vt:lpstr>
      <vt:lpstr>1001 – 1055 ACE  The Liaodi Pagoda 料敌塔</vt:lpstr>
      <vt:lpstr>9th – 13th ACE - European 欧洲 ōuzhōu Medieval 中世纪的 zhōngshìjìde castles 古堡 gǔbǎo </vt:lpstr>
      <vt:lpstr>1103 – China  Graceful: 优美  yōuměide </vt:lpstr>
      <vt:lpstr>1406-1420 CHINA 故宫  </vt:lpstr>
      <vt:lpstr>Forbidden City (故宫 gùgōng)</vt:lpstr>
      <vt:lpstr>Temple of Heaven (天坛 tiāntán)</vt:lpstr>
      <vt:lpstr>1406-1420 Temple of Heaven</vt:lpstr>
      <vt:lpstr>GOTHIC Architecture (哥特式建筑 gē tè shì jiàn zhù) 12th – 15th Centuries - Europe </vt:lpstr>
      <vt:lpstr>Questions</vt:lpstr>
      <vt:lpstr>Gothic has another side too.</vt:lpstr>
      <vt:lpstr>Flying buttresses: Gothic!</vt:lpstr>
      <vt:lpstr>Italian Gothic - Venice (威尼斯). </vt:lpstr>
      <vt:lpstr>14th – 15 Centuries - Domes (圆屋顶 yuánwūdǐng ; 穹 qióng) in Islamic Architecture</vt:lpstr>
      <vt:lpstr>Islamic domes – Mamluk Tombs</vt:lpstr>
      <vt:lpstr>16th – 17th Centuries – Age of Domes</vt:lpstr>
      <vt:lpstr>My favorite Islamic Palace  (16th &amp; 17th  Century</vt:lpstr>
      <vt:lpstr>St. Peters Dome,  Rome  (on left) 1590</vt:lpstr>
      <vt:lpstr>17th century ACE Bernini 贝尔尼尼  Italian architect – St. Peters</vt:lpstr>
      <vt:lpstr>1767 -1771 China (18th Century) </vt:lpstr>
      <vt:lpstr>Modern 现代 xiàndài</vt:lpstr>
      <vt:lpstr>Joseph Paxton’s Crystal Palace</vt:lpstr>
      <vt:lpstr>What architectural style do you prefer?</vt:lpstr>
      <vt:lpstr>References</vt:lpstr>
      <vt:lpstr>Lesson Plan教案 jiào'àn Goals 目标 mùbiāo </vt:lpstr>
      <vt:lpstr>Similarities and Differences</vt:lpstr>
      <vt:lpstr>Chinese architecture</vt:lpstr>
      <vt:lpstr>European Architecture</vt:lpstr>
      <vt:lpstr>Islamic Architecture</vt:lpstr>
      <vt:lpstr>Iron (铁 tiě) in construction</vt:lpstr>
      <vt:lpstr>Modern (现代 xiàndài) architecture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历史 lìshǐ of  Architecture 建筑学 jiànzhùxué</dc:title>
  <dc:creator>hp</dc:creator>
  <cp:lastModifiedBy>hp</cp:lastModifiedBy>
  <cp:revision>98</cp:revision>
  <dcterms:created xsi:type="dcterms:W3CDTF">2012-08-28T02:58:34Z</dcterms:created>
  <dcterms:modified xsi:type="dcterms:W3CDTF">2012-08-29T11:49:58Z</dcterms:modified>
</cp:coreProperties>
</file>