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7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2" r:id="rId1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24CA7B-40FB-41D9-A12B-E26DF24BB137}" type="datetimeFigureOut">
              <a:rPr lang="ko-KR" altLang="en-US" smtClean="0"/>
              <a:pPr/>
              <a:t>2011-05-01</a:t>
            </a:fld>
            <a:endParaRPr lang="ko-KR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23B96-01A8-4F10-8D3A-B1158E57C6C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altLang="ko-KR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24CA7B-40FB-41D9-A12B-E26DF24BB137}" type="datetimeFigureOut">
              <a:rPr lang="ko-KR" altLang="en-US" smtClean="0"/>
              <a:pPr/>
              <a:t>2011-05-01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23B96-01A8-4F10-8D3A-B1158E57C6C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24CA7B-40FB-41D9-A12B-E26DF24BB137}" type="datetimeFigureOut">
              <a:rPr lang="ko-KR" altLang="en-US" smtClean="0"/>
              <a:pPr/>
              <a:t>2011-05-01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23B96-01A8-4F10-8D3A-B1158E57C6C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24CA7B-40FB-41D9-A12B-E26DF24BB137}" type="datetimeFigureOut">
              <a:rPr lang="ko-KR" altLang="en-US" smtClean="0"/>
              <a:pPr/>
              <a:t>2011-05-01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23B96-01A8-4F10-8D3A-B1158E57C6C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24CA7B-40FB-41D9-A12B-E26DF24BB137}" type="datetimeFigureOut">
              <a:rPr lang="ko-KR" altLang="en-US" smtClean="0"/>
              <a:pPr/>
              <a:t>2011-05-01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23B96-01A8-4F10-8D3A-B1158E57C6C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24CA7B-40FB-41D9-A12B-E26DF24BB137}" type="datetimeFigureOut">
              <a:rPr lang="ko-KR" altLang="en-US" smtClean="0"/>
              <a:pPr/>
              <a:t>2011-05-01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23B96-01A8-4F10-8D3A-B1158E57C6C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24CA7B-40FB-41D9-A12B-E26DF24BB137}" type="datetimeFigureOut">
              <a:rPr lang="ko-KR" altLang="en-US" smtClean="0"/>
              <a:pPr/>
              <a:t>2011-05-01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23B96-01A8-4F10-8D3A-B1158E57C6C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24CA7B-40FB-41D9-A12B-E26DF24BB137}" type="datetimeFigureOut">
              <a:rPr lang="ko-KR" altLang="en-US" smtClean="0"/>
              <a:pPr/>
              <a:t>2011-05-01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23B96-01A8-4F10-8D3A-B1158E57C6C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24CA7B-40FB-41D9-A12B-E26DF24BB137}" type="datetimeFigureOut">
              <a:rPr lang="ko-KR" altLang="en-US" smtClean="0"/>
              <a:pPr/>
              <a:t>2011-05-01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23B96-01A8-4F10-8D3A-B1158E57C6C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24CA7B-40FB-41D9-A12B-E26DF24BB137}" type="datetimeFigureOut">
              <a:rPr lang="ko-KR" altLang="en-US" smtClean="0"/>
              <a:pPr/>
              <a:t>2011-05-01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23B96-01A8-4F10-8D3A-B1158E57C6C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altLang="ko-KR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524CA7B-40FB-41D9-A12B-E26DF24BB137}" type="datetimeFigureOut">
              <a:rPr lang="ko-KR" altLang="en-US" smtClean="0"/>
              <a:pPr/>
              <a:t>2011-05-01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4723B96-01A8-4F10-8D3A-B1158E57C6C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  <a:p>
            <a:pPr lvl="1" eaLnBrk="1" latinLnBrk="0" hangingPunct="1"/>
            <a:r>
              <a:rPr kumimoji="0" lang="en-US" altLang="ko-KR" smtClean="0"/>
              <a:t>Second level</a:t>
            </a:r>
          </a:p>
          <a:p>
            <a:pPr lvl="2" eaLnBrk="1" latinLnBrk="0" hangingPunct="1"/>
            <a:r>
              <a:rPr kumimoji="0" lang="en-US" altLang="ko-KR" smtClean="0"/>
              <a:t>Third level</a:t>
            </a:r>
          </a:p>
          <a:p>
            <a:pPr lvl="3" eaLnBrk="1" latinLnBrk="0" hangingPunct="1"/>
            <a:r>
              <a:rPr kumimoji="0" lang="en-US" altLang="ko-KR" smtClean="0"/>
              <a:t>Fourth level</a:t>
            </a:r>
          </a:p>
          <a:p>
            <a:pPr lvl="4" eaLnBrk="1" latinLnBrk="0" hangingPunct="1"/>
            <a:r>
              <a:rPr kumimoji="0" lang="en-US" altLang="ko-KR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524CA7B-40FB-41D9-A12B-E26DF24BB137}" type="datetimeFigureOut">
              <a:rPr lang="ko-KR" altLang="en-US" smtClean="0"/>
              <a:pPr/>
              <a:t>2011-05-01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4723B96-01A8-4F10-8D3A-B1158E57C6C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1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1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1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1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600200"/>
          </a:xfrm>
        </p:spPr>
        <p:txBody>
          <a:bodyPr/>
          <a:lstStyle/>
          <a:p>
            <a:r>
              <a:rPr lang="en-US" altLang="ko-KR" dirty="0" smtClean="0"/>
              <a:t>Astronomy</a:t>
            </a:r>
            <a:br>
              <a:rPr lang="en-US" altLang="ko-KR" dirty="0" smtClean="0"/>
            </a:br>
            <a:r>
              <a:rPr lang="ko-KR" altLang="en-US" b="1" dirty="0" smtClean="0"/>
              <a:t>天文学</a:t>
            </a:r>
            <a:r>
              <a:rPr lang="en-US" altLang="ko-KR" dirty="0"/>
              <a:t> </a:t>
            </a:r>
            <a:r>
              <a:rPr lang="en-US" altLang="ko-KR" sz="1500" dirty="0" err="1" smtClean="0"/>
              <a:t>tiānwénxué</a:t>
            </a:r>
            <a:endParaRPr lang="ko-KR" altLang="en-US" sz="1500" dirty="0"/>
          </a:p>
        </p:txBody>
      </p:sp>
      <p:pic>
        <p:nvPicPr>
          <p:cNvPr id="4" name="Picture 3" descr="solarsystem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1905000"/>
            <a:ext cx="60960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316736"/>
          </a:xfrm>
        </p:spPr>
        <p:txBody>
          <a:bodyPr/>
          <a:lstStyle/>
          <a:p>
            <a:r>
              <a:rPr lang="en-US" altLang="ko-KR" dirty="0" smtClean="0"/>
              <a:t>When did life </a:t>
            </a:r>
            <a:r>
              <a:rPr lang="ko-KR" altLang="en-US" b="1" dirty="0" smtClean="0"/>
              <a:t>生物</a:t>
            </a:r>
            <a:r>
              <a:rPr lang="en-US" altLang="ko-KR" dirty="0" smtClean="0"/>
              <a:t> </a:t>
            </a:r>
            <a:r>
              <a:rPr lang="en-US" altLang="ko-KR" sz="1400" dirty="0" err="1" smtClean="0"/>
              <a:t>shēngwù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on earth begin?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772400" cy="4374360"/>
          </a:xfrm>
        </p:spPr>
        <p:txBody>
          <a:bodyPr/>
          <a:lstStyle/>
          <a:p>
            <a:r>
              <a:rPr lang="en-US" altLang="ko-KR" b="1" dirty="0" smtClean="0">
                <a:solidFill>
                  <a:schemeClr val="accent1"/>
                </a:solidFill>
              </a:rPr>
              <a:t>Scientists think life began on earth about 3.75 billion years ago.</a:t>
            </a:r>
          </a:p>
          <a:p>
            <a:r>
              <a:rPr lang="en-US" altLang="ko-KR" b="1" dirty="0" smtClean="0">
                <a:solidFill>
                  <a:schemeClr val="accent1"/>
                </a:solidFill>
              </a:rPr>
              <a:t>The first living things were a bacteria </a:t>
            </a:r>
            <a:r>
              <a:rPr lang="ko-KR" altLang="en-US" b="1" dirty="0" smtClean="0">
                <a:solidFill>
                  <a:schemeClr val="accent1"/>
                </a:solidFill>
              </a:rPr>
              <a:t>细菌</a:t>
            </a:r>
            <a:r>
              <a:rPr lang="en-US" altLang="ko-KR" sz="1200" b="1" dirty="0" err="1" smtClean="0">
                <a:solidFill>
                  <a:schemeClr val="accent1"/>
                </a:solidFill>
              </a:rPr>
              <a:t>xìjūn</a:t>
            </a:r>
            <a:r>
              <a:rPr lang="en-US" altLang="ko-KR" sz="1200" b="1" dirty="0" smtClean="0">
                <a:solidFill>
                  <a:schemeClr val="accent1"/>
                </a:solidFill>
              </a:rPr>
              <a:t> - </a:t>
            </a:r>
            <a:r>
              <a:rPr lang="en-US" altLang="ko-KR" b="1" dirty="0" smtClean="0">
                <a:solidFill>
                  <a:schemeClr val="accent1"/>
                </a:solidFill>
              </a:rPr>
              <a:t> one-celled  prokaryotes</a:t>
            </a:r>
            <a:r>
              <a:rPr lang="ko-KR" altLang="en-US" b="1" dirty="0" smtClean="0">
                <a:solidFill>
                  <a:schemeClr val="accent1"/>
                </a:solidFill>
              </a:rPr>
              <a:t> 原核生物</a:t>
            </a:r>
            <a:r>
              <a:rPr lang="en-US" altLang="ko-KR" b="1" dirty="0" smtClean="0">
                <a:solidFill>
                  <a:schemeClr val="accent1"/>
                </a:solidFill>
              </a:rPr>
              <a:t>.</a:t>
            </a:r>
          </a:p>
          <a:p>
            <a:endParaRPr lang="ko-KR" altLang="en-US" dirty="0"/>
          </a:p>
        </p:txBody>
      </p:sp>
      <p:pic>
        <p:nvPicPr>
          <p:cNvPr id="4" name="Picture 3" descr="prokaryote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3962400"/>
            <a:ext cx="3314700" cy="2651760"/>
          </a:xfrm>
          <a:prstGeom prst="rect">
            <a:avLst/>
          </a:prstGeom>
        </p:spPr>
      </p:pic>
      <p:pic>
        <p:nvPicPr>
          <p:cNvPr id="5" name="Picture 4" descr="prokaryotes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4038600"/>
            <a:ext cx="3733800" cy="261366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Other things in space</a:t>
            </a:r>
            <a:r>
              <a:rPr lang="ko-KR" altLang="en-US" b="1" dirty="0" smtClean="0">
                <a:solidFill>
                  <a:srgbClr val="FF0000"/>
                </a:solidFill>
              </a:rPr>
              <a:t> 太空</a:t>
            </a:r>
            <a:r>
              <a:rPr lang="en-US" altLang="ko-KR" sz="1200" dirty="0" err="1" smtClean="0">
                <a:solidFill>
                  <a:srgbClr val="FF0000"/>
                </a:solidFill>
              </a:rPr>
              <a:t>tàikōng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Include:</a:t>
            </a:r>
          </a:p>
          <a:p>
            <a:r>
              <a:rPr lang="en-US" altLang="ko-KR" sz="4500" dirty="0" smtClean="0"/>
              <a:t>Galaxies </a:t>
            </a:r>
            <a:r>
              <a:rPr lang="ko-KR" altLang="en-US" sz="4500" b="1" dirty="0" smtClean="0"/>
              <a:t>银河系</a:t>
            </a:r>
            <a:r>
              <a:rPr lang="en-US" altLang="ko-KR" sz="4500" dirty="0" smtClean="0"/>
              <a:t> </a:t>
            </a:r>
            <a:r>
              <a:rPr lang="en-US" altLang="ko-KR" sz="1400" dirty="0" err="1" smtClean="0"/>
              <a:t>yínhéxì</a:t>
            </a:r>
            <a:endParaRPr lang="en-US" altLang="ko-KR" sz="1400" dirty="0" smtClean="0"/>
          </a:p>
          <a:p>
            <a:r>
              <a:rPr lang="en-US" altLang="ko-KR" sz="4500" dirty="0" smtClean="0"/>
              <a:t>Black holes </a:t>
            </a:r>
            <a:r>
              <a:rPr lang="ko-KR" altLang="en-US" sz="4500" b="1" dirty="0" smtClean="0"/>
              <a:t>黑洞</a:t>
            </a:r>
            <a:r>
              <a:rPr lang="en-US" altLang="ko-KR" sz="4500" dirty="0" smtClean="0"/>
              <a:t> </a:t>
            </a:r>
            <a:r>
              <a:rPr lang="en-US" altLang="ko-KR" sz="1400" dirty="0" err="1" smtClean="0"/>
              <a:t>hēidòng</a:t>
            </a:r>
            <a:endParaRPr lang="en-US" altLang="ko-KR" sz="1400" dirty="0" smtClean="0"/>
          </a:p>
          <a:p>
            <a:r>
              <a:rPr lang="en-US" altLang="ko-KR" sz="4500" dirty="0" smtClean="0"/>
              <a:t>Comets </a:t>
            </a:r>
            <a:r>
              <a:rPr lang="ko-KR" altLang="en-US" sz="4500" b="1" dirty="0" smtClean="0"/>
              <a:t>彗星</a:t>
            </a:r>
            <a:r>
              <a:rPr lang="en-US" altLang="ko-KR" sz="4500" dirty="0" smtClean="0"/>
              <a:t> </a:t>
            </a:r>
            <a:r>
              <a:rPr lang="en-US" altLang="ko-KR" sz="1400" dirty="0" err="1" smtClean="0"/>
              <a:t>huìxīng</a:t>
            </a:r>
            <a:endParaRPr lang="en-US" altLang="ko-KR" sz="1400" dirty="0" smtClean="0"/>
          </a:p>
          <a:p>
            <a:r>
              <a:rPr lang="en-US" altLang="ko-KR" sz="4500" dirty="0" smtClean="0"/>
              <a:t>Asteroids </a:t>
            </a:r>
            <a:r>
              <a:rPr lang="ko-KR" altLang="en-US" sz="4500" b="1" dirty="0" smtClean="0"/>
              <a:t>小行星</a:t>
            </a:r>
            <a:r>
              <a:rPr lang="en-US" altLang="ko-KR" sz="4500" dirty="0" smtClean="0"/>
              <a:t> </a:t>
            </a:r>
            <a:r>
              <a:rPr lang="en-US" altLang="ko-KR" sz="1400" dirty="0" err="1" smtClean="0"/>
              <a:t>xiǎoxíngxīng</a:t>
            </a:r>
            <a:endParaRPr lang="en-US" altLang="ko-KR" sz="1400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When will the universe die?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060160"/>
          </a:xfrm>
        </p:spPr>
        <p:txBody>
          <a:bodyPr/>
          <a:lstStyle/>
          <a:p>
            <a:r>
              <a:rPr lang="en-US" altLang="ko-KR" dirty="0" smtClean="0"/>
              <a:t> Trillions of years in the future, the universe will </a:t>
            </a:r>
            <a:r>
              <a:rPr lang="en-US" altLang="ko-KR" sz="4500" dirty="0" smtClean="0">
                <a:solidFill>
                  <a:srgbClr val="FF0000"/>
                </a:solidFill>
              </a:rPr>
              <a:t>burn out</a:t>
            </a:r>
            <a:r>
              <a:rPr lang="ko-KR" altLang="en-US" sz="4500" b="1" dirty="0" smtClean="0">
                <a:solidFill>
                  <a:srgbClr val="FF0000"/>
                </a:solidFill>
              </a:rPr>
              <a:t> 精疲力竭</a:t>
            </a:r>
            <a:r>
              <a:rPr lang="en-US" altLang="ko-KR" sz="4500" dirty="0" smtClean="0">
                <a:solidFill>
                  <a:srgbClr val="FF0000"/>
                </a:solidFill>
              </a:rPr>
              <a:t>  </a:t>
            </a:r>
            <a:r>
              <a:rPr lang="en-US" altLang="ko-KR" sz="1400" dirty="0" err="1" smtClean="0"/>
              <a:t>jīngpílìjié</a:t>
            </a:r>
            <a:r>
              <a:rPr lang="en-US" altLang="ko-KR" dirty="0" smtClean="0"/>
              <a:t> and </a:t>
            </a:r>
            <a:r>
              <a:rPr lang="en-US" altLang="ko-KR" sz="4000" dirty="0" smtClean="0">
                <a:solidFill>
                  <a:schemeClr val="accent2">
                    <a:lumMod val="50000"/>
                  </a:schemeClr>
                </a:solidFill>
              </a:rPr>
              <a:t>there will be </a:t>
            </a:r>
            <a:r>
              <a:rPr lang="en-US" altLang="ko-KR" sz="5000" u="sng" dirty="0" smtClean="0">
                <a:solidFill>
                  <a:schemeClr val="accent4">
                    <a:lumMod val="50000"/>
                  </a:schemeClr>
                </a:solidFill>
              </a:rPr>
              <a:t>no</a:t>
            </a:r>
            <a:r>
              <a:rPr lang="en-US" altLang="ko-KR" u="sng" dirty="0" smtClean="0"/>
              <a:t> </a:t>
            </a:r>
            <a:r>
              <a:rPr lang="en-US" altLang="ko-KR" sz="5000" u="sng" dirty="0" smtClean="0">
                <a:solidFill>
                  <a:schemeClr val="accent6">
                    <a:lumMod val="75000"/>
                  </a:schemeClr>
                </a:solidFill>
              </a:rPr>
              <a:t>more</a:t>
            </a:r>
            <a:r>
              <a:rPr lang="en-US" altLang="ko-KR" u="sng" dirty="0" smtClean="0"/>
              <a:t> </a:t>
            </a:r>
            <a:r>
              <a:rPr lang="en-US" altLang="ko-KR" sz="7000" u="sng" dirty="0" smtClean="0"/>
              <a:t>light</a:t>
            </a:r>
            <a:r>
              <a:rPr lang="en-US" altLang="ko-KR" dirty="0" smtClean="0"/>
              <a:t>. </a:t>
            </a:r>
          </a:p>
          <a:p>
            <a:r>
              <a:rPr lang="en-US" altLang="ko-KR" b="1" dirty="0" smtClean="0">
                <a:solidFill>
                  <a:srgbClr val="C00000"/>
                </a:solidFill>
              </a:rPr>
              <a:t>All, everywhere, everything will become </a:t>
            </a:r>
            <a:r>
              <a:rPr lang="en-US" altLang="ko-KR" sz="4500" b="1" dirty="0" smtClean="0">
                <a:solidFill>
                  <a:srgbClr val="C00000"/>
                </a:solidFill>
              </a:rPr>
              <a:t>dark</a:t>
            </a:r>
            <a:r>
              <a:rPr lang="ko-KR" altLang="en-US" b="1" dirty="0" smtClean="0"/>
              <a:t> </a:t>
            </a:r>
            <a:r>
              <a:rPr lang="ko-KR" altLang="en-US" sz="4000" b="1" dirty="0" smtClean="0"/>
              <a:t>黑暗</a:t>
            </a:r>
            <a:r>
              <a:rPr lang="en-US" altLang="ko-KR" dirty="0" smtClean="0"/>
              <a:t> </a:t>
            </a:r>
            <a:r>
              <a:rPr lang="en-US" altLang="ko-KR" sz="1400" dirty="0" err="1" smtClean="0"/>
              <a:t>hēi'àn</a:t>
            </a:r>
            <a:r>
              <a:rPr lang="en-US" altLang="ko-KR" b="1" dirty="0" smtClean="0">
                <a:solidFill>
                  <a:srgbClr val="C00000"/>
                </a:solidFill>
              </a:rPr>
              <a:t> again. </a:t>
            </a:r>
          </a:p>
          <a:p>
            <a:r>
              <a:rPr lang="en-US" altLang="ko-KR" dirty="0" smtClean="0"/>
              <a:t>After that, maybe, there will be a new BIG BANG, and the whole show will start again.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304800"/>
            <a:ext cx="6858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000" dirty="0" smtClean="0"/>
              <a:t>“Darkness born from darkness. </a:t>
            </a:r>
            <a:br>
              <a:rPr lang="en-US" altLang="ko-KR" sz="5000" dirty="0" smtClean="0"/>
            </a:br>
            <a:endParaRPr lang="en-US" altLang="ko-KR" sz="5000" dirty="0" smtClean="0"/>
          </a:p>
          <a:p>
            <a:pPr algn="ctr"/>
            <a:r>
              <a:rPr lang="en-US" altLang="ko-KR" sz="5000" dirty="0" smtClean="0"/>
              <a:t>The beginning of all understanding.”</a:t>
            </a:r>
          </a:p>
          <a:p>
            <a:pPr algn="ctr"/>
            <a:endParaRPr lang="en-US" altLang="ko-KR" sz="5000" dirty="0" smtClean="0"/>
          </a:p>
          <a:p>
            <a:pPr algn="ctr"/>
            <a:r>
              <a:rPr lang="en-US" altLang="ko-KR" sz="5000" dirty="0" smtClean="0"/>
              <a:t>From the Tao Te </a:t>
            </a:r>
            <a:r>
              <a:rPr lang="en-US" altLang="ko-KR" sz="5000" dirty="0" err="1" smtClean="0"/>
              <a:t>Ching</a:t>
            </a:r>
            <a:r>
              <a:rPr lang="ko-KR" altLang="en-US" sz="5000" b="1" dirty="0" smtClean="0"/>
              <a:t> 道德经 </a:t>
            </a:r>
            <a:r>
              <a:rPr lang="en-US" altLang="ko-KR" sz="1500" dirty="0" err="1" smtClean="0"/>
              <a:t>dàodéjīng</a:t>
            </a:r>
            <a:r>
              <a:rPr lang="en-US" altLang="ko-KR" sz="1500" dirty="0" smtClean="0"/>
              <a:t>  </a:t>
            </a:r>
            <a:endParaRPr lang="ko-KR" altLang="en-US" sz="15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Vocabulary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33400"/>
            <a:ext cx="7772400" cy="6324600"/>
          </a:xfrm>
        </p:spPr>
        <p:txBody>
          <a:bodyPr/>
          <a:lstStyle/>
          <a:p>
            <a:r>
              <a:rPr lang="en-US" altLang="ko-KR" b="1" dirty="0" smtClean="0">
                <a:solidFill>
                  <a:srgbClr val="FFFF00"/>
                </a:solidFill>
              </a:rPr>
              <a:t>Astronomy  </a:t>
            </a:r>
            <a:r>
              <a:rPr lang="ko-KR" altLang="en-US" b="1" dirty="0" smtClean="0">
                <a:solidFill>
                  <a:srgbClr val="FFFF00"/>
                </a:solidFill>
              </a:rPr>
              <a:t>天文学</a:t>
            </a:r>
            <a:r>
              <a:rPr lang="en-US" altLang="ko-KR" sz="1500" b="1" dirty="0" smtClean="0">
                <a:solidFill>
                  <a:srgbClr val="FFFF00"/>
                </a:solidFill>
              </a:rPr>
              <a:t>  </a:t>
            </a:r>
            <a:r>
              <a:rPr lang="en-US" altLang="ko-KR" sz="1500" b="1" dirty="0" err="1" smtClean="0">
                <a:solidFill>
                  <a:srgbClr val="FFFF00"/>
                </a:solidFill>
              </a:rPr>
              <a:t>tiānwénxué</a:t>
            </a:r>
            <a:endParaRPr lang="en-US" altLang="ko-KR" sz="1500" b="1" dirty="0" smtClean="0">
              <a:solidFill>
                <a:srgbClr val="FFFF00"/>
              </a:solidFill>
            </a:endParaRPr>
          </a:p>
          <a:p>
            <a:r>
              <a:rPr lang="en-US" altLang="ko-KR" b="1" dirty="0" smtClean="0">
                <a:solidFill>
                  <a:srgbClr val="FFFF00"/>
                </a:solidFill>
              </a:rPr>
              <a:t>Origin </a:t>
            </a:r>
            <a:r>
              <a:rPr lang="ko-KR" altLang="en-US" b="1" dirty="0" smtClean="0">
                <a:solidFill>
                  <a:srgbClr val="FFFF00"/>
                </a:solidFill>
              </a:rPr>
              <a:t>起源 </a:t>
            </a:r>
            <a:r>
              <a:rPr lang="en-US" altLang="ko-KR" sz="1500" b="1" dirty="0" err="1" smtClean="0">
                <a:solidFill>
                  <a:srgbClr val="FFFF00"/>
                </a:solidFill>
              </a:rPr>
              <a:t>qǐyuán</a:t>
            </a:r>
            <a:endParaRPr lang="en-US" altLang="ko-KR" sz="1500" b="1" dirty="0" smtClean="0">
              <a:solidFill>
                <a:srgbClr val="FFFF00"/>
              </a:solidFill>
            </a:endParaRPr>
          </a:p>
          <a:p>
            <a:r>
              <a:rPr lang="en-US" altLang="ko-KR" b="1" dirty="0" smtClean="0">
                <a:solidFill>
                  <a:srgbClr val="FFFF00"/>
                </a:solidFill>
              </a:rPr>
              <a:t>Universe </a:t>
            </a:r>
            <a:r>
              <a:rPr lang="ko-KR" altLang="en-US" b="1" dirty="0" smtClean="0">
                <a:solidFill>
                  <a:srgbClr val="FFFF00"/>
                </a:solidFill>
              </a:rPr>
              <a:t>宇宙 </a:t>
            </a:r>
            <a:r>
              <a:rPr lang="en-US" altLang="ko-KR" sz="1500" b="1" dirty="0" err="1" smtClean="0">
                <a:solidFill>
                  <a:srgbClr val="FFFF00"/>
                </a:solidFill>
              </a:rPr>
              <a:t>yǔzhòu</a:t>
            </a:r>
            <a:endParaRPr lang="en-US" altLang="ko-KR" sz="1500" b="1" dirty="0" smtClean="0">
              <a:solidFill>
                <a:srgbClr val="FFFF00"/>
              </a:solidFill>
            </a:endParaRPr>
          </a:p>
          <a:p>
            <a:r>
              <a:rPr lang="en-US" altLang="ko-KR" b="1" dirty="0" smtClean="0">
                <a:solidFill>
                  <a:srgbClr val="FFFF00"/>
                </a:solidFill>
              </a:rPr>
              <a:t>The Big Bang   </a:t>
            </a:r>
            <a:r>
              <a:rPr lang="ko-KR" altLang="en-US" b="1" dirty="0" smtClean="0">
                <a:solidFill>
                  <a:srgbClr val="FFFF00"/>
                </a:solidFill>
              </a:rPr>
              <a:t>生活大爆</a:t>
            </a:r>
            <a:r>
              <a:rPr lang="en-US" altLang="ko-KR" b="1" dirty="0" smtClean="0">
                <a:solidFill>
                  <a:srgbClr val="FFFF00"/>
                </a:solidFill>
              </a:rPr>
              <a:t>  </a:t>
            </a:r>
            <a:r>
              <a:rPr lang="en-US" altLang="ko-KR" sz="1500" b="1" dirty="0" err="1" smtClean="0">
                <a:solidFill>
                  <a:srgbClr val="FFFF00"/>
                </a:solidFill>
              </a:rPr>
              <a:t>Shēnghuó</a:t>
            </a:r>
            <a:r>
              <a:rPr lang="en-US" altLang="ko-KR" sz="1500" b="1" dirty="0" smtClean="0">
                <a:solidFill>
                  <a:srgbClr val="FFFF00"/>
                </a:solidFill>
              </a:rPr>
              <a:t> </a:t>
            </a:r>
            <a:r>
              <a:rPr lang="en-US" altLang="ko-KR" sz="1500" b="1" dirty="0" err="1" smtClean="0">
                <a:solidFill>
                  <a:srgbClr val="FFFF00"/>
                </a:solidFill>
              </a:rPr>
              <a:t>dà</a:t>
            </a:r>
            <a:r>
              <a:rPr lang="en-US" altLang="ko-KR" sz="1500" b="1" dirty="0" smtClean="0">
                <a:solidFill>
                  <a:srgbClr val="FFFF00"/>
                </a:solidFill>
              </a:rPr>
              <a:t> </a:t>
            </a:r>
            <a:r>
              <a:rPr lang="en-US" altLang="ko-KR" sz="1500" b="1" dirty="0" err="1" smtClean="0">
                <a:solidFill>
                  <a:srgbClr val="FFFF00"/>
                </a:solidFill>
              </a:rPr>
              <a:t>bào</a:t>
            </a:r>
            <a:endParaRPr lang="en-US" altLang="ko-KR" sz="1500" b="1" dirty="0" smtClean="0">
              <a:solidFill>
                <a:srgbClr val="FFFF00"/>
              </a:solidFill>
            </a:endParaRPr>
          </a:p>
          <a:p>
            <a:r>
              <a:rPr lang="en-US" altLang="ko-KR" b="1" dirty="0" smtClean="0">
                <a:solidFill>
                  <a:srgbClr val="FFFF00"/>
                </a:solidFill>
              </a:rPr>
              <a:t>Solar System </a:t>
            </a:r>
            <a:r>
              <a:rPr lang="ko-KR" altLang="en-US" b="1" dirty="0" smtClean="0">
                <a:solidFill>
                  <a:srgbClr val="FFFF00"/>
                </a:solidFill>
              </a:rPr>
              <a:t>太阳系</a:t>
            </a:r>
            <a:r>
              <a:rPr lang="ko-KR" altLang="en-US" sz="1500" b="1" dirty="0" smtClean="0">
                <a:solidFill>
                  <a:srgbClr val="FFFF00"/>
                </a:solidFill>
              </a:rPr>
              <a:t> </a:t>
            </a:r>
            <a:r>
              <a:rPr lang="en-US" altLang="ko-KR" sz="1500" b="1" dirty="0" err="1" smtClean="0">
                <a:solidFill>
                  <a:srgbClr val="FFFF00"/>
                </a:solidFill>
              </a:rPr>
              <a:t>tàiyángxì</a:t>
            </a:r>
            <a:endParaRPr lang="en-US" altLang="ko-KR" sz="1500" b="1" dirty="0" smtClean="0">
              <a:solidFill>
                <a:srgbClr val="FFFF00"/>
              </a:solidFill>
            </a:endParaRPr>
          </a:p>
          <a:p>
            <a:r>
              <a:rPr lang="en-US" altLang="ko-KR" b="1" dirty="0" smtClean="0">
                <a:solidFill>
                  <a:srgbClr val="FFFF00"/>
                </a:solidFill>
              </a:rPr>
              <a:t>Space</a:t>
            </a:r>
            <a:r>
              <a:rPr lang="ko-KR" altLang="en-US" b="1" dirty="0" smtClean="0">
                <a:solidFill>
                  <a:srgbClr val="FFFF00"/>
                </a:solidFill>
              </a:rPr>
              <a:t> 太空</a:t>
            </a:r>
            <a:r>
              <a:rPr lang="ko-KR" altLang="en-US" sz="1500" b="1" dirty="0" smtClean="0">
                <a:solidFill>
                  <a:srgbClr val="FFFF00"/>
                </a:solidFill>
              </a:rPr>
              <a:t> </a:t>
            </a:r>
            <a:r>
              <a:rPr lang="en-US" altLang="ko-KR" sz="1500" b="1" dirty="0" err="1" smtClean="0">
                <a:solidFill>
                  <a:srgbClr val="FFFF00"/>
                </a:solidFill>
              </a:rPr>
              <a:t>tàikōng</a:t>
            </a:r>
            <a:endParaRPr lang="en-US" altLang="ko-KR" sz="1500" b="1" dirty="0" smtClean="0">
              <a:solidFill>
                <a:srgbClr val="FFFF00"/>
              </a:solidFill>
            </a:endParaRPr>
          </a:p>
          <a:p>
            <a:r>
              <a:rPr lang="en-US" altLang="ko-KR" b="1" dirty="0" smtClean="0">
                <a:solidFill>
                  <a:srgbClr val="FFFF00"/>
                </a:solidFill>
              </a:rPr>
              <a:t>Galaxies </a:t>
            </a:r>
            <a:r>
              <a:rPr lang="ko-KR" altLang="en-US" b="1" dirty="0" smtClean="0">
                <a:solidFill>
                  <a:srgbClr val="FFFF00"/>
                </a:solidFill>
              </a:rPr>
              <a:t>银河系</a:t>
            </a:r>
            <a:r>
              <a:rPr lang="en-US" altLang="ko-KR" b="1" dirty="0" smtClean="0">
                <a:solidFill>
                  <a:srgbClr val="FFFF00"/>
                </a:solidFill>
              </a:rPr>
              <a:t> </a:t>
            </a:r>
            <a:r>
              <a:rPr lang="en-US" altLang="ko-KR" sz="1500" b="1" dirty="0" err="1" smtClean="0">
                <a:solidFill>
                  <a:srgbClr val="FFFF00"/>
                </a:solidFill>
              </a:rPr>
              <a:t>yínhéxì</a:t>
            </a:r>
            <a:endParaRPr lang="en-US" altLang="ko-KR" sz="1500" b="1" dirty="0" smtClean="0">
              <a:solidFill>
                <a:srgbClr val="FFFF00"/>
              </a:solidFill>
            </a:endParaRPr>
          </a:p>
          <a:p>
            <a:r>
              <a:rPr lang="en-US" altLang="ko-KR" b="1" dirty="0" smtClean="0">
                <a:solidFill>
                  <a:srgbClr val="FFFF00"/>
                </a:solidFill>
              </a:rPr>
              <a:t>Black holes </a:t>
            </a:r>
            <a:r>
              <a:rPr lang="ko-KR" altLang="en-US" b="1" dirty="0" smtClean="0">
                <a:solidFill>
                  <a:srgbClr val="FFFF00"/>
                </a:solidFill>
              </a:rPr>
              <a:t>黑洞</a:t>
            </a:r>
            <a:r>
              <a:rPr lang="en-US" altLang="ko-KR" sz="1500" b="1" dirty="0" smtClean="0">
                <a:solidFill>
                  <a:srgbClr val="FFFF00"/>
                </a:solidFill>
              </a:rPr>
              <a:t> </a:t>
            </a:r>
            <a:r>
              <a:rPr lang="en-US" altLang="ko-KR" sz="1500" b="1" dirty="0" err="1" smtClean="0">
                <a:solidFill>
                  <a:srgbClr val="FFFF00"/>
                </a:solidFill>
              </a:rPr>
              <a:t>hēidòng</a:t>
            </a:r>
            <a:endParaRPr lang="en-US" altLang="ko-KR" sz="1500" b="1" dirty="0" smtClean="0">
              <a:solidFill>
                <a:srgbClr val="FFFF00"/>
              </a:solidFill>
            </a:endParaRPr>
          </a:p>
          <a:p>
            <a:r>
              <a:rPr lang="en-US" altLang="ko-KR" b="1" dirty="0" smtClean="0">
                <a:solidFill>
                  <a:srgbClr val="FFFF00"/>
                </a:solidFill>
              </a:rPr>
              <a:t>Comets </a:t>
            </a:r>
            <a:r>
              <a:rPr lang="ko-KR" altLang="en-US" b="1" dirty="0" smtClean="0">
                <a:solidFill>
                  <a:srgbClr val="FFFF00"/>
                </a:solidFill>
              </a:rPr>
              <a:t>彗星</a:t>
            </a:r>
            <a:r>
              <a:rPr lang="en-US" altLang="ko-KR" b="1" dirty="0" smtClean="0">
                <a:solidFill>
                  <a:srgbClr val="FFFF00"/>
                </a:solidFill>
              </a:rPr>
              <a:t> </a:t>
            </a:r>
            <a:r>
              <a:rPr lang="en-US" altLang="ko-KR" sz="1500" b="1" dirty="0" err="1" smtClean="0">
                <a:solidFill>
                  <a:srgbClr val="FFFF00"/>
                </a:solidFill>
              </a:rPr>
              <a:t>huìxīng</a:t>
            </a:r>
            <a:endParaRPr lang="en-US" altLang="ko-KR" sz="1500" b="1" dirty="0" smtClean="0">
              <a:solidFill>
                <a:srgbClr val="FFFF00"/>
              </a:solidFill>
            </a:endParaRPr>
          </a:p>
          <a:p>
            <a:r>
              <a:rPr lang="en-US" altLang="ko-KR" b="1" dirty="0" smtClean="0">
                <a:solidFill>
                  <a:srgbClr val="FFFF00"/>
                </a:solidFill>
              </a:rPr>
              <a:t>Asteroids </a:t>
            </a:r>
            <a:r>
              <a:rPr lang="ko-KR" altLang="en-US" b="1" dirty="0" smtClean="0">
                <a:solidFill>
                  <a:srgbClr val="FFFF00"/>
                </a:solidFill>
              </a:rPr>
              <a:t>小行星</a:t>
            </a:r>
            <a:r>
              <a:rPr lang="en-US" altLang="ko-KR" b="1" dirty="0" smtClean="0">
                <a:solidFill>
                  <a:srgbClr val="FFFF00"/>
                </a:solidFill>
              </a:rPr>
              <a:t> </a:t>
            </a:r>
            <a:r>
              <a:rPr lang="en-US" altLang="ko-KR" sz="1500" b="1" dirty="0" err="1" smtClean="0">
                <a:solidFill>
                  <a:srgbClr val="FFFF00"/>
                </a:solidFill>
              </a:rPr>
              <a:t>xiǎoxíngxīng</a:t>
            </a:r>
            <a:endParaRPr lang="en-US" altLang="ko-KR" sz="1500" b="1" dirty="0" smtClean="0">
              <a:solidFill>
                <a:srgbClr val="FFFF00"/>
              </a:solidFill>
            </a:endParaRPr>
          </a:p>
          <a:p>
            <a:r>
              <a:rPr lang="en-US" altLang="ko-KR" b="1" dirty="0" smtClean="0">
                <a:solidFill>
                  <a:srgbClr val="FFFF00"/>
                </a:solidFill>
              </a:rPr>
              <a:t>Burn out</a:t>
            </a:r>
            <a:r>
              <a:rPr lang="ko-KR" altLang="en-US" b="1" dirty="0" smtClean="0">
                <a:solidFill>
                  <a:srgbClr val="FFFF00"/>
                </a:solidFill>
              </a:rPr>
              <a:t> 精疲力竭</a:t>
            </a:r>
            <a:r>
              <a:rPr lang="en-US" altLang="ko-KR" b="1" dirty="0" smtClean="0">
                <a:solidFill>
                  <a:srgbClr val="FFFF00"/>
                </a:solidFill>
              </a:rPr>
              <a:t> </a:t>
            </a:r>
            <a:r>
              <a:rPr lang="en-US" altLang="ko-KR" sz="1500" b="1" dirty="0" smtClean="0">
                <a:solidFill>
                  <a:srgbClr val="FFFF00"/>
                </a:solidFill>
              </a:rPr>
              <a:t> </a:t>
            </a:r>
            <a:r>
              <a:rPr lang="en-US" altLang="ko-KR" sz="1500" b="1" dirty="0" err="1" smtClean="0">
                <a:solidFill>
                  <a:srgbClr val="FFFF00"/>
                </a:solidFill>
              </a:rPr>
              <a:t>jīngpílìjié</a:t>
            </a:r>
            <a:endParaRPr lang="en-US" altLang="ko-KR" sz="1500" b="1" dirty="0" smtClean="0">
              <a:solidFill>
                <a:srgbClr val="FFFF00"/>
              </a:solidFill>
            </a:endParaRPr>
          </a:p>
          <a:p>
            <a:endParaRPr lang="en-US" altLang="ko-KR" sz="1500" dirty="0" smtClean="0"/>
          </a:p>
          <a:p>
            <a:endParaRPr lang="en-US" altLang="ko-KR" sz="1500" dirty="0" smtClean="0"/>
          </a:p>
          <a:p>
            <a:endParaRPr lang="en-US" altLang="ko-KR" sz="1500" dirty="0" smtClean="0"/>
          </a:p>
          <a:p>
            <a:endParaRPr lang="en-US" altLang="ko-KR" sz="1500" dirty="0" smtClean="0"/>
          </a:p>
          <a:p>
            <a:endParaRPr lang="en-US" altLang="ko-KR" sz="1500" dirty="0" smtClean="0"/>
          </a:p>
          <a:p>
            <a:endParaRPr lang="en-US" altLang="ko-KR" dirty="0" smtClean="0"/>
          </a:p>
          <a:p>
            <a:endParaRPr lang="ko-KR" altLang="en-US" sz="15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TIME LINE </a:t>
            </a:r>
            <a:r>
              <a:rPr lang="ko-KR" altLang="en-US" dirty="0" smtClean="0"/>
              <a:t>时间链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686800" cy="990600"/>
          </a:xfrm>
        </p:spPr>
        <p:txBody>
          <a:bodyPr>
            <a:normAutofit fontScale="25000" lnSpcReduction="20000"/>
          </a:bodyPr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sz="12800" dirty="0" smtClean="0"/>
              <a:t>--------------------------------------------------------------</a:t>
            </a:r>
            <a:endParaRPr lang="ko-KR" altLang="en-US" sz="12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600200"/>
            <a:ext cx="10668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75000"/>
                  </a:schemeClr>
                </a:solidFill>
              </a:rPr>
              <a:t>13 billion years ago : the Big Bang</a:t>
            </a:r>
            <a:endParaRPr lang="ko-KR" altLang="en-US" sz="25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1600200"/>
            <a:ext cx="12954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4">
                    <a:lumMod val="75000"/>
                  </a:schemeClr>
                </a:solidFill>
              </a:rPr>
              <a:t>4.5 billion years ago: origin of Solar System </a:t>
            </a:r>
            <a:endParaRPr lang="ko-KR" altLang="en-US" sz="25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6600" y="1295400"/>
            <a:ext cx="1143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tx2">
                    <a:lumMod val="25000"/>
                  </a:schemeClr>
                </a:solidFill>
              </a:rPr>
              <a:t>3.75 billion years ago: Origin of life on earth</a:t>
            </a:r>
            <a:endParaRPr lang="ko-KR" altLang="en-US" sz="25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1447800"/>
            <a:ext cx="1295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>
                <a:solidFill>
                  <a:srgbClr val="FF0000"/>
                </a:solidFill>
              </a:rPr>
              <a:t>2.3 million years ago:</a:t>
            </a:r>
          </a:p>
          <a:p>
            <a:r>
              <a:rPr lang="en-US" altLang="ko-KR" sz="2500" dirty="0" smtClean="0">
                <a:solidFill>
                  <a:srgbClr val="FF0000"/>
                </a:solidFill>
              </a:rPr>
              <a:t>Origin of first humans in Africa</a:t>
            </a:r>
            <a:endParaRPr lang="ko-KR" altLang="en-US" sz="25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53200" y="1295400"/>
            <a:ext cx="1905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Trillions of years in the future: The universe will burn out, and all will be dark again.</a:t>
            </a:r>
            <a:endParaRPr lang="ko-KR" altLang="en-US" sz="25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Final Thought 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Einstein said that:</a:t>
            </a:r>
          </a:p>
          <a:p>
            <a:r>
              <a:rPr lang="en-US" altLang="ko-KR" dirty="0" smtClean="0"/>
              <a:t>Time = Space</a:t>
            </a:r>
          </a:p>
          <a:p>
            <a:r>
              <a:rPr lang="en-US" altLang="ko-KR" dirty="0" smtClean="0"/>
              <a:t>They are the relationship between objects in motion. A day is the relationship between the rotation of the earth and the sun.</a:t>
            </a:r>
          </a:p>
          <a:p>
            <a:r>
              <a:rPr lang="en-US" altLang="ko-KR" dirty="0" smtClean="0"/>
              <a:t>People only know time on our planet.</a:t>
            </a:r>
          </a:p>
          <a:p>
            <a:r>
              <a:rPr lang="en-US" altLang="ko-KR" dirty="0" smtClean="0"/>
              <a:t>Maybe from the “outside” of time, the past and future are ONE. </a:t>
            </a:r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i="1" dirty="0" smtClean="0">
                <a:solidFill>
                  <a:schemeClr val="accent1">
                    <a:lumMod val="75000"/>
                  </a:schemeClr>
                </a:solidFill>
              </a:rPr>
              <a:t>Discussion topic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I think astronomy is a…</a:t>
            </a:r>
          </a:p>
          <a:p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>
                <a:solidFill>
                  <a:srgbClr val="FF0000"/>
                </a:solidFill>
              </a:rPr>
              <a:t>	…really interesting science</a:t>
            </a:r>
          </a:p>
          <a:p>
            <a:pPr>
              <a:buNone/>
            </a:pPr>
            <a:r>
              <a:rPr lang="en-US" altLang="ko-KR" dirty="0" smtClean="0">
                <a:solidFill>
                  <a:srgbClr val="FF0000"/>
                </a:solidFill>
              </a:rPr>
              <a:t> 	…little interesting</a:t>
            </a:r>
          </a:p>
          <a:p>
            <a:pPr>
              <a:buNone/>
            </a:pPr>
            <a:r>
              <a:rPr lang="en-US" altLang="ko-KR" dirty="0" smtClean="0">
                <a:solidFill>
                  <a:srgbClr val="FF0000"/>
                </a:solidFill>
              </a:rPr>
              <a:t>	… little boring </a:t>
            </a:r>
          </a:p>
          <a:p>
            <a:pPr>
              <a:buNone/>
            </a:pPr>
            <a:r>
              <a:rPr lang="en-US" altLang="ko-KR" dirty="0" smtClean="0">
                <a:solidFill>
                  <a:srgbClr val="FF0000"/>
                </a:solidFill>
              </a:rPr>
              <a:t>	… really boring</a:t>
            </a:r>
          </a:p>
          <a:p>
            <a:pPr>
              <a:buNone/>
            </a:pPr>
            <a:r>
              <a:rPr lang="en-US" altLang="ko-KR" dirty="0" smtClean="0">
                <a:solidFill>
                  <a:srgbClr val="FF0000"/>
                </a:solidFill>
              </a:rPr>
              <a:t>					…subject!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 lvl="1"/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33600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The origin </a:t>
            </a:r>
            <a:r>
              <a:rPr lang="ko-KR" altLang="en-US" b="1" dirty="0" smtClean="0"/>
              <a:t>起源</a:t>
            </a:r>
            <a:r>
              <a:rPr lang="en-US" altLang="ko-KR" sz="1300" dirty="0" err="1" smtClean="0"/>
              <a:t>qǐyuán</a:t>
            </a:r>
            <a:r>
              <a:rPr lang="en-US" altLang="ko-KR" sz="1300" dirty="0" smtClean="0"/>
              <a:t>  </a:t>
            </a:r>
            <a:r>
              <a:rPr lang="en-US" altLang="ko-KR" dirty="0" smtClean="0">
                <a:solidFill>
                  <a:srgbClr val="FF0000"/>
                </a:solidFill>
              </a:rPr>
              <a:t>of the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5000" b="1" dirty="0" smtClean="0">
                <a:solidFill>
                  <a:srgbClr val="FF0000"/>
                </a:solidFill>
              </a:rPr>
              <a:t>Universe</a:t>
            </a:r>
            <a:r>
              <a:rPr lang="en-US" altLang="ko-KR" sz="5000" dirty="0" smtClean="0"/>
              <a:t> </a:t>
            </a:r>
            <a:r>
              <a:rPr lang="ko-KR" altLang="en-US" sz="5000" b="1" dirty="0" smtClean="0"/>
              <a:t>宇宙</a:t>
            </a:r>
            <a:r>
              <a:rPr lang="en-US" altLang="ko-KR" sz="1300" dirty="0" err="1" smtClean="0"/>
              <a:t>yǔzhòu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3581400" cy="42211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rgbClr val="FFFF00"/>
                </a:solidFill>
              </a:rPr>
              <a:t>Scientists think the universe began with the “Big Bang” </a:t>
            </a:r>
          </a:p>
          <a:p>
            <a:pPr>
              <a:buNone/>
            </a:pPr>
            <a:r>
              <a:rPr lang="en-US" altLang="ko-KR" sz="4000" dirty="0" smtClean="0"/>
              <a:t>  </a:t>
            </a:r>
            <a:r>
              <a:rPr lang="ko-KR" altLang="en-US" sz="4000" dirty="0" smtClean="0"/>
              <a:t>生活大爆</a:t>
            </a:r>
            <a:endParaRPr lang="en-US" altLang="ko-KR" sz="4000" dirty="0" smtClean="0"/>
          </a:p>
          <a:p>
            <a:pPr>
              <a:buNone/>
            </a:pPr>
            <a:r>
              <a:rPr lang="en-US" altLang="ko-KR" sz="1200" dirty="0" err="1" smtClean="0"/>
              <a:t>Shēnghuó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dà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bào</a:t>
            </a:r>
            <a:endParaRPr lang="ko-KR" altLang="en-US" sz="1200" dirty="0"/>
          </a:p>
        </p:txBody>
      </p:sp>
      <p:pic>
        <p:nvPicPr>
          <p:cNvPr id="4" name="Picture 3" descr="Univer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8332" y="1600200"/>
            <a:ext cx="4678968" cy="4953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783336"/>
          </a:xfrm>
        </p:spPr>
        <p:txBody>
          <a:bodyPr/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Age of the Universe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772400" cy="4572000"/>
          </a:xfrm>
        </p:spPr>
        <p:txBody>
          <a:bodyPr/>
          <a:lstStyle/>
          <a:p>
            <a:r>
              <a:rPr lang="en-US" altLang="ko-KR" sz="4000" dirty="0" smtClean="0"/>
              <a:t>Astronomers think the big bang happened between </a:t>
            </a:r>
            <a:r>
              <a:rPr lang="en-US" altLang="ko-KR" sz="4000" b="1" dirty="0" smtClean="0">
                <a:solidFill>
                  <a:srgbClr val="002060"/>
                </a:solidFill>
              </a:rPr>
              <a:t>12 and 14 </a:t>
            </a:r>
            <a:r>
              <a:rPr lang="en-US" altLang="ko-KR" sz="4000" b="1" dirty="0" smtClean="0">
                <a:solidFill>
                  <a:srgbClr val="FFFF00"/>
                </a:solidFill>
              </a:rPr>
              <a:t>billion</a:t>
            </a:r>
            <a:r>
              <a:rPr lang="en-US" altLang="ko-KR" sz="4000" b="1" dirty="0" smtClean="0">
                <a:solidFill>
                  <a:srgbClr val="002060"/>
                </a:solidFill>
              </a:rPr>
              <a:t> years ago.</a:t>
            </a:r>
            <a:endParaRPr lang="en-US" altLang="ko-KR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altLang="ko-KR" dirty="0" smtClean="0">
                <a:sym typeface="Wingdings" pitchFamily="2" charset="2"/>
              </a:rPr>
              <a:t></a:t>
            </a:r>
            <a:r>
              <a:rPr lang="en-US" altLang="ko-KR" dirty="0" smtClean="0"/>
              <a:t>12,000,000,000 – 14,000,000,000 years ago.</a:t>
            </a:r>
          </a:p>
          <a:p>
            <a:endParaRPr lang="en-US" altLang="ko-KR" dirty="0" smtClean="0"/>
          </a:p>
          <a:p>
            <a:r>
              <a:rPr lang="en-US" altLang="ko-KR" sz="8000" dirty="0" smtClean="0"/>
              <a:t>BANG!</a:t>
            </a:r>
            <a:endParaRPr lang="ko-KR" altLang="en-US" sz="8000" dirty="0"/>
          </a:p>
        </p:txBody>
      </p:sp>
      <p:pic>
        <p:nvPicPr>
          <p:cNvPr id="4" name="Picture 3" descr="bigbang_1024x76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3714750"/>
            <a:ext cx="4191000" cy="31432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i="1" dirty="0" smtClean="0">
                <a:solidFill>
                  <a:schemeClr val="accent1">
                    <a:lumMod val="75000"/>
                  </a:schemeClr>
                </a:solidFill>
              </a:rPr>
              <a:t>Discussion topic</a:t>
            </a:r>
            <a:endParaRPr lang="ko-KR" altLang="en-US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83560"/>
            <a:ext cx="8153400" cy="4572000"/>
          </a:xfrm>
        </p:spPr>
        <p:txBody>
          <a:bodyPr/>
          <a:lstStyle/>
          <a:p>
            <a:r>
              <a:rPr lang="en-US" altLang="ko-KR" dirty="0" smtClean="0"/>
              <a:t>The BIG BANG was the biggest </a:t>
            </a:r>
          </a:p>
          <a:p>
            <a:pPr>
              <a:buNone/>
            </a:pPr>
            <a:r>
              <a:rPr lang="en-US" altLang="ko-KR" dirty="0" smtClean="0"/>
              <a:t>EXPLOSION </a:t>
            </a:r>
            <a:r>
              <a:rPr lang="ko-KR" altLang="en-US" b="1" dirty="0" smtClean="0"/>
              <a:t>爆炸 </a:t>
            </a:r>
            <a:r>
              <a:rPr lang="en-US" altLang="ko-KR" sz="1500" dirty="0" err="1" smtClean="0"/>
              <a:t>bàozhà</a:t>
            </a:r>
            <a:r>
              <a:rPr lang="en-US" altLang="ko-KR" sz="1500" dirty="0" smtClean="0"/>
              <a:t> </a:t>
            </a:r>
            <a:r>
              <a:rPr lang="en-US" altLang="ko-KR" dirty="0" smtClean="0"/>
              <a:t>in </a:t>
            </a:r>
            <a:r>
              <a:rPr lang="en-US" altLang="ko-KR" dirty="0" smtClean="0"/>
              <a:t>all of time.</a:t>
            </a:r>
          </a:p>
          <a:p>
            <a:r>
              <a:rPr lang="en-US" altLang="ko-KR" b="1" dirty="0" smtClean="0">
                <a:solidFill>
                  <a:srgbClr val="FFFF00"/>
                </a:solidFill>
              </a:rPr>
              <a:t>Would you like to watch it?</a:t>
            </a:r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en-US" altLang="ko-KR" sz="3500" dirty="0" smtClean="0">
                <a:solidFill>
                  <a:srgbClr val="FF0000"/>
                </a:solidFill>
                <a:sym typeface="Wingdings" pitchFamily="2" charset="2"/>
              </a:rPr>
              <a:t>I’d like to see the BIG BANG!</a:t>
            </a:r>
          </a:p>
          <a:p>
            <a:pPr>
              <a:buNone/>
            </a:pPr>
            <a:r>
              <a:rPr lang="en-US" altLang="ko-KR" sz="3500" dirty="0" smtClean="0">
                <a:sym typeface="Wingdings" pitchFamily="2" charset="2"/>
              </a:rPr>
              <a:t> </a:t>
            </a:r>
            <a:r>
              <a:rPr lang="en-US" altLang="ko-KR" sz="3500" dirty="0" smtClean="0">
                <a:solidFill>
                  <a:srgbClr val="7030A0"/>
                </a:solidFill>
                <a:sym typeface="Wingdings" pitchFamily="2" charset="2"/>
              </a:rPr>
              <a:t>I wouldn’t like to see it.</a:t>
            </a:r>
            <a:endParaRPr lang="ko-KR" altLang="en-US" sz="3500" dirty="0">
              <a:solidFill>
                <a:srgbClr val="7030A0"/>
              </a:solidFill>
            </a:endParaRPr>
          </a:p>
        </p:txBody>
      </p:sp>
      <p:pic>
        <p:nvPicPr>
          <p:cNvPr id="4" name="Picture 3" descr="1254_very_frightened_and_scared_young_bo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6999" y="2514600"/>
            <a:ext cx="2660467" cy="3962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914400"/>
          </a:xfrm>
        </p:spPr>
        <p:txBody>
          <a:bodyPr/>
          <a:lstStyle/>
          <a:p>
            <a:r>
              <a:rPr lang="en-US" altLang="ko-KR" dirty="0" smtClean="0"/>
              <a:t>Our </a:t>
            </a:r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Solar System </a:t>
            </a:r>
            <a:r>
              <a:rPr lang="ko-KR" altLang="en-US" b="1" dirty="0" smtClean="0">
                <a:solidFill>
                  <a:schemeClr val="accent1">
                    <a:lumMod val="75000"/>
                  </a:schemeClr>
                </a:solidFill>
              </a:rPr>
              <a:t>太阳系</a:t>
            </a:r>
            <a:r>
              <a:rPr lang="en-US" altLang="ko-KR" sz="1400" dirty="0" err="1" smtClean="0"/>
              <a:t>tàiyángxì</a:t>
            </a:r>
            <a:endParaRPr lang="ko-KR" alt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62000"/>
            <a:ext cx="7772400" cy="5593560"/>
          </a:xfrm>
        </p:spPr>
        <p:txBody>
          <a:bodyPr/>
          <a:lstStyle/>
          <a:p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</a:rPr>
              <a:t>Our solar system has 9 planets:</a:t>
            </a:r>
          </a:p>
          <a:p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</a:rPr>
              <a:t>1. Mercury</a:t>
            </a:r>
          </a:p>
          <a:p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</a:rPr>
              <a:t>2. Venus </a:t>
            </a:r>
          </a:p>
          <a:p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</a:rPr>
              <a:t>3. Earth (our home)</a:t>
            </a:r>
          </a:p>
          <a:p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</a:rPr>
              <a:t>4. Mars (the red planet)</a:t>
            </a:r>
          </a:p>
          <a:p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</a:rPr>
              <a:t>5. Jupiter (the biggest)</a:t>
            </a:r>
          </a:p>
          <a:p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</a:rPr>
              <a:t>6. Saturn (the most beautiful)</a:t>
            </a:r>
          </a:p>
          <a:p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</a:rPr>
              <a:t>7. Uranus</a:t>
            </a:r>
          </a:p>
          <a:p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</a:rPr>
              <a:t>8. Neptune</a:t>
            </a:r>
          </a:p>
          <a:p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</a:rPr>
              <a:t>9. Pluto (Some say it’s not a real planet!)</a:t>
            </a:r>
            <a:endParaRPr lang="ko-KR" alt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Age of the solar system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Astronomers think</a:t>
            </a:r>
            <a:endParaRPr lang="en-US" altLang="ko-KR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altLang="ko-KR" b="1" dirty="0" smtClean="0"/>
              <a:t>the 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</a:rPr>
              <a:t>solar system is about  </a:t>
            </a:r>
            <a:r>
              <a:rPr lang="en-US" altLang="ko-KR" sz="4500" b="1" dirty="0" smtClean="0">
                <a:solidFill>
                  <a:schemeClr val="accent2">
                    <a:lumMod val="75000"/>
                  </a:schemeClr>
                </a:solidFill>
              </a:rPr>
              <a:t>4.5 billion years old.</a:t>
            </a:r>
            <a:endParaRPr lang="en-US" altLang="ko-KR" sz="4500" dirty="0" smtClean="0"/>
          </a:p>
          <a:p>
            <a:pPr>
              <a:buNone/>
            </a:pPr>
            <a:r>
              <a:rPr lang="en-US" altLang="ko-KR" dirty="0" smtClean="0"/>
              <a:t>4,500,000,000 years old!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Yes, older than me!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olar-Syste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790" y="0"/>
            <a:ext cx="910842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5638800"/>
            <a:ext cx="7239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500" dirty="0" smtClean="0"/>
              <a:t>What is this called? Name the planets. </a:t>
            </a:r>
            <a:endParaRPr lang="ko-KR" altLang="en-US" sz="35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240536"/>
          </a:xfrm>
        </p:spPr>
        <p:txBody>
          <a:bodyPr/>
          <a:lstStyle/>
          <a:p>
            <a:r>
              <a:rPr lang="en-US" altLang="ko-KR" dirty="0" smtClean="0"/>
              <a:t>Where did the Solar System come from?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069560"/>
          </a:xfrm>
        </p:spPr>
        <p:txBody>
          <a:bodyPr/>
          <a:lstStyle/>
          <a:p>
            <a:r>
              <a:rPr lang="en-US" altLang="ko-KR" dirty="0" smtClean="0"/>
              <a:t>Astronomers think our solar system is broken off pieces of a star that cooled down.</a:t>
            </a:r>
          </a:p>
          <a:p>
            <a:r>
              <a:rPr lang="en-US" altLang="ko-KR" dirty="0" smtClean="0"/>
              <a:t>We come from the earth.</a:t>
            </a:r>
          </a:p>
          <a:p>
            <a:r>
              <a:rPr lang="en-US" altLang="ko-KR" dirty="0" smtClean="0"/>
              <a:t>So, if the earth came from the stars, we too are made from a star.</a:t>
            </a:r>
            <a:endParaRPr lang="ko-KR" altLang="en-US" dirty="0"/>
          </a:p>
        </p:txBody>
      </p:sp>
      <p:pic>
        <p:nvPicPr>
          <p:cNvPr id="4" name="Picture 3" descr="Orange-Man-Reaching-for-the-Stars-132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3962400"/>
            <a:ext cx="2772382" cy="28956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i="1" dirty="0" smtClean="0">
                <a:solidFill>
                  <a:schemeClr val="accent1">
                    <a:lumMod val="75000"/>
                  </a:schemeClr>
                </a:solidFill>
              </a:rPr>
              <a:t>Discussion topic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i="1" dirty="0" smtClean="0">
                <a:solidFill>
                  <a:srgbClr val="FF0000"/>
                </a:solidFill>
              </a:rPr>
              <a:t>Do you really believe we are made from stars?</a:t>
            </a:r>
            <a:endParaRPr lang="en-US" altLang="ko-KR" dirty="0" smtClean="0"/>
          </a:p>
          <a:p>
            <a:r>
              <a:rPr lang="en-US" altLang="ko-KR" dirty="0" smtClean="0">
                <a:sym typeface="Wingdings" pitchFamily="2" charset="2"/>
              </a:rPr>
              <a:t> Yes, I believe people are really made from stars…</a:t>
            </a:r>
          </a:p>
          <a:p>
            <a:endParaRPr lang="en-US" altLang="ko-KR" dirty="0" smtClean="0">
              <a:sym typeface="Wingdings" pitchFamily="2" charset="2"/>
            </a:endParaRPr>
          </a:p>
          <a:p>
            <a:r>
              <a:rPr lang="en-US" altLang="ko-KR" dirty="0" smtClean="0">
                <a:sym typeface="Wingdings" pitchFamily="2" charset="2"/>
              </a:rPr>
              <a:t> No, I don’t believe people are really made from stars…</a:t>
            </a:r>
          </a:p>
          <a:p>
            <a:pPr>
              <a:buNone/>
            </a:pPr>
            <a:r>
              <a:rPr lang="en-US" altLang="ko-KR" dirty="0" smtClean="0">
                <a:sym typeface="Wingdings" pitchFamily="2" charset="2"/>
              </a:rPr>
              <a:t>                 </a:t>
            </a:r>
          </a:p>
          <a:p>
            <a:pPr>
              <a:buNone/>
            </a:pPr>
            <a:r>
              <a:rPr lang="en-US" altLang="ko-KR" dirty="0" smtClean="0">
                <a:sym typeface="Wingdings" pitchFamily="2" charset="2"/>
              </a:rPr>
              <a:t> </a:t>
            </a:r>
            <a:r>
              <a:rPr lang="en-US" altLang="ko-KR" dirty="0" smtClean="0">
                <a:sym typeface="Wingdings" pitchFamily="2" charset="2"/>
              </a:rPr>
              <a:t>            …because ______________.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236</TotalTime>
  <Words>570</Words>
  <Application>Microsoft Office PowerPoint</Application>
  <PresentationFormat>On-screen Show (4:3)</PresentationFormat>
  <Paragraphs>104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Metro</vt:lpstr>
      <vt:lpstr>Astronomy 天文学 tiānwénxué</vt:lpstr>
      <vt:lpstr>The origin 起源qǐyuán  of the  Universe 宇宙yǔzhòu </vt:lpstr>
      <vt:lpstr>Age of the Universe</vt:lpstr>
      <vt:lpstr>Discussion topic</vt:lpstr>
      <vt:lpstr>Our Solar System 太阳系tàiyángxì</vt:lpstr>
      <vt:lpstr>Age of the solar system</vt:lpstr>
      <vt:lpstr>Slide 7</vt:lpstr>
      <vt:lpstr>Where did the Solar System come from?</vt:lpstr>
      <vt:lpstr>Discussion topic</vt:lpstr>
      <vt:lpstr>When did life 生物 shēngwù  on earth begin?</vt:lpstr>
      <vt:lpstr>Other things in space 太空tàikōng</vt:lpstr>
      <vt:lpstr>When will the universe die?</vt:lpstr>
      <vt:lpstr>Slide 13</vt:lpstr>
      <vt:lpstr>Vocabulary</vt:lpstr>
      <vt:lpstr>TIME LINE 时间链</vt:lpstr>
      <vt:lpstr>Final Thought </vt:lpstr>
      <vt:lpstr>Discussion topic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Astronomy 天文学 tiānwénxué</dc:title>
  <dc:creator>hp</dc:creator>
  <cp:lastModifiedBy>hp</cp:lastModifiedBy>
  <cp:revision>29</cp:revision>
  <dcterms:created xsi:type="dcterms:W3CDTF">2011-04-29T23:12:04Z</dcterms:created>
  <dcterms:modified xsi:type="dcterms:W3CDTF">2011-05-01T03:54:59Z</dcterms:modified>
</cp:coreProperties>
</file>