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F236D-8499-498D-B7E8-115ED60EAFF8}" type="datetimeFigureOut">
              <a:rPr lang="ko-KR" altLang="en-US" smtClean="0"/>
              <a:t>2011-08-23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DF196-B8AC-40A3-ABC3-58A0D701196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altLang="ko-KR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09CF02-FF10-46CA-AAC7-6F5724191CCF}" type="datetime1">
              <a:rPr lang="ko-KR" altLang="en-US" smtClean="0"/>
              <a:t>2011-08-23</a:t>
            </a:fld>
            <a:endParaRPr lang="ko-KR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altLang="ko-KR" smtClean="0"/>
              <a:t>© Gregory Brundage 2011</a:t>
            </a:r>
            <a:endParaRPr lang="ko-KR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6A1373-29E7-41DA-AFC7-5270261E9C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D42B0A-A128-4A9A-B4F9-3461BED62175}" type="datetime1">
              <a:rPr lang="ko-KR" altLang="en-US" smtClean="0"/>
              <a:t>2011-08-23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© Gregory Brundage 2011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A1373-29E7-41DA-AFC7-5270261E9C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D9AA2-4621-4DD9-8907-3376C6957E84}" type="datetime1">
              <a:rPr lang="ko-KR" altLang="en-US" smtClean="0"/>
              <a:t>2011-08-23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© Gregory Brundage 2011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A1373-29E7-41DA-AFC7-5270261E9C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CBA95C-DF29-42AF-8DA1-F1E6940C4506}" type="datetime1">
              <a:rPr lang="ko-KR" altLang="en-US" smtClean="0"/>
              <a:t>2011-08-23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© Gregory Brundage 2011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A1373-29E7-41DA-AFC7-5270261E9C7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47133-21A5-42D6-9973-EB9484D04756}" type="datetime1">
              <a:rPr lang="ko-KR" altLang="en-US" smtClean="0"/>
              <a:t>2011-08-23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© Gregory Brundage 2011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A1373-29E7-41DA-AFC7-5270261E9C7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1F603-990B-4871-B0F2-D8DCB0BA508A}" type="datetime1">
              <a:rPr lang="ko-KR" altLang="en-US" smtClean="0"/>
              <a:t>2011-08-23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© Gregory Brundage 2011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A1373-29E7-41DA-AFC7-5270261E9C7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9DADF5-B2FA-4CBB-8AFB-B032CDB3EEB4}" type="datetime1">
              <a:rPr lang="ko-KR" altLang="en-US" smtClean="0"/>
              <a:t>2011-08-23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© Gregory Brundage 2011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A1373-29E7-41DA-AFC7-5270261E9C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78B697-8879-4833-B4E7-0951CD7C36DE}" type="datetime1">
              <a:rPr lang="ko-KR" altLang="en-US" smtClean="0"/>
              <a:t>2011-08-23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© Gregory Brundage 2011</a:t>
            </a: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A1373-29E7-41DA-AFC7-5270261E9C7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C9B5C-69D0-4DD1-BF52-687C5D055280}" type="datetime1">
              <a:rPr lang="ko-KR" altLang="en-US" smtClean="0"/>
              <a:t>2011-08-23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© Gregory Brundage 2011</a:t>
            </a: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A1373-29E7-41DA-AFC7-5270261E9C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2306BC6-553F-4BC2-AF10-0C708FBEA5DD}" type="datetime1">
              <a:rPr lang="ko-KR" altLang="en-US" smtClean="0"/>
              <a:t>2011-08-23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© Gregory Brundage 2011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A1373-29E7-41DA-AFC7-5270261E9C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altLang="ko-KR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7B6E86-7369-46B7-9970-39615CAFCC7D}" type="datetime1">
              <a:rPr lang="ko-KR" altLang="en-US" smtClean="0"/>
              <a:t>2011-08-23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altLang="ko-KR" smtClean="0"/>
              <a:t>© Gregory Brundage 2011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6A1373-29E7-41DA-AFC7-5270261E9C7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  <a:p>
            <a:pPr lvl="1" eaLnBrk="1" latinLnBrk="0" hangingPunct="1"/>
            <a:r>
              <a:rPr kumimoji="0" lang="en-US" altLang="ko-KR" smtClean="0"/>
              <a:t>Second level</a:t>
            </a:r>
          </a:p>
          <a:p>
            <a:pPr lvl="2" eaLnBrk="1" latinLnBrk="0" hangingPunct="1"/>
            <a:r>
              <a:rPr kumimoji="0" lang="en-US" altLang="ko-KR" smtClean="0"/>
              <a:t>Third level</a:t>
            </a:r>
          </a:p>
          <a:p>
            <a:pPr lvl="3" eaLnBrk="1" latinLnBrk="0" hangingPunct="1"/>
            <a:r>
              <a:rPr kumimoji="0" lang="en-US" altLang="ko-KR" smtClean="0"/>
              <a:t>Fourth level</a:t>
            </a:r>
          </a:p>
          <a:p>
            <a:pPr lvl="4" eaLnBrk="1" latinLnBrk="0" hangingPunct="1"/>
            <a:r>
              <a:rPr kumimoji="0" lang="en-US" altLang="ko-KR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7688BCF-08AA-42B9-A14C-40541F9182E0}" type="datetime1">
              <a:rPr lang="ko-KR" altLang="en-US" smtClean="0"/>
              <a:t>2011-08-23</a:t>
            </a:fld>
            <a:endParaRPr lang="ko-KR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altLang="ko-KR" smtClean="0"/>
              <a:t>© Gregory Brundage 2011</a:t>
            </a:r>
            <a:endParaRPr lang="ko-KR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6A1373-29E7-41DA-AFC7-5270261E9C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Autofit/>
          </a:bodyPr>
          <a:lstStyle/>
          <a:p>
            <a:pPr algn="ctr"/>
            <a:r>
              <a:rPr lang="en-US" altLang="ko-KR" sz="6000" dirty="0" smtClean="0">
                <a:solidFill>
                  <a:srgbClr val="002060"/>
                </a:solidFill>
              </a:rPr>
              <a:t>Chemistry </a:t>
            </a:r>
            <a:r>
              <a:rPr lang="ko-KR" altLang="en-US" sz="6000" b="1" dirty="0" smtClean="0">
                <a:solidFill>
                  <a:srgbClr val="002060"/>
                </a:solidFill>
              </a:rPr>
              <a:t>化学</a:t>
            </a:r>
            <a:r>
              <a:rPr lang="en-US" altLang="ko-KR" sz="1600" dirty="0" err="1" smtClean="0">
                <a:solidFill>
                  <a:srgbClr val="002060"/>
                </a:solidFill>
              </a:rPr>
              <a:t>huàxué</a:t>
            </a:r>
            <a:endParaRPr lang="ko-KR" altLang="en-US" sz="16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458200" cy="2819400"/>
          </a:xfrm>
        </p:spPr>
        <p:txBody>
          <a:bodyPr>
            <a:normAutofit/>
          </a:bodyPr>
          <a:lstStyle/>
          <a:p>
            <a:pPr algn="ctr"/>
            <a:r>
              <a:rPr lang="en-US" altLang="ko-KR" sz="4000" b="1" dirty="0" smtClean="0">
                <a:solidFill>
                  <a:srgbClr val="FF0000"/>
                </a:solidFill>
              </a:rPr>
              <a:t>Science of </a:t>
            </a:r>
            <a:r>
              <a:rPr lang="en-US" altLang="ko-KR" sz="4000" b="1" smtClean="0">
                <a:solidFill>
                  <a:srgbClr val="FF0000"/>
                </a:solidFill>
              </a:rPr>
              <a:t>the </a:t>
            </a:r>
            <a:r>
              <a:rPr lang="en-US" altLang="ko-KR" sz="4000" b="1" smtClean="0">
                <a:solidFill>
                  <a:srgbClr val="FF0000"/>
                </a:solidFill>
              </a:rPr>
              <a:t>114</a:t>
            </a:r>
            <a:endParaRPr lang="en-US" altLang="ko-KR" sz="4000" b="1" dirty="0" smtClean="0">
              <a:solidFill>
                <a:srgbClr val="FF0000"/>
              </a:solidFill>
            </a:endParaRPr>
          </a:p>
          <a:p>
            <a:pPr algn="ctr"/>
            <a:r>
              <a:rPr lang="en-US" altLang="ko-KR" sz="4000" b="1" dirty="0" smtClean="0">
                <a:solidFill>
                  <a:srgbClr val="FF0000"/>
                </a:solidFill>
              </a:rPr>
              <a:t>elements</a:t>
            </a:r>
            <a:r>
              <a:rPr lang="ko-KR" altLang="en-US" sz="4000" b="1" dirty="0" smtClean="0">
                <a:solidFill>
                  <a:srgbClr val="FF0000"/>
                </a:solidFill>
              </a:rPr>
              <a:t>元素 </a:t>
            </a:r>
            <a:r>
              <a:rPr lang="en-US" altLang="ko-KR" sz="4000" b="1" dirty="0" err="1" smtClean="0">
                <a:solidFill>
                  <a:srgbClr val="FF0000"/>
                </a:solidFill>
              </a:rPr>
              <a:t>yuánsù</a:t>
            </a:r>
            <a:endParaRPr lang="en-US" altLang="ko-KR" sz="4000" b="1" dirty="0" smtClean="0">
              <a:solidFill>
                <a:srgbClr val="FF0000"/>
              </a:solidFill>
            </a:endParaRPr>
          </a:p>
          <a:p>
            <a:endParaRPr lang="en-US" altLang="ko-KR" b="1" dirty="0" smtClean="0">
              <a:solidFill>
                <a:srgbClr val="FF0000"/>
              </a:solidFill>
            </a:endParaRPr>
          </a:p>
          <a:p>
            <a:pPr marL="514350" indent="-514350" algn="l">
              <a:buAutoNum type="alphaLcPeriod"/>
            </a:pPr>
            <a:r>
              <a:rPr lang="en-US" altLang="ko-KR" b="1" dirty="0" smtClean="0">
                <a:solidFill>
                  <a:srgbClr val="FF0000"/>
                </a:solidFill>
              </a:rPr>
              <a:t>What they are </a:t>
            </a:r>
            <a:endParaRPr lang="en-US" altLang="ko-KR" b="1" dirty="0">
              <a:solidFill>
                <a:srgbClr val="FF0000"/>
              </a:solidFill>
            </a:endParaRPr>
          </a:p>
          <a:p>
            <a:pPr marL="514350" indent="-514350" algn="l">
              <a:buAutoNum type="alphaLcPeriod"/>
            </a:pPr>
            <a:r>
              <a:rPr lang="en-US" altLang="ko-KR" b="1" dirty="0" smtClean="0">
                <a:solidFill>
                  <a:srgbClr val="FF0000"/>
                </a:solidFill>
              </a:rPr>
              <a:t>How they interact</a:t>
            </a:r>
          </a:p>
        </p:txBody>
      </p:sp>
      <p:pic>
        <p:nvPicPr>
          <p:cNvPr id="4" name="Picture 3" descr="Color colicu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0000" y="2743201"/>
            <a:ext cx="5184000" cy="41148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© Gregory Brundage 2011</a:t>
            </a:r>
            <a:endParaRPr lang="ko-KR" altLang="en-US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ructo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57350" y="1629569"/>
            <a:ext cx="5829300" cy="42291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Here is fruit sugar = Fructose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© Gregory Brundage 2011</a:t>
            </a:r>
            <a:endParaRPr lang="ko-KR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lood_Health_Red_Platelets_800p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2" y="1481138"/>
            <a:ext cx="6034616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And healthy blood </a:t>
            </a:r>
            <a:r>
              <a:rPr lang="ko-KR" altLang="en-US" dirty="0" smtClean="0"/>
              <a:t>血液</a:t>
            </a:r>
            <a:r>
              <a:rPr lang="en-US" altLang="ko-KR" sz="1600" dirty="0" smtClean="0"/>
              <a:t>[</a:t>
            </a:r>
            <a:r>
              <a:rPr lang="en-US" altLang="ko-KR" sz="1600" dirty="0" err="1" smtClean="0"/>
              <a:t>xuèyè</a:t>
            </a:r>
            <a:r>
              <a:rPr lang="en-US" altLang="ko-KR" sz="1600" dirty="0" smtClean="0"/>
              <a:t>]</a:t>
            </a:r>
            <a:endParaRPr lang="ko-KR" alt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© Gregory Brundage 2011</a:t>
            </a:r>
            <a:endParaRPr lang="ko-KR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>
            <a:normAutofit lnSpcReduction="10000"/>
          </a:bodyPr>
          <a:lstStyle/>
          <a:p>
            <a:r>
              <a:rPr lang="en-US" altLang="ko-KR" sz="1900" b="1" dirty="0" smtClean="0"/>
              <a:t>Formulas and Names of Binary </a:t>
            </a:r>
            <a:r>
              <a:rPr lang="en-US" altLang="ko-KR" sz="1900" b="1" dirty="0" smtClean="0">
                <a:solidFill>
                  <a:srgbClr val="FF0000"/>
                </a:solidFill>
              </a:rPr>
              <a:t>Metal-Nonmetal </a:t>
            </a:r>
            <a:r>
              <a:rPr lang="en-US" altLang="ko-KR" sz="1900" b="1" dirty="0" smtClean="0"/>
              <a:t>Compounds</a:t>
            </a:r>
          </a:p>
          <a:p>
            <a:r>
              <a:rPr lang="en-US" altLang="ko-KR" dirty="0" smtClean="0"/>
              <a:t>The name of the metal is first (</a:t>
            </a:r>
            <a:r>
              <a:rPr lang="en-US" altLang="ko-KR" dirty="0" err="1" smtClean="0"/>
              <a:t>ie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NaCl</a:t>
            </a:r>
            <a:r>
              <a:rPr lang="en-US" altLang="ko-KR" dirty="0" smtClean="0"/>
              <a:t>, sodium chloride) </a:t>
            </a:r>
          </a:p>
          <a:p>
            <a:r>
              <a:rPr lang="en-US" altLang="ko-KR" dirty="0" smtClean="0"/>
              <a:t>The name of the nonmetal has </a:t>
            </a:r>
            <a:r>
              <a:rPr lang="en-US" altLang="ko-KR" i="1" dirty="0" smtClean="0"/>
              <a:t>-</a:t>
            </a:r>
            <a:r>
              <a:rPr lang="en-US" altLang="ko-KR" i="1" dirty="0" err="1" smtClean="0"/>
              <a:t>ide</a:t>
            </a:r>
            <a:r>
              <a:rPr lang="en-US" altLang="ko-KR" dirty="0" smtClean="0"/>
              <a:t> added (</a:t>
            </a:r>
            <a:r>
              <a:rPr lang="en-US" altLang="ko-KR" dirty="0" err="1" smtClean="0"/>
              <a:t>ie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NaCl</a:t>
            </a:r>
            <a:r>
              <a:rPr lang="en-US" altLang="ko-KR" dirty="0" smtClean="0"/>
              <a:t> sodium chloride) </a:t>
            </a:r>
          </a:p>
          <a:p>
            <a:r>
              <a:rPr lang="en-US" altLang="ko-KR" dirty="0" smtClean="0"/>
              <a:t>IF the metal has more than one possible charge </a:t>
            </a:r>
          </a:p>
          <a:p>
            <a:pPr lvl="1"/>
            <a:r>
              <a:rPr lang="en-US" altLang="ko-KR" dirty="0" smtClean="0"/>
              <a:t>With the Stock Method you must indicate which ion using the charge in roman numerals (</a:t>
            </a:r>
            <a:r>
              <a:rPr lang="en-US" altLang="ko-KR" dirty="0" err="1" smtClean="0"/>
              <a:t>ie</a:t>
            </a:r>
            <a:r>
              <a:rPr lang="en-US" altLang="ko-KR" dirty="0" smtClean="0"/>
              <a:t>: FeCl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 Iron (II) chloride). </a:t>
            </a:r>
          </a:p>
          <a:p>
            <a:pPr lvl="1"/>
            <a:r>
              <a:rPr lang="en-US" altLang="ko-KR" dirty="0" smtClean="0"/>
              <a:t>Alternatively the common name may be used if the metal has more than one possible ion. Here use the Latin root and then add </a:t>
            </a:r>
            <a:r>
              <a:rPr lang="en-US" altLang="ko-KR" i="1" dirty="0" smtClean="0"/>
              <a:t>-</a:t>
            </a:r>
            <a:r>
              <a:rPr lang="en-US" altLang="ko-KR" i="1" dirty="0" err="1" smtClean="0"/>
              <a:t>ous</a:t>
            </a:r>
            <a:r>
              <a:rPr lang="en-US" altLang="ko-KR" dirty="0" smtClean="0"/>
              <a:t> for the lower charge. </a:t>
            </a:r>
            <a:r>
              <a:rPr lang="en-US" altLang="ko-KR" i="1" dirty="0" smtClean="0"/>
              <a:t>-</a:t>
            </a:r>
            <a:r>
              <a:rPr lang="en-US" altLang="ko-KR" i="1" dirty="0" err="1" smtClean="0"/>
              <a:t>ic</a:t>
            </a:r>
            <a:r>
              <a:rPr lang="en-US" altLang="ko-KR" dirty="0" smtClean="0"/>
              <a:t> for the higher charge. </a:t>
            </a:r>
          </a:p>
          <a:p>
            <a:pPr lvl="2"/>
            <a:r>
              <a:rPr lang="en-US" altLang="ko-KR" dirty="0" smtClean="0"/>
              <a:t>FeCl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 ferrous chloride </a:t>
            </a:r>
          </a:p>
          <a:p>
            <a:pPr lvl="2"/>
            <a:r>
              <a:rPr lang="en-US" altLang="ko-KR" dirty="0" smtClean="0"/>
              <a:t>FeCl</a:t>
            </a:r>
            <a:r>
              <a:rPr lang="en-US" altLang="ko-KR" baseline="-25000" dirty="0" smtClean="0"/>
              <a:t>3</a:t>
            </a:r>
            <a:r>
              <a:rPr lang="en-US" altLang="ko-KR" dirty="0" smtClean="0"/>
              <a:t> ferric chloride</a:t>
            </a:r>
          </a:p>
          <a:p>
            <a:pPr lvl="1"/>
            <a:r>
              <a:rPr lang="en-US" altLang="ko-KR" dirty="0" smtClean="0"/>
              <a:t>More examples showing the two different systems: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ko-KR" dirty="0" smtClean="0"/>
              <a:t>Nomenclature</a:t>
            </a:r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© Gregory Brundage 2011</a:t>
            </a:r>
            <a:endParaRPr lang="ko-KR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b="1" dirty="0" smtClean="0"/>
              <a:t>Formulas and Names of Binary Nonmetal-Nonmetal Compounds</a:t>
            </a:r>
          </a:p>
          <a:p>
            <a:r>
              <a:rPr lang="en-US" altLang="ko-KR" dirty="0" smtClean="0"/>
              <a:t>Systematic Nomenclature: </a:t>
            </a:r>
          </a:p>
          <a:p>
            <a:pPr lvl="1"/>
            <a:r>
              <a:rPr lang="en-US" altLang="ko-KR" dirty="0" smtClean="0"/>
              <a:t>For names start with element to the left side on the periodic table </a:t>
            </a:r>
          </a:p>
          <a:p>
            <a:pPr lvl="1"/>
            <a:r>
              <a:rPr lang="en-US" altLang="ko-KR" dirty="0" smtClean="0"/>
              <a:t>add </a:t>
            </a:r>
            <a:r>
              <a:rPr lang="en-US" altLang="ko-KR" i="1" dirty="0" smtClean="0"/>
              <a:t>-</a:t>
            </a:r>
            <a:r>
              <a:rPr lang="en-US" altLang="ko-KR" i="1" dirty="0" err="1" smtClean="0"/>
              <a:t>ide</a:t>
            </a:r>
            <a:r>
              <a:rPr lang="en-US" altLang="ko-KR" dirty="0" smtClean="0"/>
              <a:t> to the second element </a:t>
            </a:r>
          </a:p>
          <a:p>
            <a:pPr lvl="1"/>
            <a:r>
              <a:rPr lang="en-US" altLang="ko-KR" dirty="0" smtClean="0"/>
              <a:t>use Greek prefixes for number of atoms: </a:t>
            </a:r>
            <a:r>
              <a:rPr lang="en-US" altLang="ko-KR" i="1" dirty="0" smtClean="0"/>
              <a:t>mono, </a:t>
            </a:r>
            <a:r>
              <a:rPr lang="en-US" altLang="ko-KR" i="1" dirty="0" err="1" smtClean="0"/>
              <a:t>di</a:t>
            </a:r>
            <a:r>
              <a:rPr lang="en-US" altLang="ko-KR" i="1" dirty="0" smtClean="0"/>
              <a:t>, tri, tetra, </a:t>
            </a:r>
            <a:r>
              <a:rPr lang="en-US" altLang="ko-KR" i="1" dirty="0" err="1" smtClean="0"/>
              <a:t>penta</a:t>
            </a:r>
            <a:r>
              <a:rPr lang="en-US" altLang="ko-KR" i="1" dirty="0" smtClean="0"/>
              <a:t>, </a:t>
            </a:r>
            <a:r>
              <a:rPr lang="en-US" altLang="ko-KR" i="1" dirty="0" err="1" smtClean="0"/>
              <a:t>hexa</a:t>
            </a:r>
            <a:r>
              <a:rPr lang="en-US" altLang="ko-KR" i="1" dirty="0" smtClean="0"/>
              <a:t>, </a:t>
            </a:r>
            <a:r>
              <a:rPr lang="en-US" altLang="ko-KR" i="1" dirty="0" err="1" smtClean="0"/>
              <a:t>hepta</a:t>
            </a:r>
            <a:r>
              <a:rPr lang="en-US" altLang="ko-KR" i="1" dirty="0" smtClean="0"/>
              <a:t>, </a:t>
            </a:r>
            <a:r>
              <a:rPr lang="en-US" altLang="ko-KR" i="1" dirty="0" err="1" smtClean="0"/>
              <a:t>octa</a:t>
            </a:r>
            <a:r>
              <a:rPr lang="en-US" altLang="ko-KR" i="1" dirty="0" smtClean="0"/>
              <a:t>, </a:t>
            </a:r>
            <a:r>
              <a:rPr lang="en-US" altLang="ko-KR" i="1" dirty="0" err="1" smtClean="0"/>
              <a:t>nona</a:t>
            </a:r>
            <a:r>
              <a:rPr lang="en-US" altLang="ko-KR" i="1" dirty="0" smtClean="0"/>
              <a:t>, </a:t>
            </a:r>
            <a:r>
              <a:rPr lang="en-US" altLang="ko-KR" i="1" dirty="0" err="1" smtClean="0"/>
              <a:t>deca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 smtClean="0"/>
              <a:t>Example: </a:t>
            </a:r>
          </a:p>
          <a:p>
            <a:pPr lvl="2"/>
            <a:r>
              <a:rPr lang="en-US" altLang="ko-KR" dirty="0" smtClean="0"/>
              <a:t>CO carbon monoxide </a:t>
            </a:r>
          </a:p>
          <a:p>
            <a:pPr lvl="2"/>
            <a:r>
              <a:rPr lang="en-US" altLang="ko-KR" dirty="0" smtClean="0"/>
              <a:t>CO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 carbon dioxide </a:t>
            </a:r>
          </a:p>
          <a:p>
            <a:pPr lvl="2"/>
            <a:r>
              <a:rPr lang="en-US" altLang="ko-KR" dirty="0" smtClean="0"/>
              <a:t>N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O</a:t>
            </a:r>
            <a:r>
              <a:rPr lang="en-US" altLang="ko-KR" baseline="-25000" dirty="0" smtClean="0"/>
              <a:t>5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dinitrogen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pentoxide</a:t>
            </a:r>
            <a:endParaRPr lang="en-US" altLang="ko-KR" dirty="0" smtClean="0"/>
          </a:p>
          <a:p>
            <a:r>
              <a:rPr lang="en-US" altLang="ko-KR" dirty="0" smtClean="0"/>
              <a:t>Common names: </a:t>
            </a:r>
            <a:r>
              <a:rPr lang="en-US" altLang="ko-KR" i="1" dirty="0" smtClean="0"/>
              <a:t>-</a:t>
            </a:r>
            <a:r>
              <a:rPr lang="en-US" altLang="ko-KR" i="1" dirty="0" err="1" smtClean="0"/>
              <a:t>ous</a:t>
            </a:r>
            <a:r>
              <a:rPr lang="en-US" altLang="ko-KR" dirty="0" smtClean="0"/>
              <a:t> and </a:t>
            </a:r>
            <a:r>
              <a:rPr lang="en-US" altLang="ko-KR" i="1" dirty="0" smtClean="0"/>
              <a:t>-</a:t>
            </a:r>
            <a:r>
              <a:rPr lang="en-US" altLang="ko-KR" i="1" dirty="0" err="1" smtClean="0"/>
              <a:t>ic</a:t>
            </a:r>
            <a:r>
              <a:rPr lang="en-US" altLang="ko-KR" dirty="0" smtClean="0"/>
              <a:t> (</a:t>
            </a:r>
            <a:r>
              <a:rPr lang="en-US" altLang="ko-KR" i="1" dirty="0" smtClean="0"/>
              <a:t>-</a:t>
            </a:r>
            <a:r>
              <a:rPr lang="en-US" altLang="ko-KR" i="1" dirty="0" err="1" smtClean="0"/>
              <a:t>ic</a:t>
            </a:r>
            <a:r>
              <a:rPr lang="en-US" altLang="ko-KR" dirty="0" smtClean="0"/>
              <a:t> has greater charge, OR has fewer atoms). Examples</a:t>
            </a:r>
          </a:p>
          <a:p>
            <a:endParaRPr lang="ko-KR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Nomenclature</a:t>
            </a:r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© Gregory Brundage 2011</a:t>
            </a:r>
            <a:endParaRPr lang="ko-KR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© Gregory Brundage 2011</a:t>
            </a:r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riodic tabl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© Gregory Brundage 2011</a:t>
            </a:r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smtClean="0"/>
              <a:t>Inorganic:  Not living </a:t>
            </a:r>
            <a:r>
              <a:rPr lang="ko-KR" altLang="en-US" sz="4000" dirty="0" smtClean="0"/>
              <a:t>无机的</a:t>
            </a:r>
            <a:endParaRPr lang="en-US" altLang="ko-KR" sz="4000" dirty="0" smtClean="0"/>
          </a:p>
          <a:p>
            <a:r>
              <a:rPr lang="en-US" altLang="ko-KR" sz="4000" dirty="0" smtClean="0"/>
              <a:t>Organic: Living </a:t>
            </a:r>
            <a:r>
              <a:rPr lang="ko-KR" altLang="en-US" sz="4000" dirty="0" smtClean="0"/>
              <a:t>有机化学</a:t>
            </a:r>
            <a:endParaRPr lang="en-US" altLang="ko-KR" sz="4000" dirty="0" smtClean="0"/>
          </a:p>
          <a:p>
            <a:endParaRPr lang="en-US" altLang="ko-KR" sz="4000" dirty="0" smtClean="0"/>
          </a:p>
          <a:p>
            <a:r>
              <a:rPr lang="en-US" altLang="ko-KR" sz="4000" dirty="0" smtClean="0"/>
              <a:t>Single elements, like on the Periodic Table are not living</a:t>
            </a:r>
            <a:endParaRPr lang="ko-KR" alt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solidFill>
                  <a:srgbClr val="002060"/>
                </a:solidFill>
              </a:rPr>
              <a:t>There are two kinds of chemistry</a:t>
            </a:r>
            <a:endParaRPr lang="ko-KR" altLang="en-US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© Gregory Brundage 2011</a:t>
            </a:r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solidFill>
            <a:srgbClr val="FFFF00"/>
          </a:solidFill>
        </p:spPr>
        <p:txBody>
          <a:bodyPr>
            <a:normAutofit fontScale="55000" lnSpcReduction="20000"/>
          </a:bodyPr>
          <a:lstStyle/>
          <a:p>
            <a:r>
              <a:rPr lang="en-US" altLang="ko-KR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	</a:t>
            </a:r>
            <a:r>
              <a:rPr lang="en-US" altLang="ko-KR" sz="4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Hydrogen  </a:t>
            </a:r>
            <a:r>
              <a:rPr lang="ko-KR" altLang="en-US" sz="4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氢</a:t>
            </a:r>
            <a:r>
              <a:rPr lang="en-US" altLang="ko-KR" sz="4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qīng</a:t>
            </a:r>
            <a:r>
              <a:rPr lang="en-US" altLang="ko-KR" sz="4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en-US" altLang="ko-KR" sz="33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altLang="ko-KR" sz="3300" b="1" baseline="30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US" altLang="ko-KR" sz="33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element on periodic table. Has one electron</a:t>
            </a:r>
            <a:r>
              <a:rPr lang="ko-KR" alt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altLang="ko-KR" sz="3200" b="1" dirty="0" smtClean="0">
                <a:solidFill>
                  <a:schemeClr val="accent2"/>
                </a:solidFill>
              </a:rPr>
              <a:t>				</a:t>
            </a:r>
            <a:r>
              <a:rPr lang="ko-KR" altLang="en-US" sz="3200" b="1" dirty="0" smtClean="0">
                <a:solidFill>
                  <a:schemeClr val="accent2"/>
                </a:solidFill>
              </a:rPr>
              <a:t>电子</a:t>
            </a:r>
            <a:r>
              <a:rPr lang="en-US" altLang="ko-KR" sz="3200" b="1" dirty="0" smtClean="0">
                <a:solidFill>
                  <a:schemeClr val="accent2"/>
                </a:solidFill>
              </a:rPr>
              <a:t>[</a:t>
            </a:r>
            <a:r>
              <a:rPr lang="en-US" altLang="ko-KR" sz="3200" b="1" dirty="0" err="1" smtClean="0">
                <a:solidFill>
                  <a:schemeClr val="accent2"/>
                </a:solidFill>
              </a:rPr>
              <a:t>diànzǐ</a:t>
            </a:r>
            <a:r>
              <a:rPr lang="en-US" altLang="ko-KR" sz="3200" b="1" dirty="0" smtClean="0">
                <a:solidFill>
                  <a:schemeClr val="accent2"/>
                </a:solidFill>
              </a:rPr>
              <a:t>]</a:t>
            </a:r>
            <a:r>
              <a:rPr lang="en-US" altLang="ko-KR" sz="33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 Mixes with Oxygen to make air.</a:t>
            </a:r>
          </a:p>
          <a:p>
            <a:endParaRPr lang="en-US" altLang="ko-KR" sz="33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	</a:t>
            </a:r>
            <a:r>
              <a:rPr lang="en-US" altLang="ko-KR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Helium </a:t>
            </a:r>
            <a:r>
              <a:rPr lang="ko-KR" alt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氦</a:t>
            </a:r>
            <a:r>
              <a:rPr lang="en-US" altLang="ko-KR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altLang="ko-KR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hài</a:t>
            </a:r>
            <a:r>
              <a:rPr lang="en-US" altLang="ko-KR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] </a:t>
            </a:r>
            <a:r>
              <a:rPr lang="en-US" altLang="ko-KR" sz="3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altLang="ko-KR" sz="33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Lighter than air! Good for 						balloons </a:t>
            </a:r>
            <a:r>
              <a:rPr lang="ko-KR" altLang="en-US" sz="2800" b="1" dirty="0" smtClean="0"/>
              <a:t>气球</a:t>
            </a:r>
            <a:r>
              <a:rPr lang="en-US" altLang="ko-KR" sz="3200" dirty="0" smtClean="0"/>
              <a:t>[</a:t>
            </a:r>
            <a:r>
              <a:rPr lang="en-US" altLang="ko-KR" sz="3200" dirty="0" err="1" smtClean="0"/>
              <a:t>qìqiú</a:t>
            </a:r>
            <a:r>
              <a:rPr lang="en-US" altLang="ko-KR" sz="3200" dirty="0" smtClean="0"/>
              <a:t>] Has two 						electrons</a:t>
            </a:r>
            <a:r>
              <a:rPr lang="en-US" altLang="ko-KR" sz="3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r>
              <a:rPr lang="en-US" altLang="ko-KR" sz="4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6. 	Carbon </a:t>
            </a:r>
            <a:r>
              <a:rPr lang="ko-KR" altLang="en-US" sz="4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碳</a:t>
            </a:r>
            <a:r>
              <a:rPr lang="en-US" altLang="ko-KR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altLang="ko-KR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tàn</a:t>
            </a:r>
            <a:r>
              <a:rPr lang="en-US" altLang="ko-KR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en-US" altLang="ko-KR" sz="3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ko-KR" sz="33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Has six electrons – all living 						things have carbon!</a:t>
            </a:r>
          </a:p>
          <a:p>
            <a:r>
              <a:rPr lang="en-US" altLang="ko-KR" sz="3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8. 	</a:t>
            </a:r>
            <a:r>
              <a:rPr lang="en-US" altLang="ko-KR" sz="4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Oxygen </a:t>
            </a:r>
            <a:r>
              <a:rPr lang="ko-KR" altLang="en-US" sz="4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氧气</a:t>
            </a:r>
            <a:r>
              <a:rPr lang="en-US" altLang="ko-KR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altLang="ko-KR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yǎngqì</a:t>
            </a:r>
            <a:r>
              <a:rPr lang="en-US" altLang="ko-KR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]  </a:t>
            </a:r>
            <a:r>
              <a:rPr lang="en-US" altLang="ko-KR" sz="33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Has eight electrons: mixes with 						Hydrogen to make air.</a:t>
            </a:r>
          </a:p>
          <a:p>
            <a:r>
              <a:rPr lang="en-US" altLang="ko-KR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11. 	</a:t>
            </a:r>
            <a:r>
              <a:rPr lang="en-US" altLang="ko-KR" sz="4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Sodium </a:t>
            </a:r>
            <a:r>
              <a:rPr lang="ko-KR" altLang="en-US" sz="4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钠</a:t>
            </a:r>
            <a:r>
              <a:rPr lang="en-US" altLang="ko-KR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altLang="ko-KR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nà</a:t>
            </a:r>
            <a:r>
              <a:rPr lang="en-US" altLang="ko-KR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en-US" altLang="ko-KR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Has eleven electrons: Mixes with chloride 				to make table salt</a:t>
            </a:r>
            <a:r>
              <a:rPr lang="ko-KR" altLang="en-US" sz="2400" dirty="0" smtClean="0"/>
              <a:t> </a:t>
            </a:r>
            <a:r>
              <a:rPr lang="ko-KR" altLang="en-US" sz="3200" dirty="0" smtClean="0"/>
              <a:t>盐</a:t>
            </a:r>
            <a:r>
              <a:rPr lang="en-US" altLang="ko-KR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altLang="ko-KR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19.    Potassium </a:t>
            </a:r>
            <a:r>
              <a:rPr lang="ko-KR" alt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钾</a:t>
            </a:r>
            <a:r>
              <a:rPr lang="en-US" altLang="ko-KR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altLang="ko-KR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jiǎ</a:t>
            </a:r>
            <a:r>
              <a:rPr lang="en-US" altLang="ko-KR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en-US" altLang="ko-KR" sz="3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en-US" altLang="ko-KR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Listed as “K” on the periodic </a:t>
            </a:r>
          </a:p>
          <a:p>
            <a:pPr lvl="8">
              <a:buNone/>
            </a:pPr>
            <a:r>
              <a:rPr lang="en-US" altLang="ko-KR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table. Needed for producing electricity in 		human nerves.</a:t>
            </a:r>
            <a:r>
              <a:rPr lang="ko-KR" altLang="en-US" b="1" dirty="0" smtClean="0"/>
              <a:t> </a:t>
            </a:r>
            <a:r>
              <a:rPr lang="ko-KR" altLang="en-US" sz="3600" b="1" dirty="0" smtClean="0"/>
              <a:t>神经</a:t>
            </a:r>
            <a:r>
              <a:rPr lang="en-US" altLang="ko-KR" sz="3600" dirty="0" smtClean="0"/>
              <a:t>[</a:t>
            </a:r>
            <a:r>
              <a:rPr lang="en-US" altLang="ko-KR" sz="2400" dirty="0" err="1" smtClean="0"/>
              <a:t>shénjīng</a:t>
            </a:r>
            <a:r>
              <a:rPr lang="en-US" altLang="ko-KR" sz="2400" dirty="0" smtClean="0"/>
              <a:t>]</a:t>
            </a:r>
            <a:endParaRPr lang="en-US" altLang="ko-KR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20. Calcium </a:t>
            </a:r>
            <a:r>
              <a:rPr lang="ko-KR" alt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钙</a:t>
            </a:r>
            <a:r>
              <a:rPr lang="en-US" altLang="ko-KR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altLang="ko-KR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gài</a:t>
            </a:r>
            <a:r>
              <a:rPr lang="en-US" altLang="ko-KR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en-US" altLang="ko-KR" sz="3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Needed for strong bones and teeth.</a:t>
            </a:r>
          </a:p>
          <a:p>
            <a:r>
              <a:rPr lang="en-US" altLang="ko-KR" sz="3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26. Iron </a:t>
            </a:r>
            <a:r>
              <a:rPr lang="ko-KR" alt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铁</a:t>
            </a:r>
            <a:r>
              <a:rPr lang="en-US" altLang="ko-KR" sz="3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altLang="ko-KR" sz="33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tiě</a:t>
            </a:r>
            <a:r>
              <a:rPr lang="en-US" altLang="ko-KR" sz="3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]			Needed to help blood carry oxygen, and make steel.</a:t>
            </a:r>
          </a:p>
          <a:p>
            <a:endParaRPr lang="en-US" altLang="ko-KR" dirty="0" smtClean="0">
              <a:solidFill>
                <a:srgbClr val="002060"/>
              </a:solidFill>
            </a:endParaRPr>
          </a:p>
          <a:p>
            <a:endParaRPr lang="en-US" altLang="ko-KR" dirty="0" smtClean="0">
              <a:solidFill>
                <a:srgbClr val="002060"/>
              </a:solidFill>
            </a:endParaRPr>
          </a:p>
          <a:p>
            <a:r>
              <a:rPr lang="en-US" altLang="ko-KR" dirty="0" smtClean="0">
                <a:solidFill>
                  <a:srgbClr val="002060"/>
                </a:solidFill>
              </a:rPr>
              <a:t> 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solidFill>
                  <a:srgbClr val="002060"/>
                </a:solidFill>
              </a:rPr>
              <a:t>Some of the elements you should know:</a:t>
            </a:r>
            <a:endParaRPr lang="ko-KR" altLang="en-US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© Gregory Brundage 2011</a:t>
            </a:r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5000" dirty="0" smtClean="0"/>
              <a:t>47. Silver 	(AG)</a:t>
            </a:r>
          </a:p>
          <a:p>
            <a:endParaRPr lang="en-US" altLang="ko-KR" sz="5000" dirty="0" smtClean="0"/>
          </a:p>
          <a:p>
            <a:r>
              <a:rPr lang="en-US" altLang="ko-KR" sz="5000" dirty="0" smtClean="0"/>
              <a:t>79. Gold 	(AU)</a:t>
            </a:r>
          </a:p>
          <a:p>
            <a:endParaRPr lang="ko-KR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You should also know:</a:t>
            </a:r>
            <a:endParaRPr lang="ko-KR" altLang="en-US" dirty="0"/>
          </a:p>
        </p:txBody>
      </p:sp>
      <p:pic>
        <p:nvPicPr>
          <p:cNvPr id="4" name="Picture 3" descr="Treasure che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1219200"/>
            <a:ext cx="3276600" cy="286702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© Gregory Brundage 2011</a:t>
            </a:r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rb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2800" y="2133600"/>
            <a:ext cx="5791200" cy="386381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rmAutofit/>
          </a:bodyPr>
          <a:lstStyle/>
          <a:p>
            <a:r>
              <a:rPr lang="en-US" altLang="ko-KR" i="1" dirty="0" smtClean="0">
                <a:solidFill>
                  <a:srgbClr val="FF0000"/>
                </a:solidFill>
              </a:rPr>
              <a:t>Organic chemistry </a:t>
            </a:r>
            <a:r>
              <a:rPr lang="ko-KR" altLang="en-US" sz="4400" dirty="0" smtClean="0"/>
              <a:t>有机化学 </a:t>
            </a:r>
            <a:r>
              <a:rPr lang="en-US" altLang="ko-KR" dirty="0" smtClean="0">
                <a:solidFill>
                  <a:schemeClr val="tx1"/>
                </a:solidFill>
              </a:rPr>
              <a:t>about living things. All living things have carbon.</a:t>
            </a:r>
            <a:endParaRPr lang="ko-KR" alt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Activated_Carb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895600"/>
            <a:ext cx="3724515" cy="2679064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© Gregory Brundage 2011</a:t>
            </a:r>
            <a:endParaRPr lang="ko-KR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rbon CHai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944017"/>
            <a:ext cx="6019800" cy="591398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Carbon Chains </a:t>
            </a:r>
            <a:r>
              <a:rPr lang="ko-KR" altLang="en-US" dirty="0" smtClean="0"/>
              <a:t>碳链</a:t>
            </a:r>
            <a:r>
              <a:rPr lang="en-US" altLang="ko-KR" dirty="0" smtClean="0"/>
              <a:t>[</a:t>
            </a:r>
            <a:r>
              <a:rPr lang="en-US" altLang="ko-KR" dirty="0" err="1" smtClean="0"/>
              <a:t>tàn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liàn</a:t>
            </a:r>
            <a:r>
              <a:rPr lang="en-US" altLang="ko-KR" dirty="0" smtClean="0"/>
              <a:t>] 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066800"/>
            <a:ext cx="289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/>
              <a:t>These are two kinds of fat.</a:t>
            </a:r>
            <a:endParaRPr lang="ko-KR" altLang="en-US" sz="4000" dirty="0"/>
          </a:p>
        </p:txBody>
      </p:sp>
      <p:pic>
        <p:nvPicPr>
          <p:cNvPr id="6" name="Picture 5" descr="funny-pics-of-fat-animals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048000"/>
            <a:ext cx="2972117" cy="19383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5029200"/>
            <a:ext cx="3429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/>
              <a:t>Saturated: </a:t>
            </a:r>
            <a:r>
              <a:rPr lang="ko-KR" altLang="en-US" sz="2500" b="1" dirty="0" smtClean="0"/>
              <a:t>脂肪</a:t>
            </a:r>
            <a:endParaRPr lang="en-US" altLang="ko-KR" sz="2500" b="1" dirty="0" smtClean="0"/>
          </a:p>
          <a:p>
            <a:r>
              <a:rPr lang="en-US" altLang="ko-KR" sz="2500" b="1" dirty="0" smtClean="0"/>
              <a:t>Unsaturated: </a:t>
            </a:r>
            <a:r>
              <a:rPr lang="ko-KR" altLang="en-US" sz="2500" b="1" dirty="0" smtClean="0"/>
              <a:t>食用油</a:t>
            </a:r>
            <a:endParaRPr lang="ko-KR" altLang="en-US" sz="2500" b="1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© Gregory Brundage 2011</a:t>
            </a:r>
            <a:endParaRPr lang="ko-KR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rude oil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14950" y="2514600"/>
            <a:ext cx="3829050" cy="354311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Petroleum </a:t>
            </a:r>
            <a:r>
              <a:rPr lang="ko-KR" altLang="en-US" dirty="0" smtClean="0">
                <a:solidFill>
                  <a:schemeClr val="tx1"/>
                </a:solidFill>
              </a:rPr>
              <a:t>石油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en-US" altLang="ko-KR" dirty="0" err="1" smtClean="0">
                <a:solidFill>
                  <a:schemeClr val="tx1"/>
                </a:solidFill>
              </a:rPr>
              <a:t>shíyóu</a:t>
            </a:r>
            <a:r>
              <a:rPr lang="en-US" altLang="ko-KR" dirty="0" smtClean="0">
                <a:solidFill>
                  <a:schemeClr val="tx1"/>
                </a:solidFill>
              </a:rPr>
              <a:t>  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0"/>
            <a:ext cx="533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0" dirty="0" smtClean="0"/>
              <a:t>=</a:t>
            </a:r>
            <a:r>
              <a:rPr lang="en-US" altLang="ko-KR" sz="7000" dirty="0" smtClean="0"/>
              <a:t> Crude oil</a:t>
            </a:r>
            <a:endParaRPr lang="ko-KR" altLang="en-US" sz="7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124200"/>
            <a:ext cx="5257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rgbClr val="002060"/>
                </a:solidFill>
              </a:rPr>
              <a:t>Question: </a:t>
            </a:r>
            <a:r>
              <a:rPr lang="en-US" altLang="ko-KR" sz="4000" dirty="0" smtClean="0">
                <a:solidFill>
                  <a:srgbClr val="FF0000"/>
                </a:solidFill>
              </a:rPr>
              <a:t>Would this be </a:t>
            </a:r>
            <a:r>
              <a:rPr lang="en-US" altLang="ko-KR" sz="4000" b="1" dirty="0" smtClean="0">
                <a:solidFill>
                  <a:srgbClr val="FF0000"/>
                </a:solidFill>
              </a:rPr>
              <a:t>organic</a:t>
            </a:r>
            <a:r>
              <a:rPr lang="en-US" altLang="ko-KR" sz="4000" dirty="0" smtClean="0">
                <a:solidFill>
                  <a:srgbClr val="FF0000"/>
                </a:solidFill>
              </a:rPr>
              <a:t>, or </a:t>
            </a:r>
            <a:r>
              <a:rPr lang="en-US" altLang="ko-KR" sz="4000" b="1" dirty="0" smtClean="0">
                <a:solidFill>
                  <a:srgbClr val="FF0000"/>
                </a:solidFill>
              </a:rPr>
              <a:t>inorganic</a:t>
            </a:r>
            <a:r>
              <a:rPr lang="en-US" altLang="ko-KR" sz="4000" dirty="0" smtClean="0">
                <a:solidFill>
                  <a:srgbClr val="FF0000"/>
                </a:solidFill>
              </a:rPr>
              <a:t> chemistry?</a:t>
            </a:r>
            <a:endParaRPr lang="ko-KR" altLang="en-US" sz="4000" dirty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© Gregory Brundage 2011</a:t>
            </a:r>
            <a:endParaRPr lang="ko-KR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91200" y="1295400"/>
            <a:ext cx="3352800" cy="2100071"/>
          </a:xfrm>
        </p:spPr>
        <p:txBody>
          <a:bodyPr>
            <a:noAutofit/>
          </a:bodyPr>
          <a:lstStyle/>
          <a:p>
            <a:r>
              <a:rPr lang="en-US" altLang="ko-KR" sz="4000" dirty="0" smtClean="0"/>
              <a:t>You need an oil refinery!</a:t>
            </a:r>
            <a:endParaRPr lang="ko-KR" alt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To make gasoline</a:t>
            </a:r>
            <a:r>
              <a:rPr lang="ko-KR" altLang="en-US" smtClean="0">
                <a:solidFill>
                  <a:schemeClr val="tx1"/>
                </a:solidFill>
              </a:rPr>
              <a:t> 汽油 </a:t>
            </a:r>
            <a:r>
              <a:rPr lang="en-US" altLang="ko-KR" dirty="0" err="1" smtClean="0">
                <a:solidFill>
                  <a:schemeClr val="tx1"/>
                </a:solidFill>
              </a:rPr>
              <a:t>qìyóu</a:t>
            </a:r>
            <a:r>
              <a:rPr lang="en-US" altLang="ko-KR" dirty="0" smtClean="0">
                <a:solidFill>
                  <a:schemeClr val="tx1"/>
                </a:solidFill>
              </a:rPr>
              <a:t> = petrol</a:t>
            </a:r>
            <a:endParaRPr lang="ko-KR" alt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Refinery fractional_distillat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71600"/>
            <a:ext cx="5738648" cy="54864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© Gregory Brundage 2011</a:t>
            </a:r>
            <a:endParaRPr lang="ko-KR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</TotalTime>
  <Words>407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Chemistry 化学huàxué</vt:lpstr>
      <vt:lpstr>Slide 2</vt:lpstr>
      <vt:lpstr>There are two kinds of chemistry</vt:lpstr>
      <vt:lpstr>Some of the elements you should know:</vt:lpstr>
      <vt:lpstr>You should also know:</vt:lpstr>
      <vt:lpstr>Organic chemistry 有机化学 about living things. All living things have carbon.</vt:lpstr>
      <vt:lpstr>Carbon Chains 碳链[tàn liàn] </vt:lpstr>
      <vt:lpstr>Petroleum 石油 shíyóu  </vt:lpstr>
      <vt:lpstr>To make gasoline 汽油 qìyóu = petrol</vt:lpstr>
      <vt:lpstr>Here is fruit sugar = Fructose</vt:lpstr>
      <vt:lpstr>And healthy blood 血液[xuèyè]</vt:lpstr>
      <vt:lpstr>Nomenclature</vt:lpstr>
      <vt:lpstr>Nomenclature</vt:lpstr>
      <vt:lpstr>Slide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化学huàxué</dc:title>
  <dc:creator>hp</dc:creator>
  <cp:lastModifiedBy>hp</cp:lastModifiedBy>
  <cp:revision>12</cp:revision>
  <dcterms:created xsi:type="dcterms:W3CDTF">2011-06-11T06:24:25Z</dcterms:created>
  <dcterms:modified xsi:type="dcterms:W3CDTF">2011-08-23T02:56:55Z</dcterms:modified>
</cp:coreProperties>
</file>