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0" r:id="rId14"/>
    <p:sldId id="267" r:id="rId15"/>
    <p:sldId id="268" r:id="rId16"/>
    <p:sldId id="271" r:id="rId1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192AD-9A82-4B29-8DAE-C249ED3BAEAB}" type="datetimeFigureOut">
              <a:rPr lang="ko-KR" altLang="en-US" smtClean="0"/>
              <a:pPr/>
              <a:t>2011-08-09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32E5D-A588-495E-935A-067916CF195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D7EDA7-2891-40EC-B5E3-AC9C568EF5DC}" type="datetime1">
              <a:rPr lang="ko-KR" altLang="en-US" smtClean="0"/>
              <a:pPr/>
              <a:t>2011-08-09</a:t>
            </a:fld>
            <a:endParaRPr lang="ko-KR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©2011 gcb</a:t>
            </a:r>
            <a:endParaRPr lang="ko-KR" alt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7C8164-BD78-4FDE-8EB0-BB38050EA70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altLang="ko-KR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89373-31B7-430C-BA20-403AE5EDDEAB}" type="datetime1">
              <a:rPr lang="ko-KR" altLang="en-US" smtClean="0"/>
              <a:pPr/>
              <a:t>2011-08-09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©2011 gcb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7C8164-BD78-4FDE-8EB0-BB38050EA70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0A8BD3-F972-4C24-8AAC-1C607EBE57C4}" type="datetime1">
              <a:rPr lang="ko-KR" altLang="en-US" smtClean="0"/>
              <a:pPr/>
              <a:t>2011-08-09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©2011 gcb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7C8164-BD78-4FDE-8EB0-BB38050EA70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A7D9F-5F76-496B-B5A2-841012C20F46}" type="datetime1">
              <a:rPr lang="ko-KR" altLang="en-US" smtClean="0"/>
              <a:pPr/>
              <a:t>2011-08-09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©2011 gcb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7C8164-BD78-4FDE-8EB0-BB38050EA70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A93D92-6688-4397-B3CC-2E50A298213F}" type="datetime1">
              <a:rPr lang="ko-KR" altLang="en-US" smtClean="0"/>
              <a:pPr/>
              <a:t>2011-08-09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©2011 gcb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7C8164-BD78-4FDE-8EB0-BB38050EA70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BCDB16-A1C7-4A5B-95BD-003D68B9A42C}" type="datetime1">
              <a:rPr lang="ko-KR" altLang="en-US" smtClean="0"/>
              <a:pPr/>
              <a:t>2011-08-09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©2011 gcb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7C8164-BD78-4FDE-8EB0-BB38050EA70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7BEF23-C3E8-4379-B365-8C8A3802F539}" type="datetime1">
              <a:rPr lang="ko-KR" altLang="en-US" smtClean="0"/>
              <a:pPr/>
              <a:t>2011-08-09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©2011 gcb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7C8164-BD78-4FDE-8EB0-BB38050EA70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4AB52C-4239-440B-9BD0-74C19ED6F644}" type="datetime1">
              <a:rPr lang="ko-KR" altLang="en-US" smtClean="0"/>
              <a:pPr/>
              <a:t>2011-08-09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©2011 gcb</a:t>
            </a: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7C8164-BD78-4FDE-8EB0-BB38050EA70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E0CE3C-7945-42DC-AE1C-DDEAA6A16A62}" type="datetime1">
              <a:rPr lang="ko-KR" altLang="en-US" smtClean="0"/>
              <a:pPr/>
              <a:t>2011-08-09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©2011 gcb</a:t>
            </a: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7C8164-BD78-4FDE-8EB0-BB38050EA70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1114EE-69CA-4E85-8ABA-7BC46ED6C03D}" type="datetime1">
              <a:rPr lang="ko-KR" altLang="en-US" smtClean="0"/>
              <a:pPr/>
              <a:t>2011-08-09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altLang="ko-KR" smtClean="0"/>
              <a:t>©2011 gcb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7C8164-BD78-4FDE-8EB0-BB38050EA70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altLang="ko-KR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9AF741C-9D1C-4C89-85DD-02D1FD3B70FE}" type="datetime1">
              <a:rPr lang="ko-KR" altLang="en-US" smtClean="0"/>
              <a:pPr/>
              <a:t>2011-08-09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r>
              <a:rPr lang="en-US" altLang="ko-KR" smtClean="0"/>
              <a:t>©2011 gcb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7C8164-BD78-4FDE-8EB0-BB38050EA70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  <a:p>
            <a:pPr lvl="1" eaLnBrk="1" latinLnBrk="0" hangingPunct="1"/>
            <a:r>
              <a:rPr kumimoji="0" lang="en-US" altLang="ko-KR" smtClean="0"/>
              <a:t>Second level</a:t>
            </a:r>
          </a:p>
          <a:p>
            <a:pPr lvl="2" eaLnBrk="1" latinLnBrk="0" hangingPunct="1"/>
            <a:r>
              <a:rPr kumimoji="0" lang="en-US" altLang="ko-KR" smtClean="0"/>
              <a:t>Third level</a:t>
            </a:r>
          </a:p>
          <a:p>
            <a:pPr lvl="3" eaLnBrk="1" latinLnBrk="0" hangingPunct="1"/>
            <a:r>
              <a:rPr kumimoji="0" lang="en-US" altLang="ko-KR" smtClean="0"/>
              <a:t>Fourth level</a:t>
            </a:r>
          </a:p>
          <a:p>
            <a:pPr lvl="4" eaLnBrk="1" latinLnBrk="0" hangingPunct="1"/>
            <a:r>
              <a:rPr kumimoji="0" lang="en-US" altLang="ko-KR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1513C9D-01D8-49BB-87E3-9F4C3628F732}" type="datetime1">
              <a:rPr lang="ko-KR" altLang="en-US" smtClean="0"/>
              <a:pPr/>
              <a:t>2011-08-09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en-US" altLang="ko-KR" smtClean="0"/>
              <a:t>©2011 gcb</a:t>
            </a:r>
            <a:endParaRPr lang="ko-KR" alt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7C8164-BD78-4FDE-8EB0-BB38050EA70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l" rtl="0" eaLnBrk="1" latinLnBrk="1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1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1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1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1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1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1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1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1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©2011 gcb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8164-BD78-4FDE-8EB0-BB38050EA70F}" type="slidenum">
              <a:rPr lang="ko-KR" altLang="en-US" smtClean="0"/>
              <a:pPr/>
              <a:t>1</a:t>
            </a:fld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14401"/>
            <a:ext cx="4343400" cy="9144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Conversation </a:t>
            </a:r>
            <a:endParaRPr lang="ko-KR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895600"/>
            <a:ext cx="8534400" cy="1600200"/>
          </a:xfrm>
        </p:spPr>
        <p:txBody>
          <a:bodyPr>
            <a:noAutofit/>
          </a:bodyPr>
          <a:lstStyle/>
          <a:p>
            <a:pPr algn="ctr"/>
            <a:r>
              <a:rPr lang="en-US" altLang="ko-KR" sz="3500" dirty="0" smtClean="0">
                <a:solidFill>
                  <a:srgbClr val="FF0000"/>
                </a:solidFill>
              </a:rPr>
              <a:t>Everybody needs a counselor sometimes!</a:t>
            </a:r>
          </a:p>
          <a:p>
            <a:pPr algn="ctr"/>
            <a:r>
              <a:rPr lang="ko-KR" altLang="ko-KR" sz="3500" b="1" dirty="0">
                <a:solidFill>
                  <a:srgbClr val="FF0000"/>
                </a:solidFill>
              </a:rPr>
              <a:t>咨询心理学</a:t>
            </a:r>
            <a:r>
              <a:rPr lang="en-US" altLang="ko-KR" sz="3500" dirty="0">
                <a:solidFill>
                  <a:srgbClr val="FF0000"/>
                </a:solidFill>
              </a:rPr>
              <a:t> (Counseling Psychology</a:t>
            </a:r>
            <a:r>
              <a:rPr lang="en-US" altLang="ko-KR" sz="3500" dirty="0" smtClean="0">
                <a:solidFill>
                  <a:srgbClr val="FF0000"/>
                </a:solidFill>
              </a:rPr>
              <a:t>)</a:t>
            </a:r>
            <a:endParaRPr lang="ko-KR" altLang="en-US" sz="35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3048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Intermediate level</a:t>
            </a:r>
            <a:endParaRPr lang="ko-KR" altLang="en-US" dirty="0"/>
          </a:p>
        </p:txBody>
      </p:sp>
      <p:pic>
        <p:nvPicPr>
          <p:cNvPr id="5" name="Picture 4" descr="COUNSELOR OLD BOYFRIEND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0"/>
            <a:ext cx="3733800" cy="2865173"/>
          </a:xfrm>
          <a:prstGeom prst="rect">
            <a:avLst/>
          </a:prstGeom>
        </p:spPr>
      </p:pic>
      <p:pic>
        <p:nvPicPr>
          <p:cNvPr id="8" name="Picture 7" descr="Orange-Man-Reaching-for-the-Stars-132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4648200"/>
            <a:ext cx="2115766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240536"/>
          </a:xfrm>
        </p:spPr>
        <p:txBody>
          <a:bodyPr/>
          <a:lstStyle/>
          <a:p>
            <a:r>
              <a:rPr lang="en-US" altLang="ko-KR" dirty="0" smtClean="0">
                <a:solidFill>
                  <a:srgbClr val="FFFF00"/>
                </a:solidFill>
              </a:rPr>
              <a:t>5. Do you have any other ideas?</a:t>
            </a:r>
            <a:endParaRPr lang="ko-KR" altLang="en-US" dirty="0">
              <a:solidFill>
                <a:srgbClr val="FFFF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783560"/>
            <a:ext cx="3962400" cy="4572000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/>
              <a:t>Sometimes that first idea is a bad idea.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Like: “Kill that guy!”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So, the counselor helps the client explore </a:t>
            </a:r>
            <a:r>
              <a:rPr lang="en-US" altLang="ko-KR" sz="3500" b="1" i="1" u="sng" dirty="0" err="1" smtClean="0">
                <a:solidFill>
                  <a:srgbClr val="FFFF00"/>
                </a:solidFill>
              </a:rPr>
              <a:t>explore</a:t>
            </a:r>
            <a:r>
              <a:rPr lang="en-US" altLang="ko-KR" sz="3500" b="1" i="1" u="sng" dirty="0" smtClean="0">
                <a:solidFill>
                  <a:srgbClr val="FFFF00"/>
                </a:solidFill>
              </a:rPr>
              <a:t> options…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©2011 gcb</a:t>
            </a:r>
            <a:endParaRPr lang="ko-KR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8164-BD78-4FDE-8EB0-BB38050EA70F}" type="slidenum">
              <a:rPr lang="ko-KR" altLang="en-US" smtClean="0"/>
              <a:pPr/>
              <a:t>10</a:t>
            </a:fld>
            <a:endParaRPr lang="ko-KR" altLang="en-US"/>
          </a:p>
        </p:txBody>
      </p:sp>
      <p:pic>
        <p:nvPicPr>
          <p:cNvPr id="5" name="Picture 4" descr="many optio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2209800"/>
            <a:ext cx="4267200" cy="30861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3162"/>
          </a:xfrm>
        </p:spPr>
        <p:txBody>
          <a:bodyPr>
            <a:normAutofit/>
          </a:bodyPr>
          <a:lstStyle/>
          <a:p>
            <a:pPr lvl="0"/>
            <a:r>
              <a:rPr lang="en-US" altLang="ko-KR" sz="2800" dirty="0" smtClean="0">
                <a:solidFill>
                  <a:schemeClr val="tx1"/>
                </a:solidFill>
              </a:rPr>
              <a:t>6. Do you have friends or family you can talk to? 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7162800" cy="3429000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b="1" dirty="0" smtClean="0">
                <a:solidFill>
                  <a:srgbClr val="FFFF00"/>
                </a:solidFill>
              </a:rPr>
              <a:t>If “</a:t>
            </a:r>
            <a:r>
              <a:rPr lang="en-US" altLang="ko-KR" b="1" i="1" dirty="0" smtClean="0">
                <a:solidFill>
                  <a:srgbClr val="FFFF00"/>
                </a:solidFill>
              </a:rPr>
              <a:t>no</a:t>
            </a:r>
            <a:r>
              <a:rPr lang="en-US" altLang="ko-KR" b="1" dirty="0" smtClean="0">
                <a:solidFill>
                  <a:srgbClr val="FFFF00"/>
                </a:solidFill>
              </a:rPr>
              <a:t>” counselor says, “</a:t>
            </a:r>
            <a:r>
              <a:rPr lang="en-US" altLang="ko-KR" b="1" i="1" dirty="0" smtClean="0">
                <a:solidFill>
                  <a:srgbClr val="FFFF00"/>
                </a:solidFill>
              </a:rPr>
              <a:t>you can always come and talk with me</a:t>
            </a:r>
            <a:r>
              <a:rPr lang="en-US" altLang="ko-KR" b="1" dirty="0" smtClean="0">
                <a:solidFill>
                  <a:srgbClr val="FFFF00"/>
                </a:solidFill>
              </a:rPr>
              <a:t>.”</a:t>
            </a:r>
          </a:p>
          <a:p>
            <a:pPr>
              <a:buNone/>
            </a:pPr>
            <a:endParaRPr lang="en-US" altLang="ko-KR" b="1" dirty="0" smtClean="0">
              <a:solidFill>
                <a:srgbClr val="FFFF00"/>
              </a:solidFill>
            </a:endParaRPr>
          </a:p>
          <a:p>
            <a:r>
              <a:rPr lang="en-US" altLang="ko-KR" b="1" dirty="0" smtClean="0">
                <a:solidFill>
                  <a:srgbClr val="FFFF00"/>
                </a:solidFill>
              </a:rPr>
              <a:t>People often have resources (like family and friends), but don’t think to use them.</a:t>
            </a:r>
          </a:p>
          <a:p>
            <a:endParaRPr lang="en-US" altLang="ko-KR" b="1" dirty="0" smtClean="0">
              <a:solidFill>
                <a:srgbClr val="FFFF00"/>
              </a:solidFill>
            </a:endParaRPr>
          </a:p>
          <a:p>
            <a:r>
              <a:rPr lang="en-US" altLang="ko-KR" b="1" dirty="0" smtClean="0">
                <a:solidFill>
                  <a:srgbClr val="FFFF00"/>
                </a:solidFill>
              </a:rPr>
              <a:t>But, if someone has HIV/AIDS, they might not want to talk about it with their mom or friends!</a:t>
            </a:r>
          </a:p>
          <a:p>
            <a:endParaRPr lang="en-US" altLang="ko-KR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en-US" altLang="ko-KR" sz="24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©2011 gcb</a:t>
            </a:r>
            <a:endParaRPr lang="ko-KR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8164-BD78-4FDE-8EB0-BB38050EA70F}" type="slidenum">
              <a:rPr lang="ko-KR" altLang="en-US" smtClean="0"/>
              <a:pPr/>
              <a:t>11</a:t>
            </a:fld>
            <a:endParaRPr lang="ko-KR" altLang="en-US"/>
          </a:p>
        </p:txBody>
      </p:sp>
      <p:pic>
        <p:nvPicPr>
          <p:cNvPr id="6" name="Picture 5" descr="angelo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4243294"/>
            <a:ext cx="2286000" cy="2614706"/>
          </a:xfrm>
          <a:prstGeom prst="rect">
            <a:avLst/>
          </a:prstGeom>
        </p:spPr>
      </p:pic>
      <p:pic>
        <p:nvPicPr>
          <p:cNvPr id="7" name="Picture 6" descr="COUNSELOR-my_moth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4572000"/>
            <a:ext cx="1828800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240536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7. What is the </a:t>
            </a:r>
            <a:r>
              <a:rPr lang="en-US" altLang="ko-KR" u="sng" dirty="0" smtClean="0">
                <a:solidFill>
                  <a:srgbClr val="FFFF00"/>
                </a:solidFill>
              </a:rPr>
              <a:t>best</a:t>
            </a:r>
            <a:r>
              <a:rPr lang="en-US" altLang="ko-KR" dirty="0" smtClean="0">
                <a:solidFill>
                  <a:schemeClr val="tx1"/>
                </a:solidFill>
              </a:rPr>
              <a:t> thing for you to do </a:t>
            </a:r>
            <a:r>
              <a:rPr lang="en-US" altLang="ko-KR" i="1" u="sng" dirty="0" smtClean="0">
                <a:solidFill>
                  <a:schemeClr val="tx1"/>
                </a:solidFill>
              </a:rPr>
              <a:t>now</a:t>
            </a:r>
            <a:r>
              <a:rPr lang="en-US" altLang="ko-KR" dirty="0" smtClean="0">
                <a:solidFill>
                  <a:schemeClr val="tx1"/>
                </a:solidFill>
              </a:rPr>
              <a:t>?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b="1" dirty="0" smtClean="0">
              <a:solidFill>
                <a:srgbClr val="FF0000"/>
              </a:solidFill>
            </a:endParaRPr>
          </a:p>
          <a:p>
            <a:r>
              <a:rPr lang="en-US" altLang="ko-KR" dirty="0" smtClean="0"/>
              <a:t>This means to prioritize the problems, and get ready to put a solution into action. A very important step!</a:t>
            </a:r>
          </a:p>
          <a:p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©2011 gcb</a:t>
            </a:r>
            <a:endParaRPr lang="ko-KR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8164-BD78-4FDE-8EB0-BB38050EA70F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772400" cy="914400"/>
          </a:xfrm>
        </p:spPr>
        <p:txBody>
          <a:bodyPr/>
          <a:lstStyle/>
          <a:p>
            <a:r>
              <a:rPr lang="en-US" altLang="ko-KR" dirty="0" smtClean="0"/>
              <a:t>QUESTIONS? Comments?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7772400" cy="4191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</a:rPr>
              <a:t>Now, it’s time to start. </a:t>
            </a:r>
          </a:p>
          <a:p>
            <a:endParaRPr lang="en-US" altLang="ko-KR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</a:rPr>
              <a:t>I have a list of problems for you. You can choose a number… 1 – 20. I’ll read the problem. Another person will just go through the counseling questions with you.</a:t>
            </a:r>
          </a:p>
          <a:p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</a:rPr>
              <a:t>It’s easy!!!</a:t>
            </a:r>
          </a:p>
          <a:p>
            <a:r>
              <a:rPr lang="en-US" altLang="ko-KR" b="1" dirty="0" smtClean="0">
                <a:solidFill>
                  <a:srgbClr val="FF0000"/>
                </a:solidFill>
              </a:rPr>
              <a:t>Ready?</a:t>
            </a:r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©2011 gcb</a:t>
            </a: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8164-BD78-4FDE-8EB0-BB38050EA70F}" type="slidenum">
              <a:rPr lang="ko-KR" altLang="en-US" smtClean="0"/>
              <a:pPr/>
              <a:t>13</a:t>
            </a:fld>
            <a:endParaRPr lang="ko-KR" altLang="en-US"/>
          </a:p>
        </p:txBody>
      </p:sp>
      <p:pic>
        <p:nvPicPr>
          <p:cNvPr id="6" name="Picture 5" descr="Funny clo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3845976"/>
            <a:ext cx="2895600" cy="301202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Problems… TOP SECRET!!!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  <a:solidFill>
            <a:schemeClr val="tx1"/>
          </a:solidFill>
        </p:spPr>
        <p:txBody>
          <a:bodyPr>
            <a:normAutofit fontScale="32500" lnSpcReduction="20000"/>
          </a:bodyPr>
          <a:lstStyle/>
          <a:p>
            <a:pPr lvl="0"/>
            <a:r>
              <a:rPr lang="en-US" altLang="ko-KR" dirty="0" smtClean="0"/>
              <a:t>1. You always smell bad.</a:t>
            </a:r>
            <a:endParaRPr lang="ko-KR" altLang="ko-KR" dirty="0" smtClean="0"/>
          </a:p>
          <a:p>
            <a:pPr lvl="0"/>
            <a:r>
              <a:rPr lang="en-US" altLang="ko-KR" dirty="0" smtClean="0">
                <a:solidFill>
                  <a:schemeClr val="bg2"/>
                </a:solidFill>
              </a:rPr>
              <a:t>2. Your mother is an alien.</a:t>
            </a:r>
            <a:endParaRPr lang="ko-KR" altLang="ko-KR" dirty="0" smtClean="0">
              <a:solidFill>
                <a:schemeClr val="bg2"/>
              </a:solidFill>
            </a:endParaRPr>
          </a:p>
          <a:p>
            <a:pPr lvl="0"/>
            <a:r>
              <a:rPr lang="en-US" altLang="ko-KR" dirty="0" smtClean="0">
                <a:solidFill>
                  <a:schemeClr val="bg2"/>
                </a:solidFill>
              </a:rPr>
              <a:t>3. A vampire bit you.</a:t>
            </a:r>
            <a:endParaRPr lang="ko-KR" altLang="ko-KR" dirty="0" smtClean="0">
              <a:solidFill>
                <a:schemeClr val="bg2"/>
              </a:solidFill>
            </a:endParaRPr>
          </a:p>
          <a:p>
            <a:pPr lvl="0"/>
            <a:r>
              <a:rPr lang="en-US" altLang="ko-KR" dirty="0" smtClean="0">
                <a:solidFill>
                  <a:schemeClr val="bg2"/>
                </a:solidFill>
              </a:rPr>
              <a:t>4. You are going crazy.</a:t>
            </a:r>
            <a:endParaRPr lang="ko-KR" altLang="ko-KR" dirty="0" smtClean="0">
              <a:solidFill>
                <a:schemeClr val="bg2"/>
              </a:solidFill>
            </a:endParaRPr>
          </a:p>
          <a:p>
            <a:pPr lvl="0"/>
            <a:r>
              <a:rPr lang="en-US" altLang="ko-KR" dirty="0" smtClean="0">
                <a:solidFill>
                  <a:schemeClr val="bg2"/>
                </a:solidFill>
              </a:rPr>
              <a:t>5. A witch turned you into a frog.</a:t>
            </a:r>
            <a:endParaRPr lang="ko-KR" altLang="ko-KR" dirty="0" smtClean="0">
              <a:solidFill>
                <a:schemeClr val="bg2"/>
              </a:solidFill>
            </a:endParaRPr>
          </a:p>
          <a:p>
            <a:pPr lvl="0"/>
            <a:r>
              <a:rPr lang="en-US" altLang="ko-KR" dirty="0" smtClean="0">
                <a:solidFill>
                  <a:schemeClr val="bg2"/>
                </a:solidFill>
              </a:rPr>
              <a:t>6. You have a drug problem.</a:t>
            </a:r>
            <a:endParaRPr lang="ko-KR" altLang="ko-KR" dirty="0" smtClean="0">
              <a:solidFill>
                <a:schemeClr val="bg2"/>
              </a:solidFill>
            </a:endParaRPr>
          </a:p>
          <a:p>
            <a:pPr lvl="0"/>
            <a:r>
              <a:rPr lang="en-US" altLang="ko-KR" dirty="0" smtClean="0">
                <a:solidFill>
                  <a:schemeClr val="bg2"/>
                </a:solidFill>
              </a:rPr>
              <a:t>7. You are pregnant (or your girl friend is pregnant).</a:t>
            </a:r>
            <a:endParaRPr lang="ko-KR" altLang="ko-KR" dirty="0" smtClean="0">
              <a:solidFill>
                <a:schemeClr val="bg2"/>
              </a:solidFill>
            </a:endParaRPr>
          </a:p>
          <a:p>
            <a:pPr lvl="0"/>
            <a:r>
              <a:rPr lang="en-US" altLang="ko-KR" dirty="0" smtClean="0">
                <a:solidFill>
                  <a:schemeClr val="bg2"/>
                </a:solidFill>
              </a:rPr>
              <a:t>8. You just found out you have AIDS.</a:t>
            </a:r>
            <a:endParaRPr lang="ko-KR" altLang="ko-KR" dirty="0" smtClean="0">
              <a:solidFill>
                <a:schemeClr val="bg2"/>
              </a:solidFill>
            </a:endParaRPr>
          </a:p>
          <a:p>
            <a:pPr lvl="0"/>
            <a:r>
              <a:rPr lang="en-US" altLang="ko-KR" dirty="0" smtClean="0">
                <a:solidFill>
                  <a:schemeClr val="bg2"/>
                </a:solidFill>
              </a:rPr>
              <a:t>9. Your 17 year old daughter just ran away.</a:t>
            </a:r>
            <a:endParaRPr lang="ko-KR" altLang="ko-KR" dirty="0" smtClean="0">
              <a:solidFill>
                <a:schemeClr val="bg2"/>
              </a:solidFill>
            </a:endParaRPr>
          </a:p>
          <a:p>
            <a:pPr lvl="0"/>
            <a:r>
              <a:rPr lang="en-US" altLang="ko-KR" dirty="0" smtClean="0">
                <a:solidFill>
                  <a:schemeClr val="bg2"/>
                </a:solidFill>
              </a:rPr>
              <a:t>10. You are really stupid and ugly.</a:t>
            </a:r>
            <a:endParaRPr lang="ko-KR" altLang="ko-KR" dirty="0" smtClean="0">
              <a:solidFill>
                <a:schemeClr val="bg2"/>
              </a:solidFill>
            </a:endParaRPr>
          </a:p>
          <a:p>
            <a:pPr lvl="0"/>
            <a:r>
              <a:rPr lang="en-US" altLang="ko-KR" dirty="0" smtClean="0">
                <a:solidFill>
                  <a:schemeClr val="bg2"/>
                </a:solidFill>
              </a:rPr>
              <a:t>11. You’re going to prison for murder but you’re innocent. </a:t>
            </a:r>
            <a:endParaRPr lang="ko-KR" altLang="ko-KR" dirty="0" smtClean="0">
              <a:solidFill>
                <a:schemeClr val="bg2"/>
              </a:solidFill>
            </a:endParaRPr>
          </a:p>
          <a:p>
            <a:pPr lvl="0"/>
            <a:r>
              <a:rPr lang="en-US" altLang="ko-KR" dirty="0" smtClean="0">
                <a:solidFill>
                  <a:schemeClr val="bg2"/>
                </a:solidFill>
              </a:rPr>
              <a:t>12. Nobody loves you.</a:t>
            </a:r>
            <a:endParaRPr lang="ko-KR" altLang="ko-KR" dirty="0" smtClean="0">
              <a:solidFill>
                <a:schemeClr val="bg2"/>
              </a:solidFill>
            </a:endParaRPr>
          </a:p>
          <a:p>
            <a:pPr lvl="0"/>
            <a:r>
              <a:rPr lang="en-US" altLang="ko-KR" dirty="0" smtClean="0">
                <a:solidFill>
                  <a:schemeClr val="bg2"/>
                </a:solidFill>
              </a:rPr>
              <a:t>13. You just found out your brother is gay.</a:t>
            </a:r>
            <a:endParaRPr lang="ko-KR" altLang="ko-KR" dirty="0" smtClean="0">
              <a:solidFill>
                <a:schemeClr val="bg2"/>
              </a:solidFill>
            </a:endParaRPr>
          </a:p>
          <a:p>
            <a:pPr lvl="0"/>
            <a:r>
              <a:rPr lang="en-US" altLang="ko-KR" dirty="0" smtClean="0">
                <a:solidFill>
                  <a:schemeClr val="bg2"/>
                </a:solidFill>
              </a:rPr>
              <a:t>14. All your hair is falling out.</a:t>
            </a:r>
            <a:endParaRPr lang="ko-KR" altLang="ko-KR" dirty="0" smtClean="0">
              <a:solidFill>
                <a:schemeClr val="bg2"/>
              </a:solidFill>
            </a:endParaRPr>
          </a:p>
          <a:p>
            <a:pPr lvl="0"/>
            <a:r>
              <a:rPr lang="en-US" altLang="ko-KR" dirty="0" smtClean="0">
                <a:solidFill>
                  <a:schemeClr val="bg2"/>
                </a:solidFill>
              </a:rPr>
              <a:t>15. Everybody thinks you are gay but you’re not.</a:t>
            </a:r>
            <a:endParaRPr lang="ko-KR" altLang="ko-KR" dirty="0" smtClean="0">
              <a:solidFill>
                <a:schemeClr val="bg2"/>
              </a:solidFill>
            </a:endParaRPr>
          </a:p>
          <a:p>
            <a:pPr lvl="0"/>
            <a:r>
              <a:rPr lang="en-US" altLang="ko-KR" dirty="0" smtClean="0">
                <a:solidFill>
                  <a:schemeClr val="bg2"/>
                </a:solidFill>
              </a:rPr>
              <a:t>16. Your parents moved away without telling you because they don’t like you.</a:t>
            </a:r>
            <a:endParaRPr lang="ko-KR" altLang="ko-KR" dirty="0" smtClean="0">
              <a:solidFill>
                <a:schemeClr val="bg2"/>
              </a:solidFill>
            </a:endParaRPr>
          </a:p>
          <a:p>
            <a:pPr lvl="0"/>
            <a:r>
              <a:rPr lang="en-US" altLang="ko-KR" dirty="0" smtClean="0">
                <a:solidFill>
                  <a:schemeClr val="bg2"/>
                </a:solidFill>
              </a:rPr>
              <a:t>17. Aliens are following you.</a:t>
            </a:r>
            <a:endParaRPr lang="ko-KR" altLang="ko-KR" dirty="0" smtClean="0">
              <a:solidFill>
                <a:schemeClr val="bg2"/>
              </a:solidFill>
            </a:endParaRPr>
          </a:p>
          <a:p>
            <a:pPr lvl="0"/>
            <a:r>
              <a:rPr lang="en-US" altLang="ko-KR" dirty="0" smtClean="0">
                <a:solidFill>
                  <a:schemeClr val="bg2"/>
                </a:solidFill>
              </a:rPr>
              <a:t>18. Your English teacher hates you.</a:t>
            </a:r>
            <a:endParaRPr lang="ko-KR" altLang="ko-KR" dirty="0" smtClean="0">
              <a:solidFill>
                <a:schemeClr val="bg2"/>
              </a:solidFill>
            </a:endParaRPr>
          </a:p>
          <a:p>
            <a:pPr lvl="0"/>
            <a:r>
              <a:rPr lang="en-US" altLang="ko-KR" dirty="0" smtClean="0">
                <a:solidFill>
                  <a:schemeClr val="bg2"/>
                </a:solidFill>
              </a:rPr>
              <a:t>19. You have a date with a pop star but you have a huge pimple on your nose.</a:t>
            </a:r>
            <a:endParaRPr lang="ko-KR" altLang="ko-KR" dirty="0" smtClean="0">
              <a:solidFill>
                <a:schemeClr val="bg2"/>
              </a:solidFill>
            </a:endParaRPr>
          </a:p>
          <a:p>
            <a:pPr lvl="0"/>
            <a:r>
              <a:rPr lang="en-US" altLang="ko-KR" dirty="0" smtClean="0">
                <a:solidFill>
                  <a:schemeClr val="bg2"/>
                </a:solidFill>
              </a:rPr>
              <a:t>20 Pink monkeys from mars are stealing your underwear. </a:t>
            </a:r>
            <a:endParaRPr lang="ko-KR" altLang="ko-KR" dirty="0" smtClean="0">
              <a:solidFill>
                <a:schemeClr val="bg2"/>
              </a:solidFill>
            </a:endParaRPr>
          </a:p>
          <a:p>
            <a:endParaRPr lang="ko-KR" altLang="en-US" dirty="0">
              <a:solidFill>
                <a:schemeClr val="bg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©2011 gcb</a:t>
            </a:r>
            <a:endParaRPr lang="ko-KR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8164-BD78-4FDE-8EB0-BB38050EA70F}" type="slidenum">
              <a:rPr lang="ko-KR" altLang="en-US" smtClean="0"/>
              <a:pPr/>
              <a:t>14</a:t>
            </a:fld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819400" y="5791200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After showing the client the problem, leave slide 5 up so the counselor can read the questions!</a:t>
            </a:r>
            <a:endParaRPr lang="ko-KR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By the way…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These are real counselor questions.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They can be very useful in the real world.</a:t>
            </a:r>
          </a:p>
          <a:p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©2011 gcb</a:t>
            </a:r>
            <a:endParaRPr lang="ko-KR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8164-BD78-4FDE-8EB0-BB38050EA70F}" type="slidenum">
              <a:rPr lang="ko-KR" altLang="en-US" smtClean="0"/>
              <a:pPr/>
              <a:t>15</a:t>
            </a:fld>
            <a:endParaRPr lang="ko-KR" altLang="en-US"/>
          </a:p>
        </p:txBody>
      </p:sp>
      <p:pic>
        <p:nvPicPr>
          <p:cNvPr id="5" name="Picture 4" descr="COUNSELOR paranormal-activity-carto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33054" y="3581400"/>
            <a:ext cx="3907498" cy="32766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By the end…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sz="5000" dirty="0" smtClean="0"/>
              <a:t>Both the client and the counselor has to feel comfortable with the solution. If either isn’t maybe exploring more options is a good idea.</a:t>
            </a:r>
          </a:p>
          <a:p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©2011 gcb</a:t>
            </a: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8164-BD78-4FDE-8EB0-BB38050EA70F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0"/>
            <a:ext cx="7772400" cy="91440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Interaction</a:t>
            </a:r>
            <a:r>
              <a:rPr lang="ko-KR" altLang="en-US" b="1" dirty="0" smtClean="0">
                <a:solidFill>
                  <a:srgbClr val="FF0000"/>
                </a:solidFill>
              </a:rPr>
              <a:t>互动</a:t>
            </a:r>
            <a:r>
              <a:rPr lang="en-US" altLang="ko-KR" sz="1600" b="1" dirty="0" err="1" smtClean="0">
                <a:solidFill>
                  <a:srgbClr val="FF0000"/>
                </a:solidFill>
              </a:rPr>
              <a:t>hùdòng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 </a:t>
            </a:r>
            <a:r>
              <a:rPr lang="en-US" altLang="ko-KR" b="1" dirty="0" smtClean="0">
                <a:solidFill>
                  <a:srgbClr val="FFFF00"/>
                </a:solidFill>
              </a:rPr>
              <a:t>is golden!</a:t>
            </a:r>
            <a:endParaRPr lang="ko-KR" altLang="en-US" b="1" dirty="0">
              <a:solidFill>
                <a:srgbClr val="FFFF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581400"/>
            <a:ext cx="8686800" cy="3276600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b="1" dirty="0" smtClean="0">
                <a:solidFill>
                  <a:srgbClr val="FFC000"/>
                </a:solidFill>
              </a:rPr>
              <a:t>Do you have problems?</a:t>
            </a:r>
          </a:p>
          <a:p>
            <a:endParaRPr lang="en-US" altLang="ko-KR" b="1" dirty="0" smtClean="0">
              <a:solidFill>
                <a:srgbClr val="FFC000"/>
              </a:solidFill>
            </a:endParaRPr>
          </a:p>
          <a:p>
            <a:r>
              <a:rPr lang="en-US" altLang="ko-KR" b="1" dirty="0" smtClean="0">
                <a:solidFill>
                  <a:srgbClr val="FFC000"/>
                </a:solidFill>
              </a:rPr>
              <a:t>Heck yeah! Everybody has problems sometimes.</a:t>
            </a:r>
          </a:p>
          <a:p>
            <a:endParaRPr lang="en-US" altLang="ko-KR" b="1" dirty="0" smtClean="0">
              <a:solidFill>
                <a:srgbClr val="FFC000"/>
              </a:solidFill>
            </a:endParaRPr>
          </a:p>
          <a:p>
            <a:r>
              <a:rPr lang="en-US" altLang="ko-KR" b="1" dirty="0" smtClean="0">
                <a:solidFill>
                  <a:srgbClr val="FFC000"/>
                </a:solidFill>
              </a:rPr>
              <a:t>Today I’m going to give you more problems!</a:t>
            </a:r>
          </a:p>
          <a:p>
            <a:endParaRPr lang="en-US" altLang="ko-KR" b="1" dirty="0" smtClean="0">
              <a:solidFill>
                <a:srgbClr val="FFC000"/>
              </a:solidFill>
            </a:endParaRPr>
          </a:p>
          <a:p>
            <a:r>
              <a:rPr lang="en-US" altLang="ko-KR" b="1" dirty="0" smtClean="0">
                <a:solidFill>
                  <a:srgbClr val="FFC000"/>
                </a:solidFill>
              </a:rPr>
              <a:t>Ha </a:t>
            </a:r>
            <a:r>
              <a:rPr lang="en-US" altLang="ko-KR" b="1" dirty="0" err="1" smtClean="0">
                <a:solidFill>
                  <a:srgbClr val="FFC000"/>
                </a:solidFill>
              </a:rPr>
              <a:t>ha</a:t>
            </a:r>
            <a:r>
              <a:rPr lang="en-US" altLang="ko-KR" b="1" dirty="0" smtClean="0">
                <a:solidFill>
                  <a:srgbClr val="FFC000"/>
                </a:solidFill>
              </a:rPr>
              <a:t>. Not real problems, fake problems, and you’re going to help each other solve those problems.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©2011 gcb</a:t>
            </a: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8164-BD78-4FDE-8EB0-BB38050EA70F}" type="slidenum">
              <a:rPr lang="ko-KR" altLang="en-US" smtClean="0"/>
              <a:pPr/>
              <a:t>2</a:t>
            </a:fld>
            <a:endParaRPr lang="ko-KR" altLang="en-US"/>
          </a:p>
        </p:txBody>
      </p:sp>
      <p:pic>
        <p:nvPicPr>
          <p:cNvPr id="6" name="Picture 5" descr="karate-ki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685800"/>
            <a:ext cx="5125543" cy="28860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Speed Survey: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47800"/>
            <a:ext cx="5638800" cy="4953000"/>
          </a:xfrm>
        </p:spPr>
        <p:txBody>
          <a:bodyPr/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A: Do you have any problems?</a:t>
            </a:r>
          </a:p>
          <a:p>
            <a:r>
              <a:rPr lang="en-US" altLang="ko-KR" b="1" dirty="0" smtClean="0">
                <a:solidFill>
                  <a:srgbClr val="FF0000"/>
                </a:solidFill>
              </a:rPr>
              <a:t>B: Yes, no, maybe</a:t>
            </a:r>
          </a:p>
          <a:p>
            <a:r>
              <a:rPr lang="en-US" altLang="ko-KR" b="1" dirty="0" smtClean="0">
                <a:solidFill>
                  <a:srgbClr val="FF0000"/>
                </a:solidFill>
              </a:rPr>
              <a:t>A: [If “yes” or “maybe”:] How many? Be honest now!</a:t>
            </a:r>
          </a:p>
          <a:p>
            <a:endParaRPr lang="en-US" altLang="ko-KR" b="1" dirty="0" smtClean="0">
              <a:solidFill>
                <a:srgbClr val="FF0000"/>
              </a:solidFill>
            </a:endParaRPr>
          </a:p>
          <a:p>
            <a:r>
              <a:rPr lang="en-US" altLang="ko-KR" b="1" dirty="0" smtClean="0">
                <a:solidFill>
                  <a:srgbClr val="FF0000"/>
                </a:solidFill>
              </a:rPr>
              <a:t>You don’t have to tell us your problems, just how many you have. 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©2011 gcb</a:t>
            </a: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8164-BD78-4FDE-8EB0-BB38050EA70F}" type="slidenum">
              <a:rPr lang="ko-KR" altLang="en-US" smtClean="0"/>
              <a:pPr/>
              <a:t>3</a:t>
            </a:fld>
            <a:endParaRPr lang="ko-KR" altLang="en-US"/>
          </a:p>
        </p:txBody>
      </p:sp>
      <p:pic>
        <p:nvPicPr>
          <p:cNvPr id="6" name="Picture 5" descr="1254_very_frightened_and_scared_young_bo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70926" y="0"/>
            <a:ext cx="2873074" cy="427904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512064"/>
            <a:ext cx="2895600" cy="914400"/>
          </a:xfrm>
        </p:spPr>
        <p:txBody>
          <a:bodyPr/>
          <a:lstStyle/>
          <a:p>
            <a:r>
              <a:rPr lang="en-US" altLang="ko-KR" dirty="0" smtClean="0"/>
              <a:t>Too shy?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Don’t worry! The problems I give you are fake!</a:t>
            </a:r>
          </a:p>
          <a:p>
            <a:endParaRPr lang="en-US" altLang="ko-KR" dirty="0" smtClean="0">
              <a:solidFill>
                <a:srgbClr val="FF0000"/>
              </a:solidFill>
            </a:endParaRPr>
          </a:p>
          <a:p>
            <a:r>
              <a:rPr lang="en-US" altLang="ko-KR" dirty="0" smtClean="0">
                <a:solidFill>
                  <a:srgbClr val="FF0000"/>
                </a:solidFill>
              </a:rPr>
              <a:t>So, just relax. Take a deep breath. Stretch a little! </a:t>
            </a:r>
          </a:p>
          <a:p>
            <a:endParaRPr lang="en-US" altLang="ko-KR" dirty="0" smtClean="0">
              <a:solidFill>
                <a:srgbClr val="FF0000"/>
              </a:solidFill>
            </a:endParaRPr>
          </a:p>
          <a:p>
            <a:r>
              <a:rPr lang="en-US" altLang="ko-KR" dirty="0" smtClean="0">
                <a:solidFill>
                  <a:srgbClr val="FF0000"/>
                </a:solidFill>
              </a:rPr>
              <a:t>Have fun! 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©2011 gcb</a:t>
            </a: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8164-BD78-4FDE-8EB0-BB38050EA70F}" type="slidenum">
              <a:rPr lang="ko-KR" altLang="en-US" smtClean="0"/>
              <a:pPr/>
              <a:t>4</a:t>
            </a:fld>
            <a:endParaRPr lang="ko-KR" altLang="en-US"/>
          </a:p>
        </p:txBody>
      </p:sp>
      <p:pic>
        <p:nvPicPr>
          <p:cNvPr id="4" name="Picture 3" descr="pucca-is-shy-source_5n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28519" y="0"/>
            <a:ext cx="1315481" cy="17526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674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altLang="ko-KR" b="1" dirty="0" smtClean="0"/>
              <a:t>1</a:t>
            </a:r>
            <a:r>
              <a:rPr lang="en-US" altLang="ko-KR" b="1" dirty="0" smtClean="0"/>
              <a:t>. How can I help you?  (OR)  </a:t>
            </a:r>
            <a:r>
              <a:rPr lang="en-US" altLang="ko-KR" b="1" dirty="0" smtClean="0"/>
              <a:t>What can I do for you? (OR)  </a:t>
            </a:r>
            <a:r>
              <a:rPr lang="en-US" altLang="ko-KR" b="1" i="1" dirty="0" smtClean="0"/>
              <a:t>What seems to be the matter?</a:t>
            </a:r>
            <a:endParaRPr lang="ko-KR" altLang="ko-KR" i="1" dirty="0" smtClean="0"/>
          </a:p>
          <a:p>
            <a:pPr lvl="0">
              <a:buNone/>
            </a:pPr>
            <a:r>
              <a:rPr lang="en-US" altLang="ko-KR" b="1" dirty="0" smtClean="0"/>
              <a:t>2. How do you </a:t>
            </a:r>
            <a:r>
              <a:rPr lang="en-US" altLang="ko-KR" b="1" i="1" u="sng" dirty="0" smtClean="0"/>
              <a:t>feel</a:t>
            </a:r>
            <a:r>
              <a:rPr lang="en-US" altLang="ko-KR" b="1" dirty="0" smtClean="0"/>
              <a:t> about that?</a:t>
            </a:r>
            <a:endParaRPr lang="ko-KR" altLang="ko-KR" dirty="0" smtClean="0"/>
          </a:p>
          <a:p>
            <a:pPr lvl="0">
              <a:buNone/>
            </a:pPr>
            <a:r>
              <a:rPr lang="en-US" altLang="ko-KR" b="1" dirty="0" smtClean="0"/>
              <a:t>3. Is this the </a:t>
            </a:r>
            <a:r>
              <a:rPr lang="en-US" altLang="ko-KR" b="1" i="1" u="sng" dirty="0" smtClean="0"/>
              <a:t>first time </a:t>
            </a:r>
            <a:r>
              <a:rPr lang="en-US" altLang="ko-KR" b="1" dirty="0" smtClean="0"/>
              <a:t>something like this has happened to you?  [or, “When did it start?”]</a:t>
            </a:r>
            <a:endParaRPr lang="ko-KR" altLang="ko-KR" dirty="0" smtClean="0"/>
          </a:p>
          <a:p>
            <a:pPr lvl="0">
              <a:buNone/>
            </a:pPr>
            <a:r>
              <a:rPr lang="en-US" altLang="ko-KR" b="1" dirty="0" smtClean="0">
                <a:solidFill>
                  <a:srgbClr val="FFFF00"/>
                </a:solidFill>
              </a:rPr>
              <a:t>4. What do </a:t>
            </a:r>
            <a:r>
              <a:rPr lang="en-US" altLang="ko-KR" b="1" i="1" u="sng" dirty="0" smtClean="0">
                <a:solidFill>
                  <a:srgbClr val="FFFF00"/>
                </a:solidFill>
              </a:rPr>
              <a:t>you</a:t>
            </a:r>
            <a:r>
              <a:rPr lang="en-US" altLang="ko-KR" b="1" dirty="0" smtClean="0">
                <a:solidFill>
                  <a:srgbClr val="FFFF00"/>
                </a:solidFill>
              </a:rPr>
              <a:t> think you should do?</a:t>
            </a:r>
            <a:endParaRPr lang="ko-KR" altLang="ko-KR" dirty="0" smtClean="0">
              <a:solidFill>
                <a:srgbClr val="FFFF00"/>
              </a:solidFill>
            </a:endParaRPr>
          </a:p>
          <a:p>
            <a:pPr lvl="0">
              <a:buNone/>
            </a:pPr>
            <a:r>
              <a:rPr lang="en-US" altLang="ko-KR" b="1" dirty="0" smtClean="0">
                <a:solidFill>
                  <a:srgbClr val="FFFF00"/>
                </a:solidFill>
              </a:rPr>
              <a:t>5. Do you have any </a:t>
            </a:r>
            <a:r>
              <a:rPr lang="en-US" altLang="ko-KR" b="1" u="sng" dirty="0" smtClean="0">
                <a:solidFill>
                  <a:srgbClr val="FFFF00"/>
                </a:solidFill>
              </a:rPr>
              <a:t>other</a:t>
            </a:r>
            <a:r>
              <a:rPr lang="en-US" altLang="ko-KR" b="1" dirty="0" smtClean="0">
                <a:solidFill>
                  <a:srgbClr val="FFFF00"/>
                </a:solidFill>
              </a:rPr>
              <a:t> ideas?</a:t>
            </a:r>
            <a:endParaRPr lang="ko-KR" altLang="ko-KR" dirty="0" smtClean="0">
              <a:solidFill>
                <a:srgbClr val="FFFF00"/>
              </a:solidFill>
            </a:endParaRPr>
          </a:p>
          <a:p>
            <a:pPr lvl="0">
              <a:buNone/>
            </a:pPr>
            <a:r>
              <a:rPr lang="en-US" altLang="ko-KR" b="1" dirty="0" smtClean="0">
                <a:solidFill>
                  <a:srgbClr val="FFFF00"/>
                </a:solidFill>
              </a:rPr>
              <a:t>6. Do you have </a:t>
            </a:r>
            <a:r>
              <a:rPr lang="en-US" altLang="ko-KR" b="1" u="sng" dirty="0" smtClean="0">
                <a:solidFill>
                  <a:srgbClr val="FFFF00"/>
                </a:solidFill>
              </a:rPr>
              <a:t>friends or family </a:t>
            </a:r>
            <a:r>
              <a:rPr lang="en-US" altLang="ko-KR" b="1" dirty="0" smtClean="0">
                <a:solidFill>
                  <a:srgbClr val="FFFF00"/>
                </a:solidFill>
              </a:rPr>
              <a:t>you can talk to? (If “</a:t>
            </a:r>
            <a:r>
              <a:rPr lang="en-US" altLang="ko-KR" b="1" i="1" dirty="0" smtClean="0">
                <a:solidFill>
                  <a:srgbClr val="FFFF00"/>
                </a:solidFill>
              </a:rPr>
              <a:t>no</a:t>
            </a:r>
            <a:r>
              <a:rPr lang="en-US" altLang="ko-KR" b="1" dirty="0" smtClean="0">
                <a:solidFill>
                  <a:srgbClr val="FFFF00"/>
                </a:solidFill>
              </a:rPr>
              <a:t>” counselor says, “</a:t>
            </a:r>
            <a:r>
              <a:rPr lang="en-US" altLang="ko-KR" b="1" i="1" dirty="0" smtClean="0">
                <a:solidFill>
                  <a:srgbClr val="FFFF00"/>
                </a:solidFill>
              </a:rPr>
              <a:t>you can always come and talk with me</a:t>
            </a:r>
            <a:r>
              <a:rPr lang="en-US" altLang="ko-KR" b="1" dirty="0" smtClean="0">
                <a:solidFill>
                  <a:srgbClr val="FFFF00"/>
                </a:solidFill>
              </a:rPr>
              <a:t>.”)</a:t>
            </a:r>
            <a:endParaRPr lang="ko-KR" altLang="ko-KR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altLang="ko-KR" b="1" dirty="0" smtClean="0">
                <a:solidFill>
                  <a:srgbClr val="FFFF00"/>
                </a:solidFill>
              </a:rPr>
              <a:t>7. What is the </a:t>
            </a:r>
            <a:r>
              <a:rPr lang="en-US" altLang="ko-KR" b="1" u="sng" dirty="0" smtClean="0">
                <a:solidFill>
                  <a:srgbClr val="FFFF00"/>
                </a:solidFill>
              </a:rPr>
              <a:t>best</a:t>
            </a:r>
            <a:r>
              <a:rPr lang="en-US" altLang="ko-KR" b="1" dirty="0" smtClean="0">
                <a:solidFill>
                  <a:srgbClr val="FFFF00"/>
                </a:solidFill>
              </a:rPr>
              <a:t> thing for you to do </a:t>
            </a:r>
            <a:r>
              <a:rPr lang="en-US" altLang="ko-KR" b="1" i="1" u="sng" dirty="0" smtClean="0">
                <a:solidFill>
                  <a:srgbClr val="FFFF00"/>
                </a:solidFill>
              </a:rPr>
              <a:t>now</a:t>
            </a:r>
            <a:r>
              <a:rPr lang="en-US" altLang="ko-KR" b="1" dirty="0" smtClean="0">
                <a:solidFill>
                  <a:srgbClr val="FFFF00"/>
                </a:solidFill>
              </a:rPr>
              <a:t>?</a:t>
            </a:r>
            <a:endParaRPr lang="ko-KR" altLang="en-US" dirty="0">
              <a:solidFill>
                <a:srgbClr val="FFFF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©2011 gcb</a:t>
            </a: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8164-BD78-4FDE-8EB0-BB38050EA70F}" type="slidenum">
              <a:rPr lang="ko-KR" altLang="en-US" smtClean="0"/>
              <a:pPr/>
              <a:t>5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838200" y="0"/>
            <a:ext cx="701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 smtClean="0"/>
              <a:t>Counselor questions</a:t>
            </a:r>
            <a:endParaRPr lang="ko-KR" altLang="ko-KR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YEP! Seven little questions!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 smtClean="0">
                <a:solidFill>
                  <a:srgbClr val="7030A0"/>
                </a:solidFill>
              </a:rPr>
              <a:t>1. </a:t>
            </a:r>
            <a:r>
              <a:rPr lang="en-US" altLang="ko-KR" b="1" dirty="0" smtClean="0"/>
              <a:t>How can I help you?  (OR)  What can I do for you? (OR)  </a:t>
            </a:r>
            <a:r>
              <a:rPr lang="en-US" altLang="ko-KR" b="1" i="1" dirty="0" smtClean="0"/>
              <a:t>What seems to be the matter?</a:t>
            </a:r>
            <a:endParaRPr lang="ko-KR" altLang="ko-KR" dirty="0" smtClean="0">
              <a:solidFill>
                <a:srgbClr val="7030A0"/>
              </a:solidFill>
            </a:endParaRPr>
          </a:p>
          <a:p>
            <a:endParaRPr lang="en-US" altLang="ko-KR" dirty="0" smtClean="0"/>
          </a:p>
          <a:p>
            <a:r>
              <a:rPr lang="en-US" altLang="ko-KR" dirty="0" smtClean="0"/>
              <a:t>First, you’ve got to sound like you care. Make your voice soft and gentle. The sound of your voice is very important!</a:t>
            </a:r>
          </a:p>
          <a:p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©2011 gcb</a:t>
            </a:r>
            <a:endParaRPr lang="ko-KR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8164-BD78-4FDE-8EB0-BB38050EA70F}" type="slidenum">
              <a:rPr lang="ko-KR" altLang="en-US" smtClean="0"/>
              <a:pPr/>
              <a:t>6</a:t>
            </a:fld>
            <a:endParaRPr lang="ko-KR" altLang="en-US"/>
          </a:p>
        </p:txBody>
      </p:sp>
      <p:pic>
        <p:nvPicPr>
          <p:cNvPr id="5" name="Picture 4" descr="a_caring_choice_logo_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4267200"/>
            <a:ext cx="2209800" cy="223703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How do you feel about that?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How many feelings can you name?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_________________</a:t>
            </a:r>
          </a:p>
          <a:p>
            <a:r>
              <a:rPr lang="en-US" altLang="ko-KR" dirty="0" smtClean="0"/>
              <a:t>_________________</a:t>
            </a:r>
          </a:p>
          <a:p>
            <a:r>
              <a:rPr lang="en-US" altLang="ko-KR" dirty="0" smtClean="0"/>
              <a:t>_________________</a:t>
            </a:r>
          </a:p>
          <a:p>
            <a:r>
              <a:rPr lang="en-US" altLang="ko-KR" dirty="0" smtClean="0"/>
              <a:t>_________________</a:t>
            </a:r>
          </a:p>
          <a:p>
            <a:r>
              <a:rPr lang="en-US" altLang="ko-KR" dirty="0" smtClean="0"/>
              <a:t>_________________</a:t>
            </a:r>
          </a:p>
          <a:p>
            <a:r>
              <a:rPr lang="en-US" altLang="ko-KR" dirty="0" smtClean="0"/>
              <a:t>_________________</a:t>
            </a:r>
          </a:p>
          <a:p>
            <a:r>
              <a:rPr lang="en-US" altLang="ko-KR" dirty="0" smtClean="0"/>
              <a:t>_________________</a:t>
            </a:r>
          </a:p>
          <a:p>
            <a:r>
              <a:rPr lang="en-US" altLang="ko-KR" dirty="0" smtClean="0"/>
              <a:t>_________________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Counselors believe people think too much and don’t pay enough attention to feelings.</a:t>
            </a:r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©2011 gcb</a:t>
            </a:r>
            <a:endParaRPr lang="ko-KR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8164-BD78-4FDE-8EB0-BB38050EA70F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>
            <a:normAutofit fontScale="90000"/>
          </a:bodyPr>
          <a:lstStyle/>
          <a:p>
            <a:pPr lvl="0"/>
            <a:r>
              <a:rPr lang="en-US" altLang="ko-KR" dirty="0" smtClean="0">
                <a:solidFill>
                  <a:srgbClr val="FFFF00"/>
                </a:solidFill>
              </a:rPr>
              <a:t>3. Is this the first time something like this has happened to you?  [or, “When did it start?”]</a:t>
            </a:r>
            <a:endParaRPr lang="ko-KR" altLang="en-US" dirty="0">
              <a:solidFill>
                <a:srgbClr val="FFFF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743201"/>
            <a:ext cx="8229600" cy="2057400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/>
              <a:t>Don’t ask this question if someone is dying, or their cat died. It sounds kind of stupid!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Instead just go to the next question…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©2011 gcb</a:t>
            </a:r>
            <a:endParaRPr lang="ko-KR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8164-BD78-4FDE-8EB0-BB38050EA70F}" type="slidenum">
              <a:rPr lang="ko-KR" altLang="en-US" smtClean="0"/>
              <a:pPr/>
              <a:t>8</a:t>
            </a:fld>
            <a:endParaRPr lang="ko-KR" altLang="en-US"/>
          </a:p>
        </p:txBody>
      </p:sp>
      <p:pic>
        <p:nvPicPr>
          <p:cNvPr id="6" name="Picture 5" descr="ButterflyLifeCyc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4751773"/>
            <a:ext cx="2183974" cy="210622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pPr lvl="0"/>
            <a:r>
              <a:rPr lang="en-US" altLang="ko-KR" dirty="0" smtClean="0"/>
              <a:t>4. What do </a:t>
            </a:r>
            <a:r>
              <a:rPr lang="en-US" altLang="ko-KR" i="1" u="sng" dirty="0" smtClean="0">
                <a:solidFill>
                  <a:srgbClr val="FFFF00"/>
                </a:solidFill>
              </a:rPr>
              <a:t>you</a:t>
            </a:r>
            <a:r>
              <a:rPr lang="en-US" altLang="ko-KR" dirty="0" smtClean="0"/>
              <a:t> think you should do?</a:t>
            </a:r>
            <a:r>
              <a:rPr lang="ko-KR" altLang="ko-KR" dirty="0" smtClean="0"/>
              <a:t/>
            </a:r>
            <a:br>
              <a:rPr lang="ko-KR" altLang="ko-KR" dirty="0" smtClean="0"/>
            </a:b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This question makes the point that people have their own best answers. The counselor gently pulls the answer from the person.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Advice can go terribly wrong</a:t>
            </a:r>
            <a:r>
              <a:rPr lang="en-US" altLang="ko-KR" b="1" dirty="0" smtClean="0">
                <a:solidFill>
                  <a:srgbClr val="FFFF00"/>
                </a:solidFill>
              </a:rPr>
              <a:t>, so never give advice</a:t>
            </a:r>
            <a:r>
              <a:rPr lang="ko-KR" altLang="en-US" b="1" dirty="0" smtClean="0">
                <a:solidFill>
                  <a:srgbClr val="FFFF00"/>
                </a:solidFill>
              </a:rPr>
              <a:t>忠告</a:t>
            </a:r>
            <a:r>
              <a:rPr lang="en-US" altLang="ko-KR" dirty="0" smtClean="0"/>
              <a:t>. That’s my advice!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Ha </a:t>
            </a:r>
            <a:r>
              <a:rPr lang="en-US" altLang="ko-KR" dirty="0" err="1" smtClean="0"/>
              <a:t>ha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©2011 gcb</a:t>
            </a:r>
            <a:endParaRPr lang="ko-KR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C8164-BD78-4FDE-8EB0-BB38050EA70F}" type="slidenum">
              <a:rPr lang="ko-KR" altLang="en-US" smtClean="0"/>
              <a:pPr/>
              <a:t>9</a:t>
            </a:fld>
            <a:endParaRPr lang="ko-KR" altLang="en-US"/>
          </a:p>
        </p:txBody>
      </p:sp>
      <p:pic>
        <p:nvPicPr>
          <p:cNvPr id="5" name="Picture 4" descr="Taking-Personal-Responsibility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95638" y="4343400"/>
            <a:ext cx="1875945" cy="22098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183</TotalTime>
  <Words>1001</Words>
  <Application>Microsoft Office PowerPoint</Application>
  <PresentationFormat>On-screen Show (4:3)</PresentationFormat>
  <Paragraphs>140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Metro</vt:lpstr>
      <vt:lpstr>Conversation </vt:lpstr>
      <vt:lpstr>Interaction互动hùdòng is golden!</vt:lpstr>
      <vt:lpstr>Speed Survey:</vt:lpstr>
      <vt:lpstr>Too shy?</vt:lpstr>
      <vt:lpstr>Slide 5</vt:lpstr>
      <vt:lpstr>YEP! Seven little questions!</vt:lpstr>
      <vt:lpstr>2. How do you feel about that?</vt:lpstr>
      <vt:lpstr>3. Is this the first time something like this has happened to you?  [or, “When did it start?”]</vt:lpstr>
      <vt:lpstr>4. What do you think you should do? </vt:lpstr>
      <vt:lpstr>5. Do you have any other ideas?</vt:lpstr>
      <vt:lpstr>6. Do you have friends or family you can talk to? </vt:lpstr>
      <vt:lpstr>7. What is the best thing for you to do now?</vt:lpstr>
      <vt:lpstr>QUESTIONS? Comments?</vt:lpstr>
      <vt:lpstr>Problems… TOP SECRET!!!</vt:lpstr>
      <vt:lpstr>By the way…</vt:lpstr>
      <vt:lpstr>By the end…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Conversation 1</dc:title>
  <dc:creator>hp</dc:creator>
  <cp:lastModifiedBy>hp</cp:lastModifiedBy>
  <cp:revision>25</cp:revision>
  <dcterms:created xsi:type="dcterms:W3CDTF">2011-04-13T07:39:00Z</dcterms:created>
  <dcterms:modified xsi:type="dcterms:W3CDTF">2011-08-09T01:26:16Z</dcterms:modified>
</cp:coreProperties>
</file>