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5"/>
  </p:notesMasterIdLst>
  <p:sldIdLst>
    <p:sldId id="256" r:id="rId2"/>
    <p:sldId id="257" r:id="rId3"/>
    <p:sldId id="262" r:id="rId4"/>
    <p:sldId id="283" r:id="rId5"/>
    <p:sldId id="284" r:id="rId6"/>
    <p:sldId id="259" r:id="rId7"/>
    <p:sldId id="258" r:id="rId8"/>
    <p:sldId id="260" r:id="rId9"/>
    <p:sldId id="275" r:id="rId10"/>
    <p:sldId id="261" r:id="rId11"/>
    <p:sldId id="264" r:id="rId12"/>
    <p:sldId id="265" r:id="rId13"/>
    <p:sldId id="263" r:id="rId14"/>
    <p:sldId id="266" r:id="rId15"/>
    <p:sldId id="268" r:id="rId16"/>
    <p:sldId id="269" r:id="rId17"/>
    <p:sldId id="267" r:id="rId18"/>
    <p:sldId id="270" r:id="rId19"/>
    <p:sldId id="271" r:id="rId20"/>
    <p:sldId id="272" r:id="rId21"/>
    <p:sldId id="273" r:id="rId22"/>
    <p:sldId id="274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032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1927F-17F6-4361-A1A6-50C5AFFF9AB3}" type="datetimeFigureOut">
              <a:rPr lang="ko-KR" altLang="en-US" smtClean="0"/>
              <a:t>2011-08-23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3E6F6-0898-4A63-844A-4B52D24C65F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altLang="ko-KR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128D10F-84D3-4842-9532-EBF526933551}" type="datetime1">
              <a:rPr lang="ko-KR" altLang="en-US" smtClean="0"/>
              <a:t>2011-08-23</a:t>
            </a:fld>
            <a:endParaRPr lang="ko-KR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4B9A201-A264-49AB-BD67-8DAF2FF6075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520F7B-30CA-42BB-937D-8E114213AD5C}" type="datetime1">
              <a:rPr lang="ko-KR" altLang="en-US" smtClean="0"/>
              <a:t>2011-08-23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B9A201-A264-49AB-BD67-8DAF2FF6075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D52DE7-9442-4878-B502-E674A236DDCB}" type="datetime1">
              <a:rPr lang="ko-KR" altLang="en-US" smtClean="0"/>
              <a:t>2011-08-23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B9A201-A264-49AB-BD67-8DAF2FF6075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D5AF1D-B744-48DE-BFA6-7B07AE9C029D}" type="datetime1">
              <a:rPr lang="ko-KR" altLang="en-US" smtClean="0"/>
              <a:t>2011-08-23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B9A201-A264-49AB-BD67-8DAF2FF6075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74BC71-E7E3-4DE1-A73D-9BE71ED3647D}" type="datetime1">
              <a:rPr lang="ko-KR" altLang="en-US" smtClean="0"/>
              <a:t>2011-08-23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B9A201-A264-49AB-BD67-8DAF2FF6075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D9A528-5514-4898-A22F-6D16E9B554ED}" type="datetime1">
              <a:rPr lang="ko-KR" altLang="en-US" smtClean="0"/>
              <a:t>2011-08-23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B9A201-A264-49AB-BD67-8DAF2FF6075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523EBF-146C-4152-98DC-CA012A4F6E8A}" type="datetime1">
              <a:rPr lang="ko-KR" altLang="en-US" smtClean="0"/>
              <a:t>2011-08-23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B9A201-A264-49AB-BD67-8DAF2FF6075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766022-14C9-4366-A3E2-9321859E53B6}" type="datetime1">
              <a:rPr lang="ko-KR" altLang="en-US" smtClean="0"/>
              <a:t>2011-08-23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B9A201-A264-49AB-BD67-8DAF2FF6075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E1F241-3439-47AB-B60A-CFEEC9F9FADA}" type="datetime1">
              <a:rPr lang="ko-KR" altLang="en-US" smtClean="0"/>
              <a:t>2011-08-23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B9A201-A264-49AB-BD67-8DAF2FF6075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384A03E-956A-4A78-ACAB-0E8F802538D8}" type="datetime1">
              <a:rPr lang="ko-KR" altLang="en-US" smtClean="0"/>
              <a:t>2011-08-23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B9A201-A264-49AB-BD67-8DAF2FF6075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altLang="ko-KR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4575837-93F5-4F4F-8E7E-FAAEB1F4210B}" type="datetime1">
              <a:rPr lang="ko-KR" altLang="en-US" smtClean="0"/>
              <a:t>2011-08-23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4B9A201-A264-49AB-BD67-8DAF2FF6075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  <a:p>
            <a:pPr lvl="1" eaLnBrk="1" latinLnBrk="0" hangingPunct="1"/>
            <a:r>
              <a:rPr kumimoji="0" lang="en-US" altLang="ko-KR" smtClean="0"/>
              <a:t>Second level</a:t>
            </a:r>
          </a:p>
          <a:p>
            <a:pPr lvl="2" eaLnBrk="1" latinLnBrk="0" hangingPunct="1"/>
            <a:r>
              <a:rPr kumimoji="0" lang="en-US" altLang="ko-KR" smtClean="0"/>
              <a:t>Third level</a:t>
            </a:r>
          </a:p>
          <a:p>
            <a:pPr lvl="3" eaLnBrk="1" latinLnBrk="0" hangingPunct="1"/>
            <a:r>
              <a:rPr kumimoji="0" lang="en-US" altLang="ko-KR" smtClean="0"/>
              <a:t>Fourth level</a:t>
            </a:r>
          </a:p>
          <a:p>
            <a:pPr lvl="4" eaLnBrk="1" latinLnBrk="0" hangingPunct="1"/>
            <a:r>
              <a:rPr kumimoji="0" lang="en-US" altLang="ko-KR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D8EEA57-EC0C-4123-A896-E2ED5B5CA732}" type="datetime1">
              <a:rPr lang="ko-KR" altLang="en-US" smtClean="0"/>
              <a:t>2011-08-23</a:t>
            </a:fld>
            <a:endParaRPr lang="ko-KR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4B9A201-A264-49AB-BD67-8DAF2FF6075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Nutrition </a:t>
            </a:r>
            <a:r>
              <a:rPr lang="ko-KR" altLang="en-US" dirty="0" smtClean="0"/>
              <a:t>营养</a:t>
            </a:r>
            <a:r>
              <a:rPr lang="en-US" altLang="ko-KR" sz="1300" dirty="0" err="1" smtClean="0"/>
              <a:t>yíngyǎng</a:t>
            </a:r>
            <a:r>
              <a:rPr lang="en-US" altLang="ko-KR" dirty="0" smtClean="0"/>
              <a:t> Science</a:t>
            </a:r>
            <a:endParaRPr lang="ko-K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590800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US" altLang="ko-KR" b="1" dirty="0" smtClean="0">
                <a:solidFill>
                  <a:srgbClr val="00B050"/>
                </a:solidFill>
              </a:rPr>
              <a:t>Key to health</a:t>
            </a:r>
            <a:r>
              <a:rPr lang="ko-KR" altLang="en-US" dirty="0" smtClean="0"/>
              <a:t>健康</a:t>
            </a:r>
            <a:r>
              <a:rPr lang="en-US" altLang="ko-KR" b="1" dirty="0" smtClean="0">
                <a:solidFill>
                  <a:srgbClr val="00B050"/>
                </a:solidFill>
              </a:rPr>
              <a:t>, happiness and long life </a:t>
            </a:r>
            <a:r>
              <a:rPr lang="ko-KR" altLang="en-US" b="1" dirty="0" smtClean="0"/>
              <a:t>长寿</a:t>
            </a:r>
            <a:r>
              <a:rPr lang="en-US" altLang="ko-KR" sz="1200" dirty="0" smtClean="0"/>
              <a:t>[</a:t>
            </a:r>
            <a:r>
              <a:rPr lang="en-US" altLang="ko-KR" sz="1200" dirty="0" err="1" smtClean="0"/>
              <a:t>chángshòu</a:t>
            </a:r>
            <a:r>
              <a:rPr lang="en-US" altLang="ko-KR" sz="1200" dirty="0" smtClean="0"/>
              <a:t>] </a:t>
            </a:r>
            <a:r>
              <a:rPr lang="en-US" altLang="ko-KR" b="1" dirty="0" smtClean="0">
                <a:solidFill>
                  <a:srgbClr val="00B050"/>
                </a:solidFill>
              </a:rPr>
              <a:t>, as well as beauty, power </a:t>
            </a:r>
            <a:r>
              <a:rPr lang="ko-KR" altLang="en-US" dirty="0" smtClean="0"/>
              <a:t>效力</a:t>
            </a:r>
            <a:r>
              <a:rPr lang="en-US" altLang="ko-KR" sz="1300" dirty="0" err="1" smtClean="0"/>
              <a:t>xiàolì</a:t>
            </a:r>
            <a:r>
              <a:rPr lang="en-US" altLang="ko-KR" b="1" dirty="0" smtClean="0">
                <a:solidFill>
                  <a:srgbClr val="00B050"/>
                </a:solidFill>
              </a:rPr>
              <a:t> and feeling </a:t>
            </a:r>
            <a:r>
              <a:rPr lang="en-US" altLang="ko-KR" b="1" smtClean="0">
                <a:solidFill>
                  <a:srgbClr val="00B050"/>
                </a:solidFill>
              </a:rPr>
              <a:t>good</a:t>
            </a:r>
            <a:r>
              <a:rPr lang="en-US" altLang="ko-KR" b="1" smtClean="0">
                <a:solidFill>
                  <a:srgbClr val="00B050"/>
                </a:solidFill>
              </a:rPr>
              <a:t>!</a:t>
            </a:r>
            <a:endParaRPr lang="ko-KR" altLang="en-US" b="1" dirty="0">
              <a:solidFill>
                <a:srgbClr val="00B050"/>
              </a:solidFill>
            </a:endParaRPr>
          </a:p>
        </p:txBody>
      </p:sp>
      <p:pic>
        <p:nvPicPr>
          <p:cNvPr id="4" name="Picture 3" descr="Yi Gymna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3886200"/>
            <a:ext cx="2456033" cy="2971800"/>
          </a:xfrm>
          <a:prstGeom prst="rect">
            <a:avLst/>
          </a:prstGeom>
        </p:spPr>
      </p:pic>
      <p:pic>
        <p:nvPicPr>
          <p:cNvPr id="5" name="Picture 4" descr="Man squa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9739" y="4419601"/>
            <a:ext cx="3664262" cy="2438400"/>
          </a:xfrm>
          <a:prstGeom prst="rect">
            <a:avLst/>
          </a:prstGeom>
        </p:spPr>
      </p:pic>
      <p:pic>
        <p:nvPicPr>
          <p:cNvPr id="6" name="Picture 5" descr="Nutrition pyrami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209800" cy="1708608"/>
          </a:xfrm>
          <a:prstGeom prst="rect">
            <a:avLst/>
          </a:prstGeom>
        </p:spPr>
      </p:pic>
      <p:pic>
        <p:nvPicPr>
          <p:cNvPr id="7" name="Picture 6" descr="H1102734-Balanced_diet-SP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96338" y="0"/>
            <a:ext cx="1647662" cy="16764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lanced-me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41345"/>
            <a:ext cx="9144000" cy="6999345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sz="3300" dirty="0" smtClean="0"/>
              <a:t>Different colored fruits and vegetables have different vitamins. So, eating different colors: carrots (orange) tomatoes (red) spinach, broccoli (green), blueberries, etc. is a LOT healthier than just eating one. Every day we need at least three different colored fruits and vegetables!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 rainbow diet</a:t>
            </a:r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inbow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7485343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8991600" cy="4525963"/>
          </a:xfrm>
        </p:spPr>
        <p:txBody>
          <a:bodyPr/>
          <a:lstStyle/>
          <a:p>
            <a:r>
              <a:rPr lang="en-US" altLang="ko-KR" sz="3500" dirty="0" smtClean="0">
                <a:solidFill>
                  <a:srgbClr val="FF0000"/>
                </a:solidFill>
              </a:rPr>
              <a:t>3 different colored vegetables</a:t>
            </a:r>
            <a:r>
              <a:rPr lang="ko-KR" altLang="en-US" sz="3500" b="1" dirty="0" smtClean="0">
                <a:solidFill>
                  <a:srgbClr val="FF0000"/>
                </a:solidFill>
              </a:rPr>
              <a:t>蔬菜</a:t>
            </a:r>
            <a:r>
              <a:rPr lang="en-US" altLang="ko-KR" sz="1400" dirty="0" smtClean="0">
                <a:solidFill>
                  <a:srgbClr val="FF0000"/>
                </a:solidFill>
              </a:rPr>
              <a:t>[</a:t>
            </a:r>
            <a:r>
              <a:rPr lang="en-US" altLang="ko-KR" sz="1400" dirty="0" err="1" smtClean="0">
                <a:solidFill>
                  <a:srgbClr val="FF0000"/>
                </a:solidFill>
              </a:rPr>
              <a:t>shūcài</a:t>
            </a:r>
            <a:r>
              <a:rPr lang="en-US" altLang="ko-KR" sz="1400" dirty="0" smtClean="0">
                <a:solidFill>
                  <a:srgbClr val="FF0000"/>
                </a:solidFill>
              </a:rPr>
              <a:t>] </a:t>
            </a:r>
          </a:p>
          <a:p>
            <a:r>
              <a:rPr lang="en-US" altLang="ko-KR" sz="3500" dirty="0" smtClean="0">
                <a:solidFill>
                  <a:srgbClr val="002060"/>
                </a:solidFill>
              </a:rPr>
              <a:t>3 different colored fruits</a:t>
            </a:r>
          </a:p>
          <a:p>
            <a:r>
              <a:rPr lang="en-US" altLang="ko-KR" sz="3500" dirty="0" smtClean="0">
                <a:solidFill>
                  <a:srgbClr val="00B0F0"/>
                </a:solidFill>
              </a:rPr>
              <a:t>3 complex carbohydrates (rice, noodles, bread…)</a:t>
            </a:r>
          </a:p>
          <a:p>
            <a:r>
              <a:rPr lang="en-US" altLang="ko-KR" sz="3500" dirty="0" smtClean="0">
                <a:solidFill>
                  <a:srgbClr val="7030A0"/>
                </a:solidFill>
              </a:rPr>
              <a:t>3 servings of meat, fish, beans or other protein</a:t>
            </a:r>
          </a:p>
          <a:p>
            <a:endParaRPr lang="ko-KR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Every day we need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971800"/>
            <a:ext cx="8229600" cy="3352800"/>
          </a:xfrm>
        </p:spPr>
        <p:txBody>
          <a:bodyPr>
            <a:normAutofit fontScale="92500"/>
          </a:bodyPr>
          <a:lstStyle/>
          <a:p>
            <a:r>
              <a:rPr lang="en-US" altLang="ko-KR" dirty="0" smtClean="0"/>
              <a:t>White rice and white bread are </a:t>
            </a:r>
            <a:r>
              <a:rPr lang="en-US" altLang="ko-KR" sz="5000" b="1" dirty="0" smtClean="0">
                <a:solidFill>
                  <a:srgbClr val="7030A0"/>
                </a:solidFill>
              </a:rPr>
              <a:t>not</a:t>
            </a:r>
            <a:r>
              <a:rPr lang="en-US" altLang="ko-KR" dirty="0" smtClean="0"/>
              <a:t> so healthy!</a:t>
            </a:r>
          </a:p>
          <a:p>
            <a:r>
              <a:rPr lang="en-US" altLang="ko-KR" sz="4000" dirty="0" smtClean="0"/>
              <a:t>Whole rice </a:t>
            </a:r>
            <a:r>
              <a:rPr lang="ko-KR" altLang="en-US" sz="4000" dirty="0" smtClean="0"/>
              <a:t>整米</a:t>
            </a:r>
            <a:r>
              <a:rPr lang="en-US" altLang="ko-KR" sz="4000" dirty="0" smtClean="0"/>
              <a:t> </a:t>
            </a:r>
            <a:r>
              <a:rPr lang="en-US" altLang="ko-KR" sz="1400" dirty="0" err="1" smtClean="0"/>
              <a:t>zhěng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mǐ</a:t>
            </a:r>
            <a:r>
              <a:rPr lang="en-US" altLang="ko-KR" sz="1400" dirty="0" smtClean="0"/>
              <a:t>  and </a:t>
            </a:r>
          </a:p>
          <a:p>
            <a:r>
              <a:rPr lang="en-US" altLang="ko-KR" sz="4000" dirty="0" smtClean="0"/>
              <a:t>Whole wheat bread </a:t>
            </a:r>
            <a:r>
              <a:rPr lang="ko-KR" altLang="en-US" sz="4000" b="1" dirty="0" smtClean="0"/>
              <a:t>麸皮面包</a:t>
            </a:r>
            <a:r>
              <a:rPr lang="en-US" altLang="ko-KR" sz="4000" dirty="0" smtClean="0"/>
              <a:t> </a:t>
            </a:r>
            <a:r>
              <a:rPr lang="en-US" altLang="ko-KR" sz="1400" dirty="0" err="1" smtClean="0"/>
              <a:t>fūpímiànbāo</a:t>
            </a:r>
            <a:endParaRPr lang="ko-KR" altLang="en-US" sz="1400" dirty="0" smtClean="0"/>
          </a:p>
          <a:p>
            <a:r>
              <a:rPr lang="en-US" altLang="ko-KR" sz="3500" b="1" i="1" dirty="0" smtClean="0">
                <a:solidFill>
                  <a:srgbClr val="FF0000"/>
                </a:solidFill>
              </a:rPr>
              <a:t>are much, much healthier (and delicious too)!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981200"/>
            <a:ext cx="9144000" cy="11430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White</a:t>
            </a:r>
            <a:r>
              <a:rPr lang="en-US" altLang="ko-KR" dirty="0" smtClean="0"/>
              <a:t> </a:t>
            </a:r>
            <a:r>
              <a:rPr lang="en-US" altLang="ko-KR" dirty="0" smtClean="0">
                <a:solidFill>
                  <a:srgbClr val="FFFF00"/>
                </a:solidFill>
              </a:rPr>
              <a:t>versus</a:t>
            </a:r>
            <a:r>
              <a:rPr lang="en-US" altLang="ko-KR" dirty="0" smtClean="0"/>
              <a:t> </a:t>
            </a:r>
            <a:r>
              <a:rPr lang="en-US" altLang="ko-KR" dirty="0" smtClean="0">
                <a:solidFill>
                  <a:schemeClr val="bg2"/>
                </a:solidFill>
              </a:rPr>
              <a:t>brown</a:t>
            </a:r>
            <a:r>
              <a:rPr lang="en-US" altLang="ko-KR" dirty="0" smtClean="0"/>
              <a:t> </a:t>
            </a:r>
            <a:r>
              <a:rPr lang="en-US" altLang="ko-KR" dirty="0" smtClean="0">
                <a:solidFill>
                  <a:schemeClr val="bg2"/>
                </a:solidFill>
              </a:rPr>
              <a:t>grains  </a:t>
            </a:r>
            <a:r>
              <a:rPr lang="ko-KR" altLang="en-US" dirty="0" smtClean="0">
                <a:solidFill>
                  <a:schemeClr val="bg2"/>
                </a:solidFill>
              </a:rPr>
              <a:t>谷粒</a:t>
            </a:r>
            <a:r>
              <a:rPr lang="en-US" altLang="ko-KR" sz="1700" dirty="0" smtClean="0">
                <a:solidFill>
                  <a:schemeClr val="bg2"/>
                </a:solidFill>
              </a:rPr>
              <a:t>[</a:t>
            </a:r>
            <a:r>
              <a:rPr lang="en-US" altLang="ko-KR" sz="1700" dirty="0" err="1" smtClean="0">
                <a:solidFill>
                  <a:schemeClr val="bg2"/>
                </a:solidFill>
              </a:rPr>
              <a:t>gǔlì</a:t>
            </a:r>
            <a:r>
              <a:rPr lang="en-US" altLang="ko-KR" sz="1700" dirty="0" smtClean="0">
                <a:solidFill>
                  <a:schemeClr val="bg2"/>
                </a:solidFill>
              </a:rPr>
              <a:t>] </a:t>
            </a:r>
            <a:endParaRPr lang="ko-KR" altLang="en-US" sz="1700" dirty="0">
              <a:solidFill>
                <a:schemeClr val="bg2"/>
              </a:solidFill>
            </a:endParaRPr>
          </a:p>
        </p:txBody>
      </p:sp>
      <p:pic>
        <p:nvPicPr>
          <p:cNvPr id="4" name="Picture 3" descr="SURPRISED_SHERIFF_from_HOYBOY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946400" cy="2209800"/>
          </a:xfrm>
          <a:prstGeom prst="rect">
            <a:avLst/>
          </a:prstGeom>
        </p:spPr>
      </p:pic>
      <p:pic>
        <p:nvPicPr>
          <p:cNvPr id="5" name="Picture 4" descr="Surprised_Alice_by_imperviousbriarpat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7223" y="0"/>
            <a:ext cx="1516777" cy="21336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hole_grain_bre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858000" y="1828800"/>
            <a:ext cx="2286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000" dirty="0" smtClean="0">
                <a:solidFill>
                  <a:schemeClr val="accent3"/>
                </a:solidFill>
              </a:rPr>
              <a:t>Whole wheat bread </a:t>
            </a:r>
            <a:endParaRPr lang="ko-KR" altLang="en-US" sz="5000" dirty="0">
              <a:solidFill>
                <a:schemeClr val="accent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own ri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2560368" cy="169624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Brown Rice </a:t>
            </a:r>
            <a:endParaRPr lang="ko-KR" altLang="en-US" dirty="0"/>
          </a:p>
        </p:txBody>
      </p:sp>
      <p:pic>
        <p:nvPicPr>
          <p:cNvPr id="5" name="Picture 4" descr="Brown rice and ve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0"/>
            <a:ext cx="4343400" cy="4994527"/>
          </a:xfrm>
          <a:prstGeom prst="rect">
            <a:avLst/>
          </a:prstGeom>
        </p:spPr>
      </p:pic>
      <p:pic>
        <p:nvPicPr>
          <p:cNvPr id="6" name="Picture 5" descr="brown-ri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743200"/>
            <a:ext cx="4114800" cy="411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7200" y="5334000"/>
            <a:ext cx="4876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000" dirty="0" smtClean="0"/>
              <a:t>Tastes good !</a:t>
            </a:r>
            <a:endParaRPr lang="ko-KR" altLang="en-US" sz="5000" dirty="0"/>
          </a:p>
        </p:txBody>
      </p:sp>
      <p:sp>
        <p:nvSpPr>
          <p:cNvPr id="8" name="Rectangle 7"/>
          <p:cNvSpPr/>
          <p:nvPr/>
        </p:nvSpPr>
        <p:spPr>
          <a:xfrm>
            <a:off x="2203403" y="2967335"/>
            <a:ext cx="47371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Tastes good !</a:t>
            </a:r>
            <a:endParaRPr lang="ko-KR" alt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4000" dirty="0" smtClean="0"/>
              <a:t>Whole wheat bread?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If yes, how did it taste?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If no, would you like to try it?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Do you know what </a:t>
            </a:r>
            <a:r>
              <a:rPr lang="en-US" altLang="ko-KR" sz="4000" dirty="0" smtClean="0"/>
              <a:t>fiber</a:t>
            </a:r>
            <a:r>
              <a:rPr lang="en-US" altLang="ko-KR" dirty="0" smtClean="0"/>
              <a:t> is?</a:t>
            </a:r>
          </a:p>
          <a:p>
            <a:r>
              <a:rPr lang="zh-CN" altLang="en-US" sz="4000" b="1" dirty="0" smtClean="0"/>
              <a:t>可食纤维</a:t>
            </a:r>
            <a:r>
              <a:rPr lang="en-US" altLang="zh-CN" sz="1400" dirty="0" smtClean="0"/>
              <a:t>[</a:t>
            </a:r>
            <a:r>
              <a:rPr lang="en-US" altLang="zh-CN" sz="1400" dirty="0" err="1" smtClean="0"/>
              <a:t>kě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shí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xiān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wéi</a:t>
            </a:r>
            <a:r>
              <a:rPr lang="en-US" altLang="zh-CN" sz="1400" dirty="0" smtClean="0"/>
              <a:t>] </a:t>
            </a:r>
            <a:endParaRPr lang="en-US" altLang="ko-KR" sz="1400" dirty="0" smtClean="0"/>
          </a:p>
          <a:p>
            <a:endParaRPr lang="ko-KR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Did you ever try whole rice?</a:t>
            </a:r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 big delicious fish</a:t>
            </a:r>
          </a:p>
          <a:p>
            <a:r>
              <a:rPr lang="en-US" altLang="ko-KR" dirty="0" smtClean="0"/>
              <a:t>Small bowl of white rice &amp;</a:t>
            </a:r>
          </a:p>
          <a:p>
            <a:r>
              <a:rPr lang="en-US" altLang="ko-KR" dirty="0" smtClean="0"/>
              <a:t>A medium salad </a:t>
            </a:r>
          </a:p>
          <a:p>
            <a:endParaRPr lang="ko-KR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What’s wrong</a:t>
            </a:r>
            <a:r>
              <a:rPr lang="ko-KR" altLang="en-US" dirty="0" smtClean="0"/>
              <a:t>不恰当的</a:t>
            </a:r>
            <a:r>
              <a:rPr lang="en-US" altLang="ko-KR" dirty="0" smtClean="0"/>
              <a:t> with:</a:t>
            </a:r>
            <a:endParaRPr lang="ko-KR" altLang="en-US" dirty="0"/>
          </a:p>
        </p:txBody>
      </p:sp>
      <p:pic>
        <p:nvPicPr>
          <p:cNvPr id="4" name="Picture 3" descr="sweet_sour_fi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5191" y="1371600"/>
            <a:ext cx="3808809" cy="5334000"/>
          </a:xfrm>
          <a:prstGeom prst="rect">
            <a:avLst/>
          </a:prstGeom>
        </p:spPr>
      </p:pic>
      <p:pic>
        <p:nvPicPr>
          <p:cNvPr id="5" name="Picture 4" descr="rice small bow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95600"/>
            <a:ext cx="2368906" cy="2946400"/>
          </a:xfrm>
          <a:prstGeom prst="rect">
            <a:avLst/>
          </a:prstGeom>
        </p:spPr>
      </p:pic>
      <p:pic>
        <p:nvPicPr>
          <p:cNvPr id="6" name="Picture 5" descr="sal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2895600"/>
            <a:ext cx="1828800" cy="24384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90600"/>
            <a:ext cx="5410200" cy="5867400"/>
          </a:xfrm>
        </p:spPr>
        <p:txBody>
          <a:bodyPr/>
          <a:lstStyle/>
          <a:p>
            <a:r>
              <a:rPr lang="en-US" altLang="ko-KR" b="1" dirty="0" smtClean="0">
                <a:solidFill>
                  <a:srgbClr val="7030A0"/>
                </a:solidFill>
              </a:rPr>
              <a:t>BALANCED:</a:t>
            </a:r>
          </a:p>
          <a:p>
            <a:r>
              <a:rPr lang="en-US" altLang="ko-KR" sz="2800" dirty="0" smtClean="0">
                <a:solidFill>
                  <a:srgbClr val="FF0000"/>
                </a:solidFill>
              </a:rPr>
              <a:t>33%</a:t>
            </a:r>
            <a:r>
              <a:rPr lang="en-US" altLang="ko-KR" sz="2800" dirty="0" smtClean="0">
                <a:solidFill>
                  <a:srgbClr val="002060"/>
                </a:solidFill>
              </a:rPr>
              <a:t> complex carbohydrates</a:t>
            </a:r>
            <a:r>
              <a:rPr lang="ko-KR" altLang="en-US" sz="2800" dirty="0" smtClean="0">
                <a:solidFill>
                  <a:srgbClr val="002060"/>
                </a:solidFill>
              </a:rPr>
              <a:t>碳水化合物</a:t>
            </a:r>
            <a:r>
              <a:rPr lang="en-US" altLang="ko-KR" sz="2800" dirty="0" smtClean="0">
                <a:solidFill>
                  <a:srgbClr val="002060"/>
                </a:solidFill>
              </a:rPr>
              <a:t>: </a:t>
            </a:r>
            <a:r>
              <a:rPr lang="en-US" altLang="ko-KR" sz="1500" dirty="0" smtClean="0">
                <a:solidFill>
                  <a:srgbClr val="002060"/>
                </a:solidFill>
              </a:rPr>
              <a:t>Bread, rice, potatoes, pasta</a:t>
            </a:r>
          </a:p>
          <a:p>
            <a:r>
              <a:rPr lang="en-US" altLang="ko-KR" sz="2800" dirty="0" smtClean="0">
                <a:solidFill>
                  <a:srgbClr val="FF0000"/>
                </a:solidFill>
              </a:rPr>
              <a:t>33% </a:t>
            </a:r>
            <a:r>
              <a:rPr lang="en-US" altLang="ko-KR" sz="2800" dirty="0" smtClean="0">
                <a:solidFill>
                  <a:srgbClr val="002060"/>
                </a:solidFill>
              </a:rPr>
              <a:t>simple carbohydrates: fruits and vegetables</a:t>
            </a:r>
          </a:p>
          <a:p>
            <a:r>
              <a:rPr lang="en-US" altLang="ko-KR" sz="2800" dirty="0" smtClean="0">
                <a:solidFill>
                  <a:srgbClr val="FF0000"/>
                </a:solidFill>
              </a:rPr>
              <a:t>15% </a:t>
            </a:r>
            <a:r>
              <a:rPr lang="en-US" altLang="ko-KR" sz="2800" dirty="0" smtClean="0">
                <a:solidFill>
                  <a:srgbClr val="002060"/>
                </a:solidFill>
              </a:rPr>
              <a:t>Milk and other dairy foods</a:t>
            </a:r>
            <a:r>
              <a:rPr lang="ko-KR" altLang="en-US" sz="2800" dirty="0" smtClean="0">
                <a:solidFill>
                  <a:srgbClr val="002060"/>
                </a:solidFill>
              </a:rPr>
              <a:t>乳制品的</a:t>
            </a:r>
            <a:endParaRPr lang="en-US" altLang="ko-KR" sz="2800" dirty="0" smtClean="0">
              <a:solidFill>
                <a:srgbClr val="002060"/>
              </a:solidFill>
            </a:endParaRPr>
          </a:p>
          <a:p>
            <a:r>
              <a:rPr lang="en-US" altLang="ko-KR" sz="2800" dirty="0" smtClean="0">
                <a:solidFill>
                  <a:srgbClr val="FF0000"/>
                </a:solidFill>
              </a:rPr>
              <a:t>12% </a:t>
            </a:r>
            <a:r>
              <a:rPr lang="en-US" altLang="ko-KR" sz="2800" dirty="0" smtClean="0">
                <a:solidFill>
                  <a:srgbClr val="002060"/>
                </a:solidFill>
              </a:rPr>
              <a:t>protein: meat, fish, eggs, beans</a:t>
            </a:r>
          </a:p>
          <a:p>
            <a:r>
              <a:rPr lang="en-US" altLang="ko-KR" sz="2800" dirty="0" smtClean="0">
                <a:solidFill>
                  <a:srgbClr val="FF0000"/>
                </a:solidFill>
              </a:rPr>
              <a:t>8% </a:t>
            </a:r>
            <a:r>
              <a:rPr lang="en-US" altLang="ko-KR" sz="2800" dirty="0" smtClean="0">
                <a:solidFill>
                  <a:srgbClr val="00B050"/>
                </a:solidFill>
              </a:rPr>
              <a:t>fats and sugars</a:t>
            </a:r>
            <a:endParaRPr lang="ko-KR" altLang="en-US" sz="2800" dirty="0" smtClean="0">
              <a:solidFill>
                <a:srgbClr val="00B050"/>
              </a:solidFill>
            </a:endParaRPr>
          </a:p>
          <a:p>
            <a:endParaRPr lang="ko-KR" altLang="en-US" sz="2800" dirty="0" smtClean="0">
              <a:solidFill>
                <a:srgbClr val="002060"/>
              </a:solidFill>
            </a:endParaRPr>
          </a:p>
          <a:p>
            <a:endParaRPr lang="ko-KR" altLang="en-US" sz="2800" dirty="0" smtClean="0">
              <a:solidFill>
                <a:srgbClr val="002060"/>
              </a:solidFill>
            </a:endParaRPr>
          </a:p>
          <a:p>
            <a:endParaRPr lang="en-US" altLang="ko-KR" sz="2800" dirty="0" smtClean="0">
              <a:solidFill>
                <a:srgbClr val="002060"/>
              </a:solidFill>
            </a:endParaRPr>
          </a:p>
          <a:p>
            <a:endParaRPr lang="ko-KR" altLang="en-US" sz="2800" dirty="0" smtClean="0">
              <a:solidFill>
                <a:srgbClr val="002060"/>
              </a:solidFill>
            </a:endParaRPr>
          </a:p>
          <a:p>
            <a:endParaRPr lang="ko-KR" altLang="en-US" sz="1500" dirty="0" smtClean="0">
              <a:solidFill>
                <a:srgbClr val="002060"/>
              </a:solidFill>
            </a:endParaRPr>
          </a:p>
          <a:p>
            <a:endParaRPr lang="ko-KR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2514600" cy="990600"/>
          </a:xfrm>
        </p:spPr>
        <p:txBody>
          <a:bodyPr/>
          <a:lstStyle/>
          <a:p>
            <a:r>
              <a:rPr lang="en-US" altLang="ko-KR" dirty="0" smtClean="0"/>
              <a:t>Answer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0"/>
            <a:ext cx="3352800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 smtClean="0">
                <a:solidFill>
                  <a:srgbClr val="7030A0"/>
                </a:solidFill>
              </a:rPr>
              <a:t>But the fish dinner above is:</a:t>
            </a:r>
          </a:p>
          <a:p>
            <a:endParaRPr lang="en-US" altLang="ko-KR" dirty="0" smtClean="0"/>
          </a:p>
          <a:p>
            <a:pPr>
              <a:buFont typeface="Arial" charset="0"/>
              <a:buChar char="•"/>
            </a:pPr>
            <a:r>
              <a:rPr lang="en-US" altLang="ko-KR" sz="3000" dirty="0" smtClean="0">
                <a:solidFill>
                  <a:srgbClr val="FF0000"/>
                </a:solidFill>
              </a:rPr>
              <a:t>15%</a:t>
            </a:r>
            <a:r>
              <a:rPr lang="en-US" altLang="ko-KR" sz="3000" dirty="0" smtClean="0"/>
              <a:t> complex carbohydrate</a:t>
            </a:r>
          </a:p>
          <a:p>
            <a:pPr>
              <a:buFont typeface="Arial" charset="0"/>
              <a:buChar char="•"/>
            </a:pPr>
            <a:endParaRPr lang="en-US" altLang="ko-KR" sz="3000" dirty="0" smtClean="0"/>
          </a:p>
          <a:p>
            <a:r>
              <a:rPr lang="en-US" altLang="ko-KR" sz="3000" dirty="0" smtClean="0">
                <a:solidFill>
                  <a:srgbClr val="FF0000"/>
                </a:solidFill>
              </a:rPr>
              <a:t>15% </a:t>
            </a:r>
            <a:r>
              <a:rPr lang="en-US" altLang="ko-KR" sz="3000" dirty="0" smtClean="0"/>
              <a:t>complex carbohydrate</a:t>
            </a:r>
          </a:p>
          <a:p>
            <a:endParaRPr lang="en-US" altLang="ko-KR" sz="3000" dirty="0" smtClean="0"/>
          </a:p>
          <a:p>
            <a:r>
              <a:rPr lang="en-US" altLang="ko-KR" sz="3000" dirty="0" smtClean="0">
                <a:solidFill>
                  <a:srgbClr val="FF0000"/>
                </a:solidFill>
              </a:rPr>
              <a:t>0% </a:t>
            </a:r>
            <a:r>
              <a:rPr lang="en-US" altLang="ko-KR" sz="3000" dirty="0" smtClean="0"/>
              <a:t>Dairy product</a:t>
            </a:r>
          </a:p>
          <a:p>
            <a:endParaRPr lang="en-US" altLang="ko-KR" sz="3000" dirty="0" smtClean="0"/>
          </a:p>
          <a:p>
            <a:r>
              <a:rPr lang="en-US" altLang="ko-KR" sz="3000" dirty="0" smtClean="0">
                <a:solidFill>
                  <a:srgbClr val="FF0000"/>
                </a:solidFill>
              </a:rPr>
              <a:t>65% </a:t>
            </a:r>
            <a:r>
              <a:rPr lang="en-US" altLang="ko-KR" sz="3000" dirty="0" smtClean="0"/>
              <a:t>protein</a:t>
            </a:r>
          </a:p>
          <a:p>
            <a:endParaRPr lang="en-US" altLang="ko-KR" sz="3000" dirty="0" smtClean="0">
              <a:solidFill>
                <a:srgbClr val="FF0000"/>
              </a:solidFill>
            </a:endParaRPr>
          </a:p>
          <a:p>
            <a:r>
              <a:rPr lang="en-US" altLang="ko-KR" sz="3000" dirty="0" smtClean="0">
                <a:solidFill>
                  <a:srgbClr val="FF0000"/>
                </a:solidFill>
              </a:rPr>
              <a:t>5% </a:t>
            </a:r>
            <a:r>
              <a:rPr lang="en-US" altLang="ko-KR" sz="3000" dirty="0" smtClean="0"/>
              <a:t>fats and sugar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4525963"/>
          </a:xfrm>
        </p:spPr>
        <p:txBody>
          <a:bodyPr/>
          <a:lstStyle/>
          <a:p>
            <a:r>
              <a:rPr lang="en-US" altLang="ko-KR" sz="3600" dirty="0" smtClean="0"/>
              <a:t>Do you have lots of energy</a:t>
            </a:r>
            <a:r>
              <a:rPr lang="ko-KR" altLang="en-US" sz="3600" b="1" dirty="0" smtClean="0"/>
              <a:t>精力</a:t>
            </a:r>
            <a:r>
              <a:rPr lang="en-US" altLang="ko-KR" sz="1400" dirty="0" smtClean="0"/>
              <a:t>[</a:t>
            </a:r>
            <a:r>
              <a:rPr lang="en-US" altLang="ko-KR" sz="1400" dirty="0" err="1" smtClean="0"/>
              <a:t>jīnglì</a:t>
            </a:r>
            <a:r>
              <a:rPr lang="en-US" altLang="ko-KR" sz="1400" dirty="0" smtClean="0"/>
              <a:t>] </a:t>
            </a:r>
            <a:r>
              <a:rPr lang="en-US" altLang="ko-KR" sz="3600" dirty="0" smtClean="0"/>
              <a:t>?</a:t>
            </a:r>
          </a:p>
          <a:p>
            <a:r>
              <a:rPr lang="en-US" altLang="ko-KR" sz="3600" dirty="0" smtClean="0"/>
              <a:t>Do you feel good most of the time?</a:t>
            </a:r>
          </a:p>
          <a:p>
            <a:r>
              <a:rPr lang="en-US" altLang="ko-KR" sz="3600" dirty="0" smtClean="0"/>
              <a:t>Do you sleep well?</a:t>
            </a:r>
          </a:p>
          <a:p>
            <a:r>
              <a:rPr lang="en-US" altLang="ko-KR" sz="3600" dirty="0" smtClean="0"/>
              <a:t>Do you look healthy?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Are you healthy?</a:t>
            </a:r>
            <a:endParaRPr lang="ko-KR" altLang="en-US" dirty="0"/>
          </a:p>
        </p:txBody>
      </p:sp>
      <p:pic>
        <p:nvPicPr>
          <p:cNvPr id="5" name="Picture 4" descr="Too thi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7979" y="2743200"/>
            <a:ext cx="3986021" cy="4114800"/>
          </a:xfrm>
          <a:prstGeom prst="rect">
            <a:avLst/>
          </a:prstGeom>
        </p:spPr>
      </p:pic>
      <p:pic>
        <p:nvPicPr>
          <p:cNvPr id="6" name="Picture 5" descr="bikram-yoga-for-sa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0"/>
            <a:ext cx="1828800" cy="1371600"/>
          </a:xfrm>
          <a:prstGeom prst="rect">
            <a:avLst/>
          </a:prstGeom>
        </p:spPr>
      </p:pic>
      <p:pic>
        <p:nvPicPr>
          <p:cNvPr id="7" name="Picture 6" descr="yoga-sunri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99122"/>
            <a:ext cx="3048000" cy="2958877"/>
          </a:xfrm>
          <a:prstGeom prst="rect">
            <a:avLst/>
          </a:prstGeom>
        </p:spPr>
      </p:pic>
      <p:pic>
        <p:nvPicPr>
          <p:cNvPr id="8" name="Picture 7" descr="Sleep we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71700" y="3886200"/>
            <a:ext cx="2971800" cy="2971800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438401"/>
            <a:ext cx="8686800" cy="2133600"/>
          </a:xfrm>
        </p:spPr>
        <p:txBody>
          <a:bodyPr/>
          <a:lstStyle/>
          <a:p>
            <a:r>
              <a:rPr lang="en-US" altLang="ko-KR" dirty="0" smtClean="0"/>
              <a:t>70% complex carbohydrate (white rice)</a:t>
            </a:r>
          </a:p>
          <a:p>
            <a:r>
              <a:rPr lang="en-US" altLang="ko-KR" dirty="0" smtClean="0"/>
              <a:t>5% simple carbohydrate</a:t>
            </a:r>
          </a:p>
          <a:p>
            <a:r>
              <a:rPr lang="en-US" altLang="ko-KR" dirty="0" smtClean="0"/>
              <a:t>5% protein</a:t>
            </a:r>
          </a:p>
          <a:p>
            <a:r>
              <a:rPr lang="en-US" altLang="ko-KR" dirty="0" smtClean="0"/>
              <a:t>20% fat (oil or pork fat)</a:t>
            </a:r>
            <a:endParaRPr lang="ko-KR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ko-KR" dirty="0" smtClean="0"/>
              <a:t>Fried rice…?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143000"/>
            <a:ext cx="77724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 smtClean="0">
                <a:solidFill>
                  <a:srgbClr val="7030A0"/>
                </a:solidFill>
              </a:rPr>
              <a:t>Maybe down in South China they make good fried rice, but the fried rice I’ve been getting in Beijing is:</a:t>
            </a:r>
            <a:endParaRPr lang="ko-KR" altLang="en-US" sz="25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495800"/>
            <a:ext cx="609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 smtClean="0"/>
              <a:t>Tastes good but not </a:t>
            </a:r>
            <a:r>
              <a:rPr lang="en-US" altLang="ko-KR" sz="3000" dirty="0" smtClean="0">
                <a:solidFill>
                  <a:srgbClr val="FF0000"/>
                </a:solidFill>
              </a:rPr>
              <a:t>balanced</a:t>
            </a:r>
            <a:r>
              <a:rPr lang="en-US" altLang="ko-KR" sz="3000" dirty="0" smtClean="0"/>
              <a:t>: way too much rice, not enough protein or vegetables.</a:t>
            </a:r>
            <a:endParaRPr lang="ko-KR" altLang="en-US" sz="3000" dirty="0"/>
          </a:p>
        </p:txBody>
      </p:sp>
      <p:pic>
        <p:nvPicPr>
          <p:cNvPr id="6" name="Picture 5" descr="shrimp-fried-rice_s600x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73771" y="3124200"/>
            <a:ext cx="3270229" cy="37338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egetable_fried_rice_62182547_st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1371600"/>
            <a:ext cx="4248150" cy="42481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My fried rice is balanced!</a:t>
            </a:r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4191000" cy="4525963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33% Carbohydrate (complex and simple)</a:t>
            </a:r>
          </a:p>
          <a:p>
            <a:r>
              <a:rPr lang="en-US" altLang="ko-KR" sz="4000" b="1" dirty="0" smtClean="0">
                <a:solidFill>
                  <a:srgbClr val="FF0000"/>
                </a:solidFill>
              </a:rPr>
              <a:t>52%</a:t>
            </a:r>
            <a:r>
              <a:rPr lang="en-US" altLang="ko-KR" b="1" dirty="0" smtClean="0">
                <a:solidFill>
                  <a:srgbClr val="FF0000"/>
                </a:solidFill>
              </a:rPr>
              <a:t> Fat </a:t>
            </a:r>
          </a:p>
          <a:p>
            <a:r>
              <a:rPr lang="en-US" altLang="ko-KR" b="1" dirty="0" smtClean="0">
                <a:solidFill>
                  <a:srgbClr val="FF0000"/>
                </a:solidFill>
              </a:rPr>
              <a:t>16% Protein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(Not enough carbohydrates, </a:t>
            </a:r>
            <a:r>
              <a:rPr lang="en-US" altLang="ko-KR" b="1" i="1" dirty="0" smtClean="0">
                <a:solidFill>
                  <a:srgbClr val="FF0000"/>
                </a:solidFill>
              </a:rPr>
              <a:t>way too much fat</a:t>
            </a:r>
            <a:r>
              <a:rPr lang="en-US" altLang="ko-KR" dirty="0" smtClean="0"/>
              <a:t>, but the protein is about OK.)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How about McDonalds Big Mac?</a:t>
            </a:r>
            <a:endParaRPr lang="ko-KR" altLang="en-US" dirty="0"/>
          </a:p>
        </p:txBody>
      </p:sp>
      <p:pic>
        <p:nvPicPr>
          <p:cNvPr id="4" name="Picture 3" descr="bigma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599" y="1371600"/>
            <a:ext cx="5005137" cy="39624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4000" dirty="0" smtClean="0"/>
              <a:t>do you need in one day?</a:t>
            </a:r>
          </a:p>
          <a:p>
            <a:r>
              <a:rPr lang="en-US" altLang="ko-KR" dirty="0" smtClean="0"/>
              <a:t>Most high school students need about 2,000 calories a day.</a:t>
            </a:r>
          </a:p>
          <a:p>
            <a:r>
              <a:rPr lang="en-US" altLang="ko-KR" dirty="0" smtClean="0"/>
              <a:t>If you do sports you need more.</a:t>
            </a:r>
          </a:p>
          <a:p>
            <a:r>
              <a:rPr lang="en-US" altLang="ko-KR" dirty="0" smtClean="0"/>
              <a:t> How many calories are there in a…?</a:t>
            </a:r>
          </a:p>
          <a:p>
            <a:endParaRPr lang="ko-KR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How many calories </a:t>
            </a:r>
            <a:r>
              <a:rPr lang="ko-KR" altLang="en-US" dirty="0" smtClean="0"/>
              <a:t>卡路里</a:t>
            </a:r>
            <a:r>
              <a:rPr lang="en-US" altLang="ko-KR" dirty="0" err="1" smtClean="0"/>
              <a:t>kǎlùlǐ</a:t>
            </a:r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1 medium potato 		100 calories</a:t>
            </a:r>
          </a:p>
          <a:p>
            <a:r>
              <a:rPr lang="en-US" altLang="ko-KR" dirty="0" smtClean="0"/>
              <a:t>1 apple				 60 calories</a:t>
            </a:r>
          </a:p>
          <a:p>
            <a:r>
              <a:rPr lang="en-US" altLang="ko-KR" dirty="0" smtClean="0"/>
              <a:t>1 tomato 			 35 calories</a:t>
            </a:r>
          </a:p>
          <a:p>
            <a:r>
              <a:rPr lang="en-US" altLang="ko-KR" dirty="0" smtClean="0"/>
              <a:t>1 small spoon sugar	 20 calories</a:t>
            </a:r>
          </a:p>
          <a:p>
            <a:r>
              <a:rPr lang="en-US" altLang="ko-KR" dirty="0" smtClean="0"/>
              <a:t>1 McDonalds Big Mac	 576 calories</a:t>
            </a:r>
          </a:p>
          <a:p>
            <a:r>
              <a:rPr lang="en-US" altLang="ko-KR" dirty="0" smtClean="0"/>
              <a:t>1 KFC chicken sandwich	 280 calories</a:t>
            </a:r>
          </a:p>
          <a:p>
            <a:r>
              <a:rPr lang="en-US" altLang="ko-KR" dirty="0" smtClean="0"/>
              <a:t>1 Snickers bar			 273 calories</a:t>
            </a:r>
          </a:p>
          <a:p>
            <a:r>
              <a:rPr lang="en-US" altLang="ko-KR" dirty="0" smtClean="0"/>
              <a:t>1 instant noodles		 540 calories		</a:t>
            </a:r>
            <a:endParaRPr lang="ko-KR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38200"/>
          </a:xfrm>
        </p:spPr>
        <p:txBody>
          <a:bodyPr/>
          <a:lstStyle/>
          <a:p>
            <a:r>
              <a:rPr lang="en-US" altLang="ko-KR" dirty="0" smtClean="0"/>
              <a:t>Calorie chart</a:t>
            </a:r>
            <a:endParaRPr lang="ko-KR" altLang="en-US" dirty="0"/>
          </a:p>
        </p:txBody>
      </p:sp>
      <p:pic>
        <p:nvPicPr>
          <p:cNvPr id="4" name="Picture 3" descr="snickers__64666_zo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5117430"/>
            <a:ext cx="2133600" cy="1740569"/>
          </a:xfrm>
          <a:prstGeom prst="rect">
            <a:avLst/>
          </a:prstGeom>
        </p:spPr>
      </p:pic>
      <p:pic>
        <p:nvPicPr>
          <p:cNvPr id="5" name="Picture 4" descr="Red_Ap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4477" y="0"/>
            <a:ext cx="2269523" cy="20574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lori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023841" cy="68580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lorie-BurningCh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7064" y="34939"/>
            <a:ext cx="9191064" cy="682306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SALT </a:t>
            </a:r>
            <a:r>
              <a:rPr lang="ko-KR" altLang="en-US" sz="5000" dirty="0" smtClean="0">
                <a:solidFill>
                  <a:srgbClr val="FF0000"/>
                </a:solidFill>
              </a:rPr>
              <a:t>盐</a:t>
            </a:r>
            <a:endParaRPr lang="ko-KR" altLang="en-US" sz="5000" dirty="0">
              <a:solidFill>
                <a:srgbClr val="FF0000"/>
              </a:solidFill>
            </a:endParaRPr>
          </a:p>
        </p:txBody>
      </p:sp>
      <p:pic>
        <p:nvPicPr>
          <p:cNvPr id="5" name="Picture 4" descr="stop-sal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78073" y="0"/>
            <a:ext cx="4165927" cy="3886200"/>
          </a:xfrm>
          <a:prstGeom prst="rect">
            <a:avLst/>
          </a:prstGeom>
        </p:spPr>
      </p:pic>
      <p:pic>
        <p:nvPicPr>
          <p:cNvPr id="6" name="Picture 5" descr="too-much-sa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90600"/>
            <a:ext cx="5029200" cy="3697209"/>
          </a:xfrm>
          <a:prstGeom prst="rect">
            <a:avLst/>
          </a:prstGeom>
        </p:spPr>
      </p:pic>
      <p:pic>
        <p:nvPicPr>
          <p:cNvPr id="7" name="Picture 6" descr="fri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2735878"/>
            <a:ext cx="4114800" cy="41221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648200"/>
            <a:ext cx="5029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 smtClean="0"/>
              <a:t>MSG </a:t>
            </a:r>
            <a:r>
              <a:rPr lang="ko-KR" altLang="en-US" sz="3000" dirty="0" smtClean="0"/>
              <a:t>味精 </a:t>
            </a:r>
            <a:r>
              <a:rPr lang="en-US" altLang="ko-KR" sz="1500" dirty="0" err="1" smtClean="0"/>
              <a:t>wèijīng</a:t>
            </a:r>
            <a:r>
              <a:rPr lang="en-US" altLang="ko-KR" sz="1500" dirty="0" smtClean="0"/>
              <a:t> </a:t>
            </a:r>
            <a:r>
              <a:rPr lang="en-US" altLang="ko-KR" sz="3000" dirty="0" smtClean="0"/>
              <a:t>causes headaches in some people </a:t>
            </a:r>
            <a:endParaRPr lang="ko-KR" altLang="en-US" sz="3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033272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A balanced diet, with lots of fresh vegetables, fruits, and lean meat or fish!</a:t>
            </a:r>
          </a:p>
          <a:p>
            <a:endParaRPr lang="ko-KR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to eat?</a:t>
            </a:r>
            <a:endParaRPr lang="ko-KR" altLang="en-US" dirty="0"/>
          </a:p>
        </p:txBody>
      </p:sp>
      <p:pic>
        <p:nvPicPr>
          <p:cNvPr id="5" name="Picture 4" descr="Balanced me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67000"/>
            <a:ext cx="4191000" cy="4191000"/>
          </a:xfrm>
          <a:prstGeom prst="rect">
            <a:avLst/>
          </a:prstGeom>
        </p:spPr>
      </p:pic>
      <p:pic>
        <p:nvPicPr>
          <p:cNvPr id="6" name="Picture 5" descr="sal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3650" y="3124200"/>
            <a:ext cx="2800350" cy="3733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19600" y="3962400"/>
            <a:ext cx="1371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0" dirty="0" smtClean="0"/>
              <a:t>+</a:t>
            </a:r>
            <a:endParaRPr lang="ko-KR" altLang="en-US" sz="10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14401"/>
            <a:ext cx="9144000" cy="1981200"/>
          </a:xfrm>
        </p:spPr>
        <p:txBody>
          <a:bodyPr/>
          <a:lstStyle/>
          <a:p>
            <a:r>
              <a:rPr lang="en-US" altLang="ko-KR" sz="4000" b="1" dirty="0" smtClean="0">
                <a:solidFill>
                  <a:srgbClr val="7030A0"/>
                </a:solidFill>
              </a:rPr>
              <a:t>Try to think happy thoughts when you’re eating. I really think it helps!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Also…</a:t>
            </a:r>
            <a:endParaRPr lang="ko-KR" altLang="en-US" dirty="0"/>
          </a:p>
        </p:txBody>
      </p:sp>
      <p:pic>
        <p:nvPicPr>
          <p:cNvPr id="1031" name="Picture 7" descr="C:\Users\hp\AppData\Local\Microsoft\Windows\Temporary Internet Files\Content.IE5\23YGEAKN\MP91021639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2887406"/>
            <a:ext cx="5334000" cy="4646869"/>
          </a:xfrm>
          <a:prstGeom prst="rect">
            <a:avLst/>
          </a:prstGeom>
          <a:noFill/>
        </p:spPr>
      </p:pic>
      <p:pic>
        <p:nvPicPr>
          <p:cNvPr id="1033" name="Picture 9" descr="C:\Users\hp\AppData\Local\Microsoft\Windows\Temporary Internet Files\Content.IE5\23YGEAKN\MC90013169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975672"/>
            <a:ext cx="3200400" cy="3655237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10000" dirty="0" smtClean="0"/>
              <a:t>In the last 24 hours?</a:t>
            </a:r>
            <a:endParaRPr lang="ko-KR" altLang="en-US" sz="10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did you eat</a:t>
            </a:r>
            <a:endParaRPr lang="ko-KR" altLang="en-US" dirty="0"/>
          </a:p>
        </p:txBody>
      </p:sp>
      <p:pic>
        <p:nvPicPr>
          <p:cNvPr id="5" name="Picture 4" descr="yoga-sunri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4572000"/>
            <a:ext cx="2021251" cy="1962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0" y="4495800"/>
            <a:ext cx="60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0" dirty="0" smtClean="0"/>
              <a:t>?</a:t>
            </a:r>
            <a:endParaRPr lang="ko-KR" altLang="en-US" sz="10000" dirty="0"/>
          </a:p>
        </p:txBody>
      </p:sp>
      <p:pic>
        <p:nvPicPr>
          <p:cNvPr id="7" name="Picture 6" descr="SURPRISED_SHERIFF_from_HOYBOY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4572000"/>
            <a:ext cx="1950720" cy="146304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May be a little difficult, but the rewards…</a:t>
            </a:r>
            <a:endParaRPr lang="ko-KR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Changing your food habits</a:t>
            </a:r>
            <a:endParaRPr lang="ko-KR" altLang="en-US" dirty="0"/>
          </a:p>
        </p:txBody>
      </p:sp>
      <p:pic>
        <p:nvPicPr>
          <p:cNvPr id="4" name="Picture 3" descr="3428315_f5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52713"/>
            <a:ext cx="3164615" cy="4205287"/>
          </a:xfrm>
          <a:prstGeom prst="rect">
            <a:avLst/>
          </a:prstGeom>
        </p:spPr>
      </p:pic>
      <p:pic>
        <p:nvPicPr>
          <p:cNvPr id="5" name="Picture 4" descr="Perfect%20body%20Wallpaper__yv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2057400"/>
            <a:ext cx="3962400" cy="297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5200" y="5257800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/>
              <a:t>May be worth it!</a:t>
            </a:r>
            <a:endParaRPr lang="ko-KR" altLang="en-US" sz="4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smtClean="0"/>
              <a:t>Some things I like that are nutritious and delicious…</a:t>
            </a:r>
            <a:endParaRPr lang="ko-KR" alt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Recipes</a:t>
            </a:r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Onion</a:t>
            </a:r>
          </a:p>
          <a:p>
            <a:r>
              <a:rPr lang="en-US" altLang="ko-KR" dirty="0" smtClean="0"/>
              <a:t>Carrot</a:t>
            </a:r>
          </a:p>
          <a:p>
            <a:r>
              <a:rPr lang="en-US" altLang="ko-KR" dirty="0" smtClean="0"/>
              <a:t>Potato</a:t>
            </a:r>
          </a:p>
          <a:p>
            <a:r>
              <a:rPr lang="en-US" altLang="ko-KR" dirty="0" smtClean="0"/>
              <a:t>Chicken breast (no skin)</a:t>
            </a:r>
          </a:p>
          <a:p>
            <a:r>
              <a:rPr lang="en-US" altLang="ko-KR" dirty="0" smtClean="0"/>
              <a:t>Spinach</a:t>
            </a:r>
          </a:p>
          <a:p>
            <a:r>
              <a:rPr lang="en-US" altLang="ko-KR" dirty="0" smtClean="0"/>
              <a:t>Broccoli</a:t>
            </a:r>
          </a:p>
          <a:p>
            <a:r>
              <a:rPr lang="en-US" altLang="ko-KR" dirty="0" smtClean="0"/>
              <a:t>a little salt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Chicken soup</a:t>
            </a:r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1 can tuna fish (hot, spicy)</a:t>
            </a:r>
          </a:p>
          <a:p>
            <a:r>
              <a:rPr lang="en-US" altLang="ko-KR" dirty="0" smtClean="0"/>
              <a:t>Vegetable noodles</a:t>
            </a:r>
          </a:p>
          <a:p>
            <a:r>
              <a:rPr lang="en-US" altLang="ko-KR" dirty="0" smtClean="0"/>
              <a:t>Onion</a:t>
            </a:r>
          </a:p>
          <a:p>
            <a:r>
              <a:rPr lang="en-US" altLang="ko-KR" dirty="0" smtClean="0"/>
              <a:t>Boiled carrot</a:t>
            </a:r>
          </a:p>
          <a:p>
            <a:r>
              <a:rPr lang="en-US" altLang="ko-KR" dirty="0" smtClean="0"/>
              <a:t>Cheddar cheese (real, not processed cheese)</a:t>
            </a:r>
          </a:p>
          <a:p>
            <a:r>
              <a:rPr lang="en-US" altLang="ko-KR" dirty="0" smtClean="0"/>
              <a:t>A tablespoon of mayonnaise </a:t>
            </a:r>
          </a:p>
          <a:p>
            <a:r>
              <a:rPr lang="en-US" altLang="ko-KR" dirty="0" smtClean="0"/>
              <a:t>A </a:t>
            </a:r>
            <a:r>
              <a:rPr lang="en-US" altLang="ko-KR" smtClean="0"/>
              <a:t>little salt</a:t>
            </a:r>
          </a:p>
          <a:p>
            <a:endParaRPr lang="ko-KR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Tuna fish and noodles</a:t>
            </a:r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To be healthy, we need to change our habits, and it </a:t>
            </a:r>
            <a:r>
              <a:rPr lang="en-US" altLang="ko-KR" sz="4000" dirty="0" smtClean="0"/>
              <a:t>isn’t easy!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We all have habits</a:t>
            </a:r>
            <a:r>
              <a:rPr lang="ko-KR" altLang="en-US" dirty="0" smtClean="0"/>
              <a:t> 习惯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xíguàn</a:t>
            </a:r>
            <a:endParaRPr lang="ko-KR" altLang="en-US" dirty="0"/>
          </a:p>
        </p:txBody>
      </p:sp>
      <p:pic>
        <p:nvPicPr>
          <p:cNvPr id="4" name="Picture 3" descr="Party skelet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590800"/>
            <a:ext cx="3048000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0292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/>
              <a:t>Too thin?</a:t>
            </a:r>
            <a:endParaRPr lang="ko-KR" alt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49530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/>
              <a:t>Too big?</a:t>
            </a:r>
            <a:endParaRPr lang="ko-KR" altLang="en-US" sz="4000" dirty="0" smtClean="0"/>
          </a:p>
        </p:txBody>
      </p:sp>
      <p:pic>
        <p:nvPicPr>
          <p:cNvPr id="8" name="Picture 7" descr="Simpsons%20Mac%20Cartoons%20Mafia%20Fat%20Ton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2133600"/>
            <a:ext cx="3718560" cy="2324100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728472"/>
          </a:xfrm>
        </p:spPr>
        <p:txBody>
          <a:bodyPr>
            <a:normAutofit/>
          </a:bodyPr>
          <a:lstStyle/>
          <a:p>
            <a:r>
              <a:rPr lang="en-US" altLang="ko-KR" sz="4000" dirty="0" smtClean="0">
                <a:solidFill>
                  <a:srgbClr val="FF0000"/>
                </a:solidFill>
              </a:rPr>
              <a:t>You can have any body you want!</a:t>
            </a:r>
            <a:endParaRPr lang="ko-KR" altLang="en-US" sz="40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Believe it or not…</a:t>
            </a:r>
            <a:endParaRPr lang="ko-KR" altLang="en-US" dirty="0"/>
          </a:p>
        </p:txBody>
      </p:sp>
      <p:pic>
        <p:nvPicPr>
          <p:cNvPr id="4" name="Picture 3" descr="perfect-bo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40194"/>
            <a:ext cx="4267200" cy="4817806"/>
          </a:xfrm>
          <a:prstGeom prst="rect">
            <a:avLst/>
          </a:prstGeom>
        </p:spPr>
      </p:pic>
      <p:pic>
        <p:nvPicPr>
          <p:cNvPr id="5" name="Picture 4" descr="male-body-ipad-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2743200"/>
            <a:ext cx="4114800" cy="41148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smtClean="0"/>
              <a:t>The foundation</a:t>
            </a:r>
            <a:r>
              <a:rPr lang="ko-KR" altLang="en-US" sz="4000" b="1" dirty="0" smtClean="0"/>
              <a:t>基础</a:t>
            </a:r>
            <a:r>
              <a:rPr lang="en-US" altLang="ko-KR" sz="1500" dirty="0" smtClean="0"/>
              <a:t>[</a:t>
            </a:r>
            <a:r>
              <a:rPr lang="en-US" altLang="ko-KR" sz="1500" dirty="0" err="1" smtClean="0"/>
              <a:t>jīchǔ</a:t>
            </a:r>
            <a:r>
              <a:rPr lang="en-US" altLang="ko-KR" sz="1500" dirty="0" smtClean="0"/>
              <a:t>]  </a:t>
            </a:r>
            <a:r>
              <a:rPr lang="en-US" altLang="ko-KR" sz="4000" dirty="0" smtClean="0"/>
              <a:t>of a healthy</a:t>
            </a:r>
            <a:r>
              <a:rPr lang="ko-KR" altLang="en-US" sz="4000" dirty="0" smtClean="0"/>
              <a:t>健康的</a:t>
            </a:r>
            <a:r>
              <a:rPr lang="en-US" altLang="ko-KR" sz="4000" dirty="0" smtClean="0"/>
              <a:t> happy life.</a:t>
            </a:r>
            <a:endParaRPr lang="ko-KR" alt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6000" dirty="0" smtClean="0">
                <a:solidFill>
                  <a:srgbClr val="00B050"/>
                </a:solidFill>
              </a:rPr>
              <a:t>Nutrition is </a:t>
            </a:r>
            <a:endParaRPr lang="ko-KR" altLang="en-US" sz="6000" dirty="0">
              <a:solidFill>
                <a:srgbClr val="00B050"/>
              </a:solidFill>
            </a:endParaRPr>
          </a:p>
        </p:txBody>
      </p:sp>
      <p:pic>
        <p:nvPicPr>
          <p:cNvPr id="4" name="Picture 3" descr="foundation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95600"/>
            <a:ext cx="3153431" cy="3962400"/>
          </a:xfrm>
          <a:prstGeom prst="rect">
            <a:avLst/>
          </a:prstGeom>
        </p:spPr>
      </p:pic>
      <p:pic>
        <p:nvPicPr>
          <p:cNvPr id="5" name="Picture 4" descr="foundation-piers-l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2819400"/>
            <a:ext cx="4895049" cy="37814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10000" dirty="0" smtClean="0"/>
              <a:t>Balanced</a:t>
            </a:r>
          </a:p>
          <a:p>
            <a:r>
              <a:rPr lang="ko-KR" altLang="en-US" sz="9600" b="1" dirty="0" smtClean="0"/>
              <a:t>均衡饮食</a:t>
            </a:r>
            <a:endParaRPr lang="en-US" altLang="ko-KR" sz="1500" dirty="0" smtClean="0"/>
          </a:p>
          <a:p>
            <a:pPr lvl="2"/>
            <a:r>
              <a:rPr lang="en-US" altLang="ko-KR" sz="1600" dirty="0" err="1" smtClean="0"/>
              <a:t>jūn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héng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yǐn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shí</a:t>
            </a:r>
            <a:endParaRPr lang="ko-KR" alt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 good diet</a:t>
            </a:r>
            <a:r>
              <a:rPr lang="ko-KR" altLang="en-US" dirty="0" smtClean="0"/>
              <a:t>饮食</a:t>
            </a:r>
            <a:r>
              <a:rPr lang="en-US" altLang="ko-KR" sz="1500" dirty="0" smtClean="0"/>
              <a:t>[</a:t>
            </a:r>
            <a:r>
              <a:rPr lang="en-US" altLang="ko-KR" sz="1500" dirty="0" err="1" smtClean="0"/>
              <a:t>yǐnshí</a:t>
            </a:r>
            <a:r>
              <a:rPr lang="en-US" altLang="ko-KR" sz="1500" dirty="0" smtClean="0"/>
              <a:t>]  </a:t>
            </a:r>
            <a:r>
              <a:rPr lang="en-US" altLang="ko-KR" dirty="0" smtClean="0"/>
              <a:t>is</a:t>
            </a:r>
            <a:r>
              <a:rPr lang="en-US" altLang="ko-KR" dirty="0" smtClean="0">
                <a:sym typeface="Wingdings" pitchFamily="2" charset="2"/>
              </a:rPr>
              <a:t></a:t>
            </a:r>
            <a:endParaRPr lang="ko-KR" altLang="en-US" dirty="0"/>
          </a:p>
        </p:txBody>
      </p:sp>
      <p:pic>
        <p:nvPicPr>
          <p:cNvPr id="4" name="Picture 3" descr="_47096339_food_pie_22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2714625"/>
            <a:ext cx="2133600" cy="414337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_47096339_food_pie_226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3452999" cy="6705600"/>
          </a:xfrm>
        </p:spPr>
      </p:pic>
      <p:sp>
        <p:nvSpPr>
          <p:cNvPr id="5" name="TextBox 4"/>
          <p:cNvSpPr txBox="1"/>
          <p:nvPr/>
        </p:nvSpPr>
        <p:spPr>
          <a:xfrm>
            <a:off x="3352800" y="0"/>
            <a:ext cx="5791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 smtClean="0">
                <a:solidFill>
                  <a:srgbClr val="FF0000"/>
                </a:solidFill>
              </a:rPr>
              <a:t>33%</a:t>
            </a:r>
            <a:r>
              <a:rPr lang="en-US" altLang="ko-KR" sz="3500" dirty="0" smtClean="0">
                <a:solidFill>
                  <a:srgbClr val="002060"/>
                </a:solidFill>
              </a:rPr>
              <a:t> complex carbohydrates</a:t>
            </a:r>
            <a:r>
              <a:rPr lang="ko-KR" altLang="en-US" sz="3500" dirty="0" smtClean="0">
                <a:solidFill>
                  <a:srgbClr val="002060"/>
                </a:solidFill>
              </a:rPr>
              <a:t>碳水化合物</a:t>
            </a:r>
            <a:r>
              <a:rPr lang="en-US" altLang="ko-KR" sz="3500" dirty="0" smtClean="0">
                <a:solidFill>
                  <a:srgbClr val="002060"/>
                </a:solidFill>
              </a:rPr>
              <a:t>: </a:t>
            </a:r>
            <a:r>
              <a:rPr lang="en-US" altLang="ko-KR" sz="3000" dirty="0" smtClean="0">
                <a:solidFill>
                  <a:srgbClr val="002060"/>
                </a:solidFill>
              </a:rPr>
              <a:t>Bread, rice, potatoes, pasta</a:t>
            </a:r>
            <a:endParaRPr lang="ko-KR" altLang="en-US" sz="3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1676400"/>
            <a:ext cx="58674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solidFill>
                  <a:srgbClr val="FF0000"/>
                </a:solidFill>
              </a:rPr>
              <a:t>33% </a:t>
            </a:r>
            <a:r>
              <a:rPr lang="en-US" altLang="ko-KR" sz="3500" dirty="0">
                <a:solidFill>
                  <a:srgbClr val="00B050"/>
                </a:solidFill>
              </a:rPr>
              <a:t>simple carbohydrates: </a:t>
            </a:r>
            <a:r>
              <a:rPr lang="ko-KR" altLang="en-US" sz="3600" dirty="0" smtClean="0"/>
              <a:t>简单糖 </a:t>
            </a:r>
            <a:r>
              <a:rPr lang="en-US" altLang="ko-KR" sz="3500" dirty="0" smtClean="0">
                <a:solidFill>
                  <a:srgbClr val="00B050"/>
                </a:solidFill>
              </a:rPr>
              <a:t>fruits </a:t>
            </a:r>
            <a:r>
              <a:rPr lang="en-US" altLang="ko-KR" sz="3500" dirty="0">
                <a:solidFill>
                  <a:srgbClr val="00B050"/>
                </a:solidFill>
              </a:rPr>
              <a:t>and vegetables</a:t>
            </a:r>
            <a:endParaRPr lang="ko-KR" altLang="en-US" sz="35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3276600"/>
            <a:ext cx="5715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solidFill>
                  <a:srgbClr val="FF0000"/>
                </a:solidFill>
              </a:rPr>
              <a:t>15% </a:t>
            </a:r>
            <a:r>
              <a:rPr lang="en-US" altLang="ko-KR" sz="3500" dirty="0">
                <a:solidFill>
                  <a:srgbClr val="002060"/>
                </a:solidFill>
              </a:rPr>
              <a:t>Milk and other dairy foods</a:t>
            </a:r>
            <a:r>
              <a:rPr lang="ko-KR" altLang="en-US" sz="3500" dirty="0" smtClean="0">
                <a:solidFill>
                  <a:srgbClr val="002060"/>
                </a:solidFill>
              </a:rPr>
              <a:t>乳制品的 </a:t>
            </a:r>
            <a:r>
              <a:rPr lang="en-US" altLang="ko-KR" sz="3500" dirty="0" smtClean="0">
                <a:solidFill>
                  <a:srgbClr val="002060"/>
                </a:solidFill>
              </a:rPr>
              <a:t>(Yogurt!)</a:t>
            </a:r>
            <a:endParaRPr lang="ko-KR" altLang="en-US" sz="35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4343400"/>
            <a:ext cx="586740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solidFill>
                  <a:srgbClr val="FF0000"/>
                </a:solidFill>
              </a:rPr>
              <a:t>12% </a:t>
            </a:r>
            <a:r>
              <a:rPr lang="en-US" altLang="ko-KR" sz="3500" dirty="0" smtClean="0">
                <a:solidFill>
                  <a:srgbClr val="002060"/>
                </a:solidFill>
              </a:rPr>
              <a:t>protein</a:t>
            </a:r>
            <a:r>
              <a:rPr lang="ko-KR" altLang="en-US" sz="3600" dirty="0" smtClean="0"/>
              <a:t> 蛋白质 </a:t>
            </a:r>
            <a:r>
              <a:rPr lang="en-US" altLang="ko-KR" sz="3500" dirty="0" smtClean="0">
                <a:solidFill>
                  <a:srgbClr val="002060"/>
                </a:solidFill>
              </a:rPr>
              <a:t>: </a:t>
            </a:r>
            <a:r>
              <a:rPr lang="en-US" altLang="ko-KR" sz="3500" dirty="0">
                <a:solidFill>
                  <a:srgbClr val="002060"/>
                </a:solidFill>
              </a:rPr>
              <a:t>meat, fish, eggs, beans</a:t>
            </a:r>
            <a:endParaRPr lang="ko-KR" altLang="en-US" sz="35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54102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solidFill>
                  <a:srgbClr val="FF0000"/>
                </a:solidFill>
              </a:rPr>
              <a:t>8% </a:t>
            </a:r>
            <a:r>
              <a:rPr lang="en-US" altLang="ko-KR" sz="3500" dirty="0" smtClean="0">
                <a:solidFill>
                  <a:srgbClr val="00B050"/>
                </a:solidFill>
              </a:rPr>
              <a:t>fats</a:t>
            </a:r>
            <a:r>
              <a:rPr lang="ko-KR" altLang="en-US" sz="3600" dirty="0" smtClean="0"/>
              <a:t> 肥胖的</a:t>
            </a:r>
            <a:r>
              <a:rPr lang="en-US" altLang="ko-KR" sz="3500" dirty="0" smtClean="0">
                <a:solidFill>
                  <a:srgbClr val="00B050"/>
                </a:solidFill>
              </a:rPr>
              <a:t> </a:t>
            </a:r>
            <a:r>
              <a:rPr lang="en-US" altLang="ko-KR" sz="3500" dirty="0">
                <a:solidFill>
                  <a:srgbClr val="00B050"/>
                </a:solidFill>
              </a:rPr>
              <a:t>and </a:t>
            </a:r>
            <a:r>
              <a:rPr lang="en-US" altLang="ko-KR" sz="3500" dirty="0" smtClean="0">
                <a:solidFill>
                  <a:srgbClr val="00B050"/>
                </a:solidFill>
              </a:rPr>
              <a:t>sugars </a:t>
            </a:r>
            <a:r>
              <a:rPr lang="ko-KR" altLang="en-US" sz="3600" dirty="0" smtClean="0"/>
              <a:t>糖</a:t>
            </a:r>
            <a:endParaRPr lang="ko-KR" altLang="en-US" sz="3500" dirty="0">
              <a:solidFill>
                <a:srgbClr val="00B05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3166872"/>
          </a:xfrm>
        </p:spPr>
        <p:txBody>
          <a:bodyPr/>
          <a:lstStyle/>
          <a:p>
            <a:r>
              <a:rPr lang="en-US" altLang="ko-KR" sz="4000" b="1" dirty="0" smtClean="0">
                <a:solidFill>
                  <a:srgbClr val="FF0000"/>
                </a:solidFill>
              </a:rPr>
              <a:t>66 – 15 – 12 – 8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66% Carbohydrates (complex &amp; simple)</a:t>
            </a:r>
          </a:p>
          <a:p>
            <a:r>
              <a:rPr lang="en-US" altLang="ko-KR" dirty="0" smtClean="0"/>
              <a:t>15% Dairy </a:t>
            </a:r>
            <a:r>
              <a:rPr lang="ko-KR" altLang="en-US" sz="2800" dirty="0" smtClean="0">
                <a:solidFill>
                  <a:srgbClr val="002060"/>
                </a:solidFill>
              </a:rPr>
              <a:t>乳制品的 </a:t>
            </a:r>
            <a:r>
              <a:rPr lang="en-US" altLang="ko-KR" sz="2800" dirty="0" smtClean="0">
                <a:solidFill>
                  <a:srgbClr val="002060"/>
                </a:solidFill>
              </a:rPr>
              <a:t>(also has protein!)</a:t>
            </a:r>
            <a:endParaRPr lang="en-US" altLang="ko-KR" dirty="0" smtClean="0"/>
          </a:p>
          <a:p>
            <a:r>
              <a:rPr lang="en-US" altLang="ko-KR" dirty="0" smtClean="0"/>
              <a:t>12% protein </a:t>
            </a:r>
            <a:r>
              <a:rPr lang="ko-KR" altLang="en-US" sz="2800" dirty="0" smtClean="0"/>
              <a:t>蛋白质</a:t>
            </a:r>
            <a:endParaRPr lang="en-US" altLang="ko-KR" dirty="0" smtClean="0"/>
          </a:p>
          <a:p>
            <a:r>
              <a:rPr lang="en-US" altLang="ko-KR" dirty="0" smtClean="0"/>
              <a:t>  8% fat</a:t>
            </a:r>
            <a:r>
              <a:rPr lang="en-US" altLang="ko-KR" sz="2800" dirty="0" smtClean="0">
                <a:solidFill>
                  <a:srgbClr val="00B050"/>
                </a:solidFill>
              </a:rPr>
              <a:t> </a:t>
            </a:r>
            <a:r>
              <a:rPr lang="ko-KR" altLang="en-US" sz="2800" dirty="0" smtClean="0"/>
              <a:t>肥胖的</a:t>
            </a:r>
            <a:r>
              <a:rPr lang="en-US" altLang="ko-KR" dirty="0" smtClean="0"/>
              <a:t> &amp; sugar </a:t>
            </a:r>
            <a:r>
              <a:rPr lang="ko-KR" altLang="en-US" dirty="0" smtClean="0"/>
              <a:t>糖</a:t>
            </a:r>
            <a:endParaRPr lang="ko-KR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90600"/>
          </a:xfrm>
        </p:spPr>
        <p:txBody>
          <a:bodyPr/>
          <a:lstStyle/>
          <a:p>
            <a:r>
              <a:rPr lang="en-US" altLang="ko-KR" dirty="0" smtClean="0"/>
              <a:t>Simple: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4495800"/>
            <a:ext cx="8305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 smtClean="0"/>
              <a:t>But, because I do a lot of sports, I eat maybe 20% protein, and a little less carbohydrates…</a:t>
            </a:r>
            <a:endParaRPr lang="ko-KR" altLang="en-US" sz="25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© Gregory Brundage 2011</a:t>
            </a:r>
            <a:endParaRPr lang="ko-KR" alt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498</TotalTime>
  <Words>959</Words>
  <Application>Microsoft Office PowerPoint</Application>
  <PresentationFormat>On-screen Show (4:3)</PresentationFormat>
  <Paragraphs>176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Concourse</vt:lpstr>
      <vt:lpstr>Nutrition 营养yíngyǎng Science</vt:lpstr>
      <vt:lpstr>Are you healthy?</vt:lpstr>
      <vt:lpstr>What did you eat</vt:lpstr>
      <vt:lpstr>We all have habits 习惯 xíguàn</vt:lpstr>
      <vt:lpstr>Believe it or not…</vt:lpstr>
      <vt:lpstr>Nutrition is </vt:lpstr>
      <vt:lpstr>A good diet饮食[yǐnshí]  is</vt:lpstr>
      <vt:lpstr>Slide 8</vt:lpstr>
      <vt:lpstr>Simple:</vt:lpstr>
      <vt:lpstr>Slide 10</vt:lpstr>
      <vt:lpstr>The rainbow diet</vt:lpstr>
      <vt:lpstr>Slide 12</vt:lpstr>
      <vt:lpstr>Every day we need</vt:lpstr>
      <vt:lpstr>White versus brown grains  谷粒[gǔlì] </vt:lpstr>
      <vt:lpstr>Slide 15</vt:lpstr>
      <vt:lpstr>Brown Rice </vt:lpstr>
      <vt:lpstr>Did you ever try whole rice?</vt:lpstr>
      <vt:lpstr>What’s wrong不恰当的 with:</vt:lpstr>
      <vt:lpstr>Answer</vt:lpstr>
      <vt:lpstr>Fried rice…?</vt:lpstr>
      <vt:lpstr>My fried rice is balanced!</vt:lpstr>
      <vt:lpstr>How about McDonalds Big Mac?</vt:lpstr>
      <vt:lpstr>How many calories 卡路里kǎlùlǐ</vt:lpstr>
      <vt:lpstr>Calorie chart</vt:lpstr>
      <vt:lpstr>Slide 25</vt:lpstr>
      <vt:lpstr>Slide 26</vt:lpstr>
      <vt:lpstr>SALT 盐</vt:lpstr>
      <vt:lpstr>What to eat?</vt:lpstr>
      <vt:lpstr>Also…</vt:lpstr>
      <vt:lpstr>Changing your food habits</vt:lpstr>
      <vt:lpstr>Recipes</vt:lpstr>
      <vt:lpstr>Chicken soup</vt:lpstr>
      <vt:lpstr>Tuna fish and noodles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 Science</dc:title>
  <dc:creator>hp</dc:creator>
  <cp:lastModifiedBy>hp</cp:lastModifiedBy>
  <cp:revision>53</cp:revision>
  <dcterms:created xsi:type="dcterms:W3CDTF">2011-05-31T02:34:13Z</dcterms:created>
  <dcterms:modified xsi:type="dcterms:W3CDTF">2011-08-23T03:10:14Z</dcterms:modified>
</cp:coreProperties>
</file>