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90" r:id="rId3"/>
    <p:sldId id="291" r:id="rId4"/>
    <p:sldId id="288" r:id="rId5"/>
    <p:sldId id="292" r:id="rId6"/>
    <p:sldId id="287" r:id="rId7"/>
    <p:sldId id="256" r:id="rId8"/>
    <p:sldId id="295" r:id="rId9"/>
    <p:sldId id="293" r:id="rId10"/>
    <p:sldId id="257" r:id="rId11"/>
    <p:sldId id="29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0" r:id="rId23"/>
    <p:sldId id="271" r:id="rId24"/>
    <p:sldId id="274" r:id="rId25"/>
    <p:sldId id="272" r:id="rId26"/>
    <p:sldId id="268" r:id="rId27"/>
    <p:sldId id="269" r:id="rId28"/>
    <p:sldId id="273" r:id="rId29"/>
    <p:sldId id="296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6" r:id="rId41"/>
    <p:sldId id="285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74" d="100"/>
          <a:sy n="74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DC0341-9C6B-4B73-8BC1-30B34E64D339}" type="datetimeFigureOut">
              <a:rPr lang="ko-KR" altLang="en-US" smtClean="0"/>
              <a:pPr/>
              <a:t>2011-06-29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3CF6BCF-041F-4DA9-A4D3-4A23A8B1E1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ntspeakchinese.com/dictionary/hanzi.cfm?hexValue=5bf9" TargetMode="External"/><Relationship Id="rId2" Type="http://schemas.openxmlformats.org/officeDocument/2006/relationships/hyperlink" Target="http://www.instantspeakchinese.com/dictionary/hanzi.cfm?hexValue=97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ntspeakchinese.com/dictionary/hanzi.cfm?hexValue=5bf9" TargetMode="External"/><Relationship Id="rId2" Type="http://schemas.openxmlformats.org/officeDocument/2006/relationships/hyperlink" Target="http://www.instantspeakchinese.com/dictionary/hanzi.cfm?hexValue=976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historyforkids.org/learn/bc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orkids.org/learn/greeks/history/hellenistic.htm" TargetMode="External"/><Relationship Id="rId2" Type="http://schemas.openxmlformats.org/officeDocument/2006/relationships/hyperlink" Target="http://www.historyforkids.org/learn/greeks/people/school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orkids.org/scienceforkids/biology/index.htm" TargetMode="External"/><Relationship Id="rId2" Type="http://schemas.openxmlformats.org/officeDocument/2006/relationships/hyperlink" Target="http://www.historyforkids.org/learn/greeks/science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orkids.org/learn/government/oligarchy.htm" TargetMode="External"/><Relationship Id="rId2" Type="http://schemas.openxmlformats.org/officeDocument/2006/relationships/hyperlink" Target="http://www.historyforkids.org/learn/government/monarch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yforkids.org/learn/government/republic.htm" TargetMode="External"/><Relationship Id="rId5" Type="http://schemas.openxmlformats.org/officeDocument/2006/relationships/hyperlink" Target="http://www.historyforkids.org/learn/government/democracy.htm" TargetMode="External"/><Relationship Id="rId4" Type="http://schemas.openxmlformats.org/officeDocument/2006/relationships/hyperlink" Target="http://www.historyforkids.org/learn/government/tyranny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orkids.org/learn/greeks/philosophy/plato.htm" TargetMode="External"/><Relationship Id="rId2" Type="http://schemas.openxmlformats.org/officeDocument/2006/relationships/hyperlink" Target="http://www.historyforkids.org/learn/bc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historyforkids.org/learn/government/democracy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Jean-Jacques_Roussea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en.wikipedia.org/wiki/Montpellier" TargetMode="External"/><Relationship Id="rId7" Type="http://schemas.openxmlformats.org/officeDocument/2006/relationships/image" Target="../media/image49.jpeg"/><Relationship Id="rId2" Type="http://schemas.openxmlformats.org/officeDocument/2006/relationships/hyperlink" Target="http://en.wikipedia.org/wiki/Auguste_Com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hilosophy_of_science" TargetMode="External"/><Relationship Id="rId5" Type="http://schemas.openxmlformats.org/officeDocument/2006/relationships/hyperlink" Target="http://en.wikipedia.org/wiki/Positivism" TargetMode="External"/><Relationship Id="rId4" Type="http://schemas.openxmlformats.org/officeDocument/2006/relationships/hyperlink" Target="http://en.wikipedia.org/wiki/Sociolog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andarintools.com/sounds/zhe2.a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ko-KR" sz="5000" b="1" i="1" dirty="0" smtClean="0">
                <a:solidFill>
                  <a:srgbClr val="FF0000"/>
                </a:solidFill>
              </a:rPr>
              <a:t>What is Philosophy?</a:t>
            </a:r>
            <a:endParaRPr lang="ko-KR" altLang="en-US" sz="5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334000"/>
          </a:xfrm>
        </p:spPr>
        <p:txBody>
          <a:bodyPr>
            <a:normAutofit lnSpcReduction="10000"/>
          </a:bodyPr>
          <a:lstStyle/>
          <a:p>
            <a:r>
              <a:rPr lang="en-US" altLang="ko-KR" sz="5400" dirty="0" smtClean="0"/>
              <a:t>Just  boring</a:t>
            </a:r>
            <a:r>
              <a:rPr lang="ko-KR" altLang="en-US" sz="5400" dirty="0" smtClean="0">
                <a:hlinkClick r:id="" action="ppaction://hlinkfile" tooltip="Show information about all characters"/>
              </a:rPr>
              <a:t>无聊</a:t>
            </a:r>
            <a:r>
              <a:rPr lang="ko-KR" altLang="en-US" sz="5400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wú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liáo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en-US" altLang="ko-KR" sz="5000" dirty="0" smtClean="0"/>
              <a:t>old guys talking a lot </a:t>
            </a:r>
          </a:p>
          <a:p>
            <a:pPr>
              <a:buNone/>
            </a:pPr>
            <a:r>
              <a:rPr lang="en-US" altLang="ko-KR" sz="5000" dirty="0" smtClean="0"/>
              <a:t>of nonsense</a:t>
            </a:r>
            <a:r>
              <a:rPr lang="ko-KR" altLang="en-US" sz="5000" dirty="0" smtClean="0">
                <a:hlinkClick r:id="" action="ppaction://hlinkfile" tooltip="Show information about all characters"/>
              </a:rPr>
              <a:t>狗屁</a:t>
            </a:r>
            <a:r>
              <a:rPr lang="ko-KR" altLang="en-US" sz="5000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gǒu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pì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0" dirty="0" smtClean="0"/>
              <a:t>  ?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4" name="Picture 3" descr="Greek PHilosopher car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7648" y="2895600"/>
            <a:ext cx="3826352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14400"/>
          </a:xfrm>
        </p:spPr>
        <p:txBody>
          <a:bodyPr/>
          <a:lstStyle/>
          <a:p>
            <a:r>
              <a:rPr lang="en-US" altLang="ko-KR" dirty="0" smtClean="0"/>
              <a:t>Socrates</a:t>
            </a:r>
            <a:r>
              <a:rPr lang="ko-KR" altLang="en-US" dirty="0" smtClean="0">
                <a:hlinkClick r:id="" tooltip="Show information about all characters"/>
              </a:rPr>
              <a:t>苏格拉底</a:t>
            </a:r>
            <a:r>
              <a:rPr lang="en-US" altLang="ko-KR" sz="2000" dirty="0" err="1" smtClean="0">
                <a:hlinkClick r:id=""/>
              </a:rPr>
              <a:t>Sū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gé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lā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dǐ</a:t>
            </a:r>
            <a:r>
              <a:rPr lang="en-US" altLang="ko-KR" dirty="0" smtClean="0">
                <a:hlinkClick r:id=""/>
              </a:rPr>
              <a:t>​</a:t>
            </a:r>
            <a:r>
              <a:rPr lang="en-US" altLang="ko-KR" dirty="0" smtClean="0"/>
              <a:t>(470-399 BCE)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4800600" cy="6172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He liked to 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confront </a:t>
            </a:r>
            <a:r>
              <a:rPr lang="ko-KR" altLang="en-US" b="1" dirty="0" smtClean="0">
                <a:solidFill>
                  <a:srgbClr val="FF0000"/>
                </a:solidFill>
                <a:hlinkClick r:id="rId2"/>
              </a:rPr>
              <a:t>面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hlinkClick r:id="rId3"/>
              </a:rPr>
              <a:t>对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sz="1500" b="1" dirty="0" err="1" smtClean="0">
                <a:solidFill>
                  <a:srgbClr val="FF0000"/>
                </a:solidFill>
              </a:rPr>
              <a:t>miàn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500" b="1" dirty="0" err="1" smtClean="0">
                <a:solidFill>
                  <a:srgbClr val="FF0000"/>
                </a:solidFill>
              </a:rPr>
              <a:t>duì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hypocrisy</a:t>
            </a:r>
            <a:r>
              <a:rPr lang="ko-KR" altLang="en-US" dirty="0" smtClean="0">
                <a:solidFill>
                  <a:srgbClr val="FF0000"/>
                </a:solidFill>
                <a:hlinkClick r:id="" tooltip="Show information about all characters"/>
              </a:rPr>
              <a:t> </a:t>
            </a:r>
            <a:r>
              <a:rPr lang="ko-KR" altLang="en-US" dirty="0" smtClean="0">
                <a:hlinkClick r:id="" tooltip="Show information about all characters"/>
              </a:rPr>
              <a:t>假仁假义</a:t>
            </a:r>
            <a:r>
              <a:rPr lang="en-US" altLang="ko-KR" dirty="0" smtClean="0">
                <a:hlinkClick r:id=""/>
              </a:rPr>
              <a:t> </a:t>
            </a:r>
            <a:r>
              <a:rPr lang="en-US" altLang="ko-KR" sz="2000" dirty="0" err="1" smtClean="0">
                <a:hlinkClick r:id=""/>
              </a:rPr>
              <a:t>jiǎ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rén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jiǎ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yì</a:t>
            </a:r>
            <a:r>
              <a:rPr lang="en-US" altLang="ko-KR" sz="2000" dirty="0" smtClean="0">
                <a:hlinkClick r:id=""/>
              </a:rPr>
              <a:t>​</a:t>
            </a:r>
            <a:endParaRPr lang="en-US" altLang="ko-KR" sz="2000" dirty="0" smtClean="0"/>
          </a:p>
          <a:p>
            <a:r>
              <a:rPr lang="en-US" altLang="ko-KR" dirty="0" smtClean="0"/>
              <a:t> and was very good at </a:t>
            </a:r>
            <a:r>
              <a:rPr lang="en-US" altLang="ko-KR" dirty="0" smtClean="0">
                <a:solidFill>
                  <a:srgbClr val="FF0000"/>
                </a:solidFill>
              </a:rPr>
              <a:t>arguing</a:t>
            </a:r>
            <a:r>
              <a:rPr lang="en-US" altLang="ko-KR" dirty="0" smtClean="0"/>
              <a:t> </a:t>
            </a:r>
            <a:r>
              <a:rPr lang="ko-KR" altLang="en-US" dirty="0" smtClean="0">
                <a:hlinkClick r:id="" tooltip="Show information about all characters"/>
              </a:rPr>
              <a:t>善辩 </a:t>
            </a:r>
            <a:r>
              <a:rPr lang="en-US" altLang="ko-KR" sz="2000" dirty="0" err="1" smtClean="0">
                <a:hlinkClick r:id=""/>
              </a:rPr>
              <a:t>shàn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biàn</a:t>
            </a:r>
            <a:r>
              <a:rPr lang="en-US" altLang="ko-KR" sz="2000" dirty="0" smtClean="0">
                <a:hlinkClick r:id=""/>
              </a:rPr>
              <a:t>​</a:t>
            </a:r>
            <a:endParaRPr lang="en-US" altLang="ko-KR" sz="2000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ethics</a:t>
            </a:r>
            <a:r>
              <a:rPr lang="ko-KR" altLang="en-US" dirty="0" smtClean="0">
                <a:hlinkClick r:id="" tooltip="Show information about all characters"/>
              </a:rPr>
              <a:t> 道德</a:t>
            </a:r>
            <a:r>
              <a:rPr lang="en-US" altLang="ko-KR" dirty="0" smtClean="0">
                <a:hlinkClick r:id=""/>
              </a:rPr>
              <a:t> </a:t>
            </a:r>
            <a:r>
              <a:rPr lang="en-US" altLang="ko-KR" sz="2000" dirty="0" err="1" smtClean="0">
                <a:hlinkClick r:id=""/>
              </a:rPr>
              <a:t>dào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dé</a:t>
            </a:r>
            <a:r>
              <a:rPr lang="en-US" altLang="ko-KR" sz="2000" dirty="0" smtClean="0">
                <a:hlinkClick r:id=""/>
              </a:rPr>
              <a:t>​</a:t>
            </a:r>
            <a:endParaRPr lang="en-US" altLang="ko-KR" sz="2000" dirty="0" smtClean="0"/>
          </a:p>
          <a:p>
            <a:r>
              <a:rPr lang="en-US" altLang="ko-KR" dirty="0" smtClean="0"/>
              <a:t>. He is famous for being the teacher of Plato. He did not like </a:t>
            </a:r>
            <a:r>
              <a:rPr lang="en-US" altLang="ko-KR" dirty="0" smtClean="0">
                <a:solidFill>
                  <a:srgbClr val="FF0000"/>
                </a:solidFill>
              </a:rPr>
              <a:t>democracy</a:t>
            </a:r>
            <a:r>
              <a:rPr lang="ko-KR" altLang="en-US" dirty="0" smtClean="0">
                <a:hlinkClick r:id="" tooltip="Show information about all characters"/>
              </a:rPr>
              <a:t> 民主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"/>
              </a:rPr>
              <a:t>mín</a:t>
            </a:r>
            <a:r>
              <a:rPr lang="en-US" altLang="ko-KR" dirty="0" smtClean="0">
                <a:hlinkClick r:id=""/>
              </a:rPr>
              <a:t>​</a:t>
            </a:r>
            <a:r>
              <a:rPr lang="en-US" altLang="ko-KR" dirty="0" err="1" smtClean="0">
                <a:hlinkClick r:id=""/>
              </a:rPr>
              <a:t>zhǔ</a:t>
            </a:r>
            <a:r>
              <a:rPr lang="en-US" altLang="ko-KR" dirty="0" smtClean="0">
                <a:hlinkClick r:id=""/>
              </a:rPr>
              <a:t>​</a:t>
            </a:r>
            <a:r>
              <a:rPr lang="en-US" altLang="ko-KR" dirty="0" smtClean="0"/>
              <a:t> or </a:t>
            </a:r>
            <a:r>
              <a:rPr lang="en-US" altLang="ko-KR" b="1" dirty="0" smtClean="0">
                <a:solidFill>
                  <a:srgbClr val="FF0000"/>
                </a:solidFill>
              </a:rPr>
              <a:t>sophistry</a:t>
            </a:r>
            <a:r>
              <a:rPr lang="ko-KR" altLang="en-US" dirty="0" smtClean="0">
                <a:hlinkClick r:id="" tooltip="Show information about all characters"/>
              </a:rPr>
              <a:t> 强词夺理</a:t>
            </a:r>
            <a:r>
              <a:rPr lang="ko-KR" altLang="en-US" dirty="0" smtClean="0"/>
              <a:t> </a:t>
            </a:r>
            <a:r>
              <a:rPr lang="en-US" altLang="ko-KR" sz="2000" dirty="0" err="1" smtClean="0"/>
              <a:t>qiǎng</a:t>
            </a:r>
            <a:r>
              <a:rPr lang="en-US" altLang="ko-KR" sz="2000" dirty="0" smtClean="0"/>
              <a:t>​</a:t>
            </a:r>
            <a:r>
              <a:rPr lang="en-US" altLang="ko-KR" sz="2000" dirty="0" err="1" smtClean="0"/>
              <a:t>cí</a:t>
            </a:r>
            <a:r>
              <a:rPr lang="en-US" altLang="ko-KR" sz="2000" dirty="0" smtClean="0"/>
              <a:t>​</a:t>
            </a:r>
            <a:r>
              <a:rPr lang="en-US" altLang="ko-KR" sz="2000" dirty="0" err="1" smtClean="0"/>
              <a:t>duó</a:t>
            </a:r>
            <a:r>
              <a:rPr lang="en-US" altLang="ko-KR" sz="2000" dirty="0" smtClean="0"/>
              <a:t>​</a:t>
            </a:r>
            <a:r>
              <a:rPr lang="en-US" altLang="ko-KR" sz="2000" dirty="0" err="1" smtClean="0"/>
              <a:t>lǐ</a:t>
            </a:r>
            <a:r>
              <a:rPr lang="en-US" altLang="ko-KR" sz="2000" dirty="0" smtClean="0"/>
              <a:t>​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Socra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2314" y="762001"/>
            <a:ext cx="3891686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41910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Early in life he was a soldier.</a:t>
            </a:r>
            <a:r>
              <a:rPr lang="ko-KR" altLang="en-US" sz="2800" dirty="0" smtClean="0">
                <a:hlinkClick r:id="" tooltip="Show information about all characters"/>
              </a:rPr>
              <a:t> 战士</a:t>
            </a:r>
            <a:r>
              <a:rPr lang="en-US" altLang="ko-KR" sz="2800" dirty="0" smtClean="0">
                <a:hlinkClick r:id=""/>
              </a:rPr>
              <a:t> </a:t>
            </a:r>
            <a:r>
              <a:rPr lang="en-US" altLang="ko-KR" sz="2800" dirty="0" err="1" smtClean="0">
                <a:hlinkClick r:id=""/>
              </a:rPr>
              <a:t>zhàn</a:t>
            </a:r>
            <a:r>
              <a:rPr lang="en-US" altLang="ko-KR" sz="2800" dirty="0" smtClean="0">
                <a:hlinkClick r:id=""/>
              </a:rPr>
              <a:t>​</a:t>
            </a:r>
            <a:r>
              <a:rPr lang="en-US" altLang="ko-KR" sz="2800" dirty="0" err="1" smtClean="0">
                <a:hlinkClick r:id=""/>
              </a:rPr>
              <a:t>shì</a:t>
            </a:r>
            <a:r>
              <a:rPr lang="en-US" altLang="ko-KR" sz="2800" dirty="0" smtClean="0">
                <a:hlinkClick r:id=""/>
              </a:rPr>
              <a:t>​</a:t>
            </a:r>
            <a:endParaRPr lang="en-US" altLang="ko-KR" sz="2800" dirty="0" smtClean="0"/>
          </a:p>
          <a:p>
            <a:endParaRPr lang="ko-KR" alt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  <a:solidFill>
            <a:schemeClr val="tx1"/>
          </a:solidFill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Do you…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305800" cy="59436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altLang="ko-KR" sz="4500" b="1" dirty="0" smtClean="0">
                <a:solidFill>
                  <a:srgbClr val="FF0000"/>
                </a:solidFill>
              </a:rPr>
              <a:t>confront </a:t>
            </a:r>
            <a:r>
              <a:rPr lang="ko-KR" altLang="en-US" sz="4500" b="1" dirty="0" smtClean="0">
                <a:solidFill>
                  <a:srgbClr val="FF0000"/>
                </a:solidFill>
                <a:hlinkClick r:id="rId2"/>
              </a:rPr>
              <a:t>面</a:t>
            </a:r>
            <a:r>
              <a:rPr lang="ko-KR" altLang="en-US" sz="45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4500" b="1" dirty="0" smtClean="0">
                <a:solidFill>
                  <a:srgbClr val="FF0000"/>
                </a:solidFill>
                <a:hlinkClick r:id="rId3"/>
              </a:rPr>
              <a:t>对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sz="1500" b="1" dirty="0" err="1" smtClean="0">
                <a:solidFill>
                  <a:srgbClr val="FF0000"/>
                </a:solidFill>
              </a:rPr>
              <a:t>miàn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500" b="1" dirty="0" err="1" smtClean="0">
                <a:solidFill>
                  <a:srgbClr val="FF0000"/>
                </a:solidFill>
              </a:rPr>
              <a:t>duì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altLang="ko-KR" sz="4500" dirty="0" smtClean="0">
                <a:solidFill>
                  <a:srgbClr val="FF0000"/>
                </a:solidFill>
              </a:rPr>
              <a:t>hypocrisy</a:t>
            </a:r>
            <a:r>
              <a:rPr lang="ko-KR" altLang="en-US" sz="4500" dirty="0" smtClean="0">
                <a:solidFill>
                  <a:srgbClr val="FF0000"/>
                </a:solidFill>
                <a:hlinkClick r:id="" tooltip="Show information about all characters"/>
              </a:rPr>
              <a:t> </a:t>
            </a:r>
            <a:r>
              <a:rPr lang="ko-KR" altLang="en-US" sz="4500" dirty="0" smtClean="0">
                <a:hlinkClick r:id="" tooltip="Show information about all characters"/>
              </a:rPr>
              <a:t>假仁假义</a:t>
            </a:r>
            <a:r>
              <a:rPr lang="en-US" altLang="ko-KR" sz="4500" dirty="0" smtClean="0">
                <a:hlinkClick r:id=""/>
              </a:rPr>
              <a:t> </a:t>
            </a:r>
            <a:r>
              <a:rPr lang="en-US" altLang="ko-KR" sz="2000" dirty="0" err="1" smtClean="0">
                <a:hlinkClick r:id=""/>
              </a:rPr>
              <a:t>jiǎ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rén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jiǎ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yì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smtClean="0"/>
              <a:t>  </a:t>
            </a:r>
            <a:r>
              <a:rPr lang="en-US" altLang="ko-KR" sz="7000" dirty="0" smtClean="0"/>
              <a:t>?</a:t>
            </a:r>
          </a:p>
          <a:p>
            <a:r>
              <a:rPr lang="en-US" altLang="ko-KR" dirty="0" smtClean="0"/>
              <a:t>Do you cheat on your girlfriend/boyfriend?</a:t>
            </a:r>
          </a:p>
          <a:p>
            <a:r>
              <a:rPr lang="en-US" altLang="ko-KR" dirty="0" smtClean="0"/>
              <a:t>Would you kill the person next to you for a million dollars?</a:t>
            </a:r>
          </a:p>
          <a:p>
            <a:r>
              <a:rPr lang="en-US" altLang="ko-KR" dirty="0" smtClean="0"/>
              <a:t>If not, why not? </a:t>
            </a:r>
          </a:p>
          <a:p>
            <a:pPr marL="582930" indent="-514350">
              <a:buAutoNum type="alphaLcPeriod"/>
            </a:pPr>
            <a:r>
              <a:rPr lang="en-US" altLang="ko-KR" dirty="0" smtClean="0"/>
              <a:t>I’m afraid I’ll be caught. (You’re a coward.)</a:t>
            </a:r>
          </a:p>
          <a:p>
            <a:pPr marL="582930" indent="-514350">
              <a:buAutoNum type="alphaLcPeriod"/>
            </a:pPr>
            <a:r>
              <a:rPr lang="en-US" altLang="ko-KR" dirty="0" smtClean="0"/>
              <a:t>It’s wrong. (you have </a:t>
            </a:r>
            <a:r>
              <a:rPr lang="en-US" altLang="ko-KR" smtClean="0"/>
              <a:t>some philosophy!)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191000" cy="914400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As a teacher…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72000"/>
          </a:xfrm>
        </p:spPr>
        <p:txBody>
          <a:bodyPr/>
          <a:lstStyle/>
          <a:p>
            <a:r>
              <a:rPr lang="en-US" altLang="ko-KR" sz="4000" dirty="0" smtClean="0"/>
              <a:t>Socrates believed in asking</a:t>
            </a:r>
            <a:r>
              <a:rPr lang="ko-KR" altLang="en-US" sz="4000" dirty="0" smtClean="0">
                <a:hlinkClick r:id="" tooltip="Show information about all characters"/>
              </a:rPr>
              <a:t> 问</a:t>
            </a:r>
            <a:r>
              <a:rPr lang="en-US" altLang="ko-KR" sz="4000" dirty="0" smtClean="0">
                <a:hlinkClick r:id=""/>
              </a:rPr>
              <a:t> </a:t>
            </a:r>
            <a:r>
              <a:rPr lang="en-US" altLang="ko-KR" sz="2000" dirty="0" err="1" smtClean="0">
                <a:hlinkClick r:id=""/>
              </a:rPr>
              <a:t>wèn</a:t>
            </a:r>
            <a:r>
              <a:rPr lang="en-US" altLang="ko-KR" sz="2000" dirty="0" smtClean="0">
                <a:hlinkClick r:id=""/>
              </a:rPr>
              <a:t>​</a:t>
            </a:r>
            <a:endParaRPr lang="en-US" altLang="ko-KR" sz="2000" dirty="0" smtClean="0"/>
          </a:p>
          <a:p>
            <a:r>
              <a:rPr lang="en-US" altLang="ko-KR" dirty="0" smtClean="0"/>
              <a:t> </a:t>
            </a:r>
            <a:r>
              <a:rPr lang="en-US" altLang="ko-KR" sz="4000" dirty="0" smtClean="0"/>
              <a:t>students questions</a:t>
            </a:r>
            <a:r>
              <a:rPr lang="ko-KR" altLang="en-US" sz="4000" dirty="0" smtClean="0">
                <a:hlinkClick r:id="" tooltip="Show information about all characters"/>
              </a:rPr>
              <a:t> 提问</a:t>
            </a:r>
            <a:r>
              <a:rPr lang="en-US" altLang="ko-KR" sz="4000" dirty="0" smtClean="0">
                <a:hlinkClick r:id=""/>
              </a:rPr>
              <a:t> </a:t>
            </a:r>
            <a:r>
              <a:rPr lang="en-US" altLang="ko-KR" sz="2000" dirty="0" err="1" smtClean="0">
                <a:hlinkClick r:id=""/>
              </a:rPr>
              <a:t>tí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wèn</a:t>
            </a:r>
            <a:r>
              <a:rPr lang="en-US" altLang="ko-KR" sz="2000" dirty="0" smtClean="0">
                <a:hlinkClick r:id=""/>
              </a:rPr>
              <a:t>​</a:t>
            </a:r>
            <a:endParaRPr lang="en-US" altLang="ko-KR" sz="2000" dirty="0" smtClean="0"/>
          </a:p>
          <a:p>
            <a:r>
              <a:rPr lang="en-US" altLang="ko-KR" dirty="0" smtClean="0"/>
              <a:t> </a:t>
            </a:r>
            <a:r>
              <a:rPr lang="en-US" altLang="ko-KR" sz="4000" dirty="0" smtClean="0"/>
              <a:t>rather than</a:t>
            </a:r>
            <a:r>
              <a:rPr lang="ko-KR" altLang="en-US" sz="4000" dirty="0" smtClean="0">
                <a:hlinkClick r:id="" tooltip="Show information about all characters"/>
              </a:rPr>
              <a:t> 与其</a:t>
            </a:r>
            <a:r>
              <a:rPr lang="en-US" altLang="ko-KR" sz="4000" dirty="0" smtClean="0">
                <a:hlinkClick r:id=""/>
              </a:rPr>
              <a:t> </a:t>
            </a:r>
            <a:r>
              <a:rPr lang="en-US" altLang="ko-KR" sz="2000" dirty="0" err="1" smtClean="0">
                <a:hlinkClick r:id=""/>
              </a:rPr>
              <a:t>yǔ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qí</a:t>
            </a:r>
            <a:r>
              <a:rPr lang="en-US" altLang="ko-KR" sz="2000" dirty="0" smtClean="0">
                <a:hlinkClick r:id=""/>
              </a:rPr>
              <a:t>​</a:t>
            </a:r>
            <a:endParaRPr lang="en-US" altLang="ko-KR" sz="2000" dirty="0" smtClean="0"/>
          </a:p>
          <a:p>
            <a:r>
              <a:rPr lang="en-US" altLang="ko-KR" dirty="0" smtClean="0"/>
              <a:t> </a:t>
            </a:r>
            <a:r>
              <a:rPr lang="en-US" altLang="ko-KR" sz="4000" dirty="0" smtClean="0"/>
              <a:t>answering</a:t>
            </a:r>
            <a:r>
              <a:rPr lang="ko-KR" altLang="en-US" sz="4000" dirty="0" smtClean="0">
                <a:hlinkClick r:id="" tooltip="Show information about all characters"/>
              </a:rPr>
              <a:t> 回答</a:t>
            </a:r>
            <a:r>
              <a:rPr lang="en-US" altLang="ko-KR" sz="4000" dirty="0" smtClean="0">
                <a:hlinkClick r:id=""/>
              </a:rPr>
              <a:t> </a:t>
            </a:r>
            <a:r>
              <a:rPr lang="en-US" altLang="ko-KR" sz="2000" dirty="0" err="1" smtClean="0">
                <a:hlinkClick r:id=""/>
              </a:rPr>
              <a:t>huí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dá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smtClean="0"/>
              <a:t>  </a:t>
            </a:r>
            <a:r>
              <a:rPr lang="en-US" altLang="ko-KR" sz="4000" dirty="0" smtClean="0"/>
              <a:t>them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sz="5000" b="1" dirty="0" smtClean="0">
                <a:solidFill>
                  <a:srgbClr val="FF0000"/>
                </a:solidFill>
              </a:rPr>
              <a:t>Why do you think he did that?</a:t>
            </a:r>
            <a:endParaRPr lang="ko-KR" altLang="en-US" sz="5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ocrates B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8700" y="1981200"/>
            <a:ext cx="17653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altLang="ko-KR" dirty="0" smtClean="0"/>
              <a:t>Because of his love of truth</a:t>
            </a:r>
            <a:r>
              <a:rPr lang="ko-KR" altLang="en-US" dirty="0" smtClean="0">
                <a:hlinkClick r:id="" action="ppaction://hlinkfile" tooltip="Show information about all characters"/>
              </a:rPr>
              <a:t> 真相 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914400"/>
            <a:ext cx="35052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…and </a:t>
            </a:r>
            <a:r>
              <a:rPr lang="en-US" altLang="ko-KR" b="1" dirty="0" smtClean="0">
                <a:solidFill>
                  <a:srgbClr val="FF0000"/>
                </a:solidFill>
              </a:rPr>
              <a:t>wisdom</a:t>
            </a:r>
            <a:r>
              <a:rPr lang="ko-KR" altLang="en-US" b="1" dirty="0" smtClean="0">
                <a:solidFill>
                  <a:srgbClr val="FF0000"/>
                </a:solidFill>
                <a:hlinkClick r:id="" tooltip="Show information about all characters"/>
              </a:rPr>
              <a:t> 智</a:t>
            </a:r>
            <a:r>
              <a:rPr lang="en-US" altLang="ko-KR" sz="2000" b="1" dirty="0" err="1" smtClean="0">
                <a:solidFill>
                  <a:srgbClr val="FF0000"/>
                </a:solidFill>
                <a:hlinkClick r:id=""/>
              </a:rPr>
              <a:t>zhì</a:t>
            </a:r>
            <a:r>
              <a:rPr lang="en-US" altLang="ko-KR" sz="2000" b="1" dirty="0" smtClean="0">
                <a:solidFill>
                  <a:srgbClr val="FF0000"/>
                </a:solidFill>
                <a:hlinkClick r:id=""/>
              </a:rPr>
              <a:t>​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 he was </a:t>
            </a:r>
            <a:r>
              <a:rPr lang="en-US" altLang="ko-KR" b="1" dirty="0" smtClean="0">
                <a:solidFill>
                  <a:srgbClr val="FF0000"/>
                </a:solidFill>
              </a:rPr>
              <a:t>sentenced</a:t>
            </a:r>
            <a:r>
              <a:rPr lang="ko-KR" altLang="en-US" b="1" dirty="0" smtClean="0">
                <a:solidFill>
                  <a:srgbClr val="FF0000"/>
                </a:solidFill>
                <a:hlinkClick r:id="" tooltip="Show information about all characters"/>
              </a:rPr>
              <a:t> 死囚</a:t>
            </a:r>
            <a:r>
              <a:rPr lang="en-US" altLang="ko-KR" b="1" dirty="0" smtClean="0">
                <a:solidFill>
                  <a:srgbClr val="FF0000"/>
                </a:solidFill>
                <a:hlinkClick r:id=""/>
              </a:rPr>
              <a:t> </a:t>
            </a:r>
            <a:r>
              <a:rPr lang="en-US" altLang="ko-KR" sz="1500" b="1" dirty="0" err="1" smtClean="0">
                <a:solidFill>
                  <a:srgbClr val="FF0000"/>
                </a:solidFill>
                <a:hlinkClick r:id=""/>
              </a:rPr>
              <a:t>sǐ</a:t>
            </a:r>
            <a:r>
              <a:rPr lang="en-US" altLang="ko-KR" sz="1500" b="1" dirty="0" smtClean="0">
                <a:solidFill>
                  <a:srgbClr val="FF0000"/>
                </a:solidFill>
                <a:hlinkClick r:id=""/>
              </a:rPr>
              <a:t>​</a:t>
            </a:r>
            <a:r>
              <a:rPr lang="en-US" altLang="ko-KR" sz="1500" b="1" dirty="0" err="1" smtClean="0">
                <a:solidFill>
                  <a:srgbClr val="FF0000"/>
                </a:solidFill>
                <a:hlinkClick r:id=""/>
              </a:rPr>
              <a:t>qiú</a:t>
            </a:r>
            <a:r>
              <a:rPr lang="en-US" altLang="ko-KR" sz="1500" dirty="0" smtClean="0">
                <a:hlinkClick r:id=""/>
              </a:rPr>
              <a:t>​</a:t>
            </a:r>
            <a:r>
              <a:rPr lang="en-US" altLang="ko-KR" sz="1500" dirty="0" smtClean="0"/>
              <a:t>  </a:t>
            </a:r>
            <a:r>
              <a:rPr lang="en-US" altLang="ko-KR" sz="3500" dirty="0" smtClean="0"/>
              <a:t>to death</a:t>
            </a:r>
            <a:r>
              <a:rPr lang="ko-KR" altLang="en-US" sz="3500" dirty="0" smtClean="0">
                <a:hlinkClick r:id="" tooltip="Show information about all characters"/>
              </a:rPr>
              <a:t> 处死</a:t>
            </a:r>
            <a:r>
              <a:rPr lang="en-US" altLang="ko-KR" sz="3500" dirty="0" smtClean="0"/>
              <a:t> by drinking poison</a:t>
            </a:r>
            <a:r>
              <a:rPr lang="ko-KR" altLang="en-US" sz="3500" dirty="0" smtClean="0">
                <a:hlinkClick r:id="" tooltip="Show information about all characters"/>
              </a:rPr>
              <a:t> 服毒</a:t>
            </a:r>
            <a:r>
              <a:rPr lang="en-US" altLang="ko-KR" sz="3500" dirty="0" smtClean="0"/>
              <a:t>. </a:t>
            </a:r>
            <a:endParaRPr lang="en-US" altLang="ko-KR" dirty="0" smtClean="0"/>
          </a:p>
          <a:p>
            <a:pPr>
              <a:buNone/>
            </a:pPr>
            <a:r>
              <a:rPr lang="en-US" altLang="ko-KR" sz="4000" dirty="0" smtClean="0"/>
              <a:t>He could have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escaped</a:t>
            </a:r>
            <a:r>
              <a:rPr lang="ko-KR" altLang="en-US" sz="4000" b="1" dirty="0" smtClean="0">
                <a:solidFill>
                  <a:srgbClr val="FF0000"/>
                </a:solidFill>
                <a:hlinkClick r:id="" tooltip="Show information about all characters"/>
              </a:rPr>
              <a:t> 逃命</a:t>
            </a:r>
            <a:r>
              <a:rPr lang="en-US" altLang="ko-KR" sz="4000" b="1" dirty="0" smtClean="0">
                <a:solidFill>
                  <a:srgbClr val="FF0000"/>
                </a:solidFill>
                <a:hlinkClick r:id=""/>
              </a:rPr>
              <a:t> </a:t>
            </a:r>
            <a:r>
              <a:rPr lang="en-US" altLang="ko-KR" sz="2000" dirty="0" err="1" smtClean="0">
                <a:hlinkClick r:id=""/>
              </a:rPr>
              <a:t>táo</a:t>
            </a:r>
            <a:r>
              <a:rPr lang="en-US" altLang="ko-KR" sz="2000" dirty="0" smtClean="0">
                <a:hlinkClick r:id=""/>
              </a:rPr>
              <a:t>​</a:t>
            </a:r>
            <a:r>
              <a:rPr lang="en-US" altLang="ko-KR" sz="2000" dirty="0" err="1" smtClean="0">
                <a:hlinkClick r:id=""/>
              </a:rPr>
              <a:t>mìng</a:t>
            </a:r>
            <a:r>
              <a:rPr lang="en-US" altLang="ko-KR" sz="2000" dirty="0" smtClean="0">
                <a:hlinkClick r:id=""/>
              </a:rPr>
              <a:t>​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4000" dirty="0" smtClean="0"/>
              <a:t>  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but didn’t.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ocrates death Watt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5638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10200" cy="1143000"/>
          </a:xfrm>
          <a:solidFill>
            <a:schemeClr val="bg1"/>
          </a:solidFill>
        </p:spPr>
        <p:txBody>
          <a:bodyPr/>
          <a:lstStyle/>
          <a:p>
            <a:r>
              <a:rPr lang="en-US" altLang="ko-KR" sz="5000" b="1" dirty="0" smtClean="0">
                <a:solidFill>
                  <a:srgbClr val="FF0000"/>
                </a:solidFill>
              </a:rPr>
              <a:t>Plato</a:t>
            </a:r>
            <a:r>
              <a:rPr lang="ko-KR" altLang="en-US" sz="6600" dirty="0" smtClean="0">
                <a:hlinkClick r:id="" action="ppaction://hlinkfile" tooltip="Show information about all characters"/>
              </a:rPr>
              <a:t> 柏拉图</a:t>
            </a:r>
            <a:r>
              <a:rPr lang="en-US" altLang="ko-KR" dirty="0" err="1" smtClean="0">
                <a:hlinkClick r:id="" action="ppaction://hlinkfile"/>
              </a:rPr>
              <a:t>Bó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lā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tú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562600" cy="5715000"/>
          </a:xfrm>
          <a:solidFill>
            <a:schemeClr val="accent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</a:rPr>
              <a:t>Born in about 428 BC, and a student of Socrates, Plato asked the questions:</a:t>
            </a:r>
          </a:p>
          <a:p>
            <a:r>
              <a:rPr lang="en-US" altLang="ko-KR" sz="4500" b="1" dirty="0" smtClean="0">
                <a:solidFill>
                  <a:schemeClr val="bg1"/>
                </a:solidFill>
              </a:rPr>
              <a:t>How to live a good life?</a:t>
            </a:r>
          </a:p>
          <a:p>
            <a:r>
              <a:rPr lang="en-US" altLang="ko-KR" sz="4500" b="1" dirty="0" smtClean="0">
                <a:solidFill>
                  <a:schemeClr val="bg1"/>
                </a:solidFill>
              </a:rPr>
              <a:t>What is an ideal country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理想国</a:t>
            </a:r>
            <a:r>
              <a:rPr lang="en-US" altLang="ko-KR" sz="1700" b="1" dirty="0" err="1" smtClean="0">
                <a:solidFill>
                  <a:schemeClr val="bg1"/>
                </a:solidFill>
                <a:hlinkClick r:id="" action="ppaction://hlinkfile"/>
              </a:rPr>
              <a:t>lǐ</a:t>
            </a:r>
            <a:r>
              <a:rPr lang="en-US" altLang="ko-KR" sz="1700" b="1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sz="1700" b="1" dirty="0" err="1" smtClean="0">
                <a:solidFill>
                  <a:schemeClr val="bg1"/>
                </a:solidFill>
                <a:hlinkClick r:id="" action="ppaction://hlinkfile"/>
              </a:rPr>
              <a:t>xiǎng</a:t>
            </a:r>
            <a:r>
              <a:rPr lang="en-US" altLang="ko-KR" sz="1700" b="1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sz="1700" b="1" dirty="0" err="1" smtClean="0">
                <a:solidFill>
                  <a:schemeClr val="bg1"/>
                </a:solidFill>
                <a:hlinkClick r:id="" action="ppaction://hlinkfile"/>
              </a:rPr>
              <a:t>guó</a:t>
            </a:r>
            <a:r>
              <a:rPr lang="en-US" altLang="ko-KR" b="1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altLang="ko-KR" sz="4300" b="1" dirty="0" smtClean="0">
                <a:solidFill>
                  <a:schemeClr val="bg1"/>
                </a:solidFill>
              </a:rPr>
              <a:t>What is justice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 道义</a:t>
            </a:r>
            <a:r>
              <a:rPr lang="en-US" altLang="ko-KR" b="1" dirty="0" smtClean="0">
                <a:solidFill>
                  <a:schemeClr val="bg1"/>
                </a:solidFill>
                <a:hlinkClick r:id="" action="ppaction://hlinkfile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hlinkClick r:id="" action="ppaction://hlinkfile"/>
              </a:rPr>
              <a:t>dào</a:t>
            </a:r>
            <a:r>
              <a:rPr lang="en-US" altLang="ko-KR" b="1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b="1" dirty="0" err="1" smtClean="0">
                <a:solidFill>
                  <a:schemeClr val="bg1"/>
                </a:solidFill>
                <a:hlinkClick r:id="" action="ppaction://hlinkfile"/>
              </a:rPr>
              <a:t>yì</a:t>
            </a:r>
            <a:r>
              <a:rPr lang="en-US" altLang="ko-KR" b="1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b="1" dirty="0" smtClean="0">
                <a:solidFill>
                  <a:schemeClr val="bg1"/>
                </a:solidFill>
              </a:rPr>
              <a:t>?</a:t>
            </a:r>
          </a:p>
          <a:p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la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9750" y="0"/>
            <a:ext cx="3524250" cy="2762250"/>
          </a:xfrm>
          <a:prstGeom prst="rect">
            <a:avLst/>
          </a:prstGeom>
        </p:spPr>
      </p:pic>
      <p:pic>
        <p:nvPicPr>
          <p:cNvPr id="5" name="Picture 4" descr="good-life-ridd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320040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r>
              <a:rPr lang="en-US" altLang="ko-KR" sz="3500" dirty="0" smtClean="0"/>
              <a:t>Plato said that a </a:t>
            </a:r>
            <a:r>
              <a:rPr lang="en-US" altLang="ko-KR" sz="3500" b="1" u="sng" dirty="0" smtClean="0">
                <a:solidFill>
                  <a:srgbClr val="FF0000"/>
                </a:solidFill>
              </a:rPr>
              <a:t>nation</a:t>
            </a:r>
            <a:r>
              <a:rPr lang="ko-KR" altLang="en-US" sz="3500" dirty="0" smtClean="0">
                <a:hlinkClick r:id="" action="ppaction://hlinkfile" tooltip="Show information about all characters"/>
              </a:rPr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理想国</a:t>
            </a:r>
            <a:r>
              <a:rPr lang="en-US" altLang="ko-KR" sz="1600" dirty="0" err="1" smtClean="0">
                <a:hlinkClick r:id="" action="ppaction://hlinkfile"/>
              </a:rPr>
              <a:t>lǐ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xiǎng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guó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686800" cy="3505200"/>
          </a:xfrm>
          <a:solidFill>
            <a:schemeClr val="bg2"/>
          </a:solidFill>
        </p:spPr>
        <p:txBody>
          <a:bodyPr/>
          <a:lstStyle/>
          <a:p>
            <a:r>
              <a:rPr lang="en-US" altLang="ko-KR" dirty="0" smtClean="0"/>
              <a:t>should have four great </a:t>
            </a:r>
            <a:r>
              <a:rPr lang="en-US" altLang="ko-KR" sz="5000" b="1" dirty="0" smtClean="0">
                <a:solidFill>
                  <a:srgbClr val="002060"/>
                </a:solidFill>
              </a:rPr>
              <a:t>virtue</a:t>
            </a:r>
            <a:r>
              <a:rPr lang="en-US" altLang="ko-KR" b="1" dirty="0" smtClean="0">
                <a:solidFill>
                  <a:srgbClr val="002060"/>
                </a:solidFill>
              </a:rPr>
              <a:t>s</a:t>
            </a:r>
            <a:r>
              <a:rPr lang="ko-KR" altLang="en-US" b="1" dirty="0" smtClean="0">
                <a:solidFill>
                  <a:srgbClr val="002060"/>
                </a:solidFill>
                <a:hlinkClick r:id="" action="ppaction://hlinkfile" tooltip="Show information about all characters"/>
              </a:rPr>
              <a:t> 有道</a:t>
            </a:r>
            <a:r>
              <a:rPr lang="en-US" altLang="ko-KR" sz="2000" b="1" dirty="0" err="1" smtClean="0">
                <a:solidFill>
                  <a:srgbClr val="002060"/>
                </a:solidFill>
                <a:hlinkClick r:id="" action="ppaction://hlinkfile"/>
              </a:rPr>
              <a:t>yǒu</a:t>
            </a:r>
            <a:r>
              <a:rPr lang="en-US" altLang="ko-KR" sz="2000" b="1" dirty="0" smtClean="0">
                <a:solidFill>
                  <a:srgbClr val="002060"/>
                </a:solidFill>
                <a:hlinkClick r:id="" action="ppaction://hlinkfile"/>
              </a:rPr>
              <a:t>​</a:t>
            </a:r>
            <a:r>
              <a:rPr lang="en-US" altLang="ko-KR" sz="2000" b="1" dirty="0" err="1" smtClean="0">
                <a:solidFill>
                  <a:srgbClr val="002060"/>
                </a:solidFill>
                <a:hlinkClick r:id="" action="ppaction://hlinkfile"/>
              </a:rPr>
              <a:t>dào</a:t>
            </a:r>
            <a:r>
              <a:rPr lang="en-US" altLang="ko-KR" sz="2000" b="1" dirty="0" smtClean="0">
                <a:solidFill>
                  <a:srgbClr val="002060"/>
                </a:solidFill>
                <a:hlinkClick r:id="" action="ppaction://hlinkfile"/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altLang="ko-KR" dirty="0" smtClean="0"/>
              <a:t>1) </a:t>
            </a:r>
            <a:r>
              <a:rPr lang="en-US" altLang="ko-KR" b="1" dirty="0" smtClean="0">
                <a:solidFill>
                  <a:srgbClr val="FF0000"/>
                </a:solidFill>
              </a:rPr>
              <a:t>Courage</a:t>
            </a:r>
            <a:r>
              <a:rPr lang="en-US" altLang="ko-KR" dirty="0" smtClean="0"/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勇气</a:t>
            </a:r>
            <a:r>
              <a:rPr lang="en-US" altLang="ko-KR" sz="1800" dirty="0" err="1" smtClean="0">
                <a:hlinkClick r:id="" action="ppaction://hlinkfile"/>
              </a:rPr>
              <a:t>yǒng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qì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smtClean="0"/>
              <a:t>    </a:t>
            </a:r>
            <a:r>
              <a:rPr lang="en-US" altLang="ko-KR" dirty="0" smtClean="0"/>
              <a:t>+ </a:t>
            </a:r>
            <a:r>
              <a:rPr lang="ko-KR" altLang="en-US" dirty="0" smtClean="0">
                <a:hlinkClick r:id="" action="ppaction://hlinkfile" tooltip="Show information about all characters"/>
              </a:rPr>
              <a:t>振振有词</a:t>
            </a:r>
            <a:r>
              <a:rPr lang="ko-KR" altLang="en-US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zhèn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zhèn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yǒu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cí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endParaRPr lang="en-US" altLang="ko-KR" sz="1800" dirty="0" smtClean="0"/>
          </a:p>
          <a:p>
            <a:r>
              <a:rPr lang="en-US" altLang="ko-KR" dirty="0" smtClean="0"/>
              <a:t>2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olidFill>
                  <a:srgbClr val="FF0000"/>
                </a:solidFill>
              </a:rPr>
              <a:t>Wisdom </a:t>
            </a:r>
            <a:r>
              <a:rPr lang="ko-KR" altLang="en-US" dirty="0" smtClean="0">
                <a:hlinkClick r:id="" action="ppaction://hlinkfile" tooltip="Show information about all characters"/>
              </a:rPr>
              <a:t>智慧</a:t>
            </a:r>
            <a:r>
              <a:rPr lang="ko-KR" altLang="en-US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zhì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huì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r>
              <a:rPr lang="en-US" altLang="ko-KR" dirty="0" smtClean="0"/>
              <a:t>3) </a:t>
            </a:r>
            <a:r>
              <a:rPr lang="en-US" altLang="ko-KR" b="1" dirty="0" smtClean="0">
                <a:solidFill>
                  <a:srgbClr val="FF0000"/>
                </a:solidFill>
              </a:rPr>
              <a:t>Temperance</a:t>
            </a:r>
            <a:r>
              <a:rPr lang="ko-KR" altLang="en-US" dirty="0" smtClean="0">
                <a:hlinkClick r:id="" action="ppaction://hlinkfile" tooltip="Show information about all characters"/>
              </a:rPr>
              <a:t> 蕴藉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yùn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jiè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r>
              <a:rPr lang="en-US" altLang="ko-KR" dirty="0" smtClean="0"/>
              <a:t>4) </a:t>
            </a:r>
            <a:r>
              <a:rPr lang="en-US" altLang="ko-KR" b="1" dirty="0" smtClean="0">
                <a:solidFill>
                  <a:srgbClr val="FF0000"/>
                </a:solidFill>
              </a:rPr>
              <a:t>Justice</a:t>
            </a:r>
            <a:r>
              <a:rPr lang="en-US" altLang="ko-KR" dirty="0" smtClean="0"/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道义</a:t>
            </a:r>
            <a:r>
              <a:rPr lang="en-US" altLang="ko-KR" dirty="0" smtClean="0">
                <a:hlinkClick r:id="" action="ppaction://hlinkfile"/>
              </a:rPr>
              <a:t> </a:t>
            </a:r>
            <a:r>
              <a:rPr lang="en-US" altLang="ko-KR" dirty="0" err="1" smtClean="0">
                <a:hlinkClick r:id="" action="ppaction://hlinkfile"/>
              </a:rPr>
              <a:t>dào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yì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Do you have the courage to follow your dreams?</a:t>
            </a:r>
          </a:p>
          <a:p>
            <a:r>
              <a:rPr lang="en-US" altLang="ko-KR" sz="3000" dirty="0" smtClean="0"/>
              <a:t>DO you have the courage to be happy every day?</a:t>
            </a:r>
          </a:p>
          <a:p>
            <a:r>
              <a:rPr lang="en-US" altLang="ko-KR" sz="3000" dirty="0" smtClean="0"/>
              <a:t>Do you have the wisdom to choose a good dream?</a:t>
            </a:r>
          </a:p>
          <a:p>
            <a:r>
              <a:rPr lang="en-US" altLang="ko-KR" sz="3000" dirty="0" smtClean="0"/>
              <a:t>Can you show temperance when those around you don’t?</a:t>
            </a:r>
          </a:p>
          <a:p>
            <a:r>
              <a:rPr lang="en-US" altLang="ko-KR" sz="3000" dirty="0" smtClean="0"/>
              <a:t>Can you practice justice in an unjust world?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  <a:solidFill>
            <a:schemeClr val="bg1"/>
          </a:solidFill>
        </p:spPr>
        <p:txBody>
          <a:bodyPr/>
          <a:lstStyle/>
          <a:p>
            <a:r>
              <a:rPr lang="en-US" altLang="ko-KR" sz="3800" dirty="0" smtClean="0"/>
              <a:t>Plato divides </a:t>
            </a:r>
            <a:r>
              <a:rPr lang="en-US" altLang="ko-KR" sz="3800" b="1" dirty="0" smtClean="0">
                <a:solidFill>
                  <a:srgbClr val="FF0000"/>
                </a:solidFill>
              </a:rPr>
              <a:t>people</a:t>
            </a:r>
            <a:r>
              <a:rPr lang="en-US" altLang="ko-KR" sz="3800" dirty="0" smtClean="0"/>
              <a:t> into</a:t>
            </a:r>
            <a:endParaRPr lang="ko-KR" alt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Those with:</a:t>
            </a:r>
          </a:p>
          <a:p>
            <a:pPr>
              <a:buNone/>
            </a:pPr>
            <a:r>
              <a:rPr lang="en-US" altLang="ko-KR" dirty="0" smtClean="0"/>
              <a:t>A. Intelligence </a:t>
            </a:r>
            <a:r>
              <a:rPr lang="ko-KR" altLang="en-US" dirty="0" smtClean="0">
                <a:hlinkClick r:id="" action="ppaction://hlinkfile" tooltip="Show information about all characters"/>
              </a:rPr>
              <a:t>智慧</a:t>
            </a:r>
            <a:r>
              <a:rPr lang="ko-KR" altLang="en-US" dirty="0" smtClean="0"/>
              <a:t> </a:t>
            </a:r>
            <a:r>
              <a:rPr lang="en-US" altLang="ko-KR" sz="1700" dirty="0" err="1" smtClean="0">
                <a:hlinkClick r:id="" action="ppaction://hlinkfile"/>
              </a:rPr>
              <a:t>zhì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huì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endParaRPr lang="en-US" altLang="ko-KR" sz="1700" dirty="0" smtClean="0"/>
          </a:p>
          <a:p>
            <a:pPr>
              <a:buNone/>
            </a:pPr>
            <a:r>
              <a:rPr lang="en-US" altLang="ko-KR" dirty="0" smtClean="0"/>
              <a:t>B. Strength and 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强</a:t>
            </a:r>
            <a:r>
              <a:rPr lang="ko-KR" altLang="en-US" dirty="0" smtClean="0"/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状</a:t>
            </a:r>
            <a:r>
              <a:rPr lang="en-US" altLang="ko-KR" sz="1700" dirty="0" err="1" smtClean="0">
                <a:hlinkClick r:id="" action="ppaction://hlinkfile"/>
              </a:rPr>
              <a:t>qiáng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zhuàng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C. Courage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勇气</a:t>
            </a:r>
            <a:r>
              <a:rPr lang="en-US" altLang="ko-KR" sz="1700" dirty="0" err="1" smtClean="0">
                <a:hlinkClick r:id="" action="ppaction://hlinkfile"/>
              </a:rPr>
              <a:t>yǒng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qì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smtClean="0"/>
              <a:t>    </a:t>
            </a:r>
            <a:r>
              <a:rPr lang="en-US" altLang="ko-KR" dirty="0" smtClean="0"/>
              <a:t>+ </a:t>
            </a:r>
            <a:r>
              <a:rPr lang="ko-KR" altLang="en-US" dirty="0" smtClean="0">
                <a:hlinkClick r:id="" action="ppaction://hlinkfile" tooltip="Show information about all characters"/>
              </a:rPr>
              <a:t>振振有词</a:t>
            </a:r>
            <a:r>
              <a:rPr lang="ko-KR" altLang="en-US" dirty="0" smtClean="0"/>
              <a:t> </a:t>
            </a:r>
            <a:r>
              <a:rPr lang="en-US" altLang="ko-KR" sz="1600" dirty="0" err="1" smtClean="0">
                <a:hlinkClick r:id="" action="ppaction://hlinkfile"/>
              </a:rPr>
              <a:t>zhèn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zhèn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yǒu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cí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endParaRPr lang="en-US" altLang="ko-KR" sz="1600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Those who are intelligent, virtuous</a:t>
            </a:r>
            <a:r>
              <a:rPr lang="ko-KR" altLang="en-US" dirty="0" smtClean="0">
                <a:hlinkClick r:id="" action="ppaction://hlinkfile" tooltip="Show information about all characters"/>
              </a:rPr>
              <a:t>有道</a:t>
            </a:r>
            <a:r>
              <a:rPr lang="en-US" altLang="ko-KR" sz="1600" dirty="0" err="1" smtClean="0">
                <a:hlinkClick r:id="" action="ppaction://hlinkfile"/>
              </a:rPr>
              <a:t>yǒu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dào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endParaRPr lang="en-US" altLang="ko-KR" sz="1600" dirty="0" smtClean="0"/>
          </a:p>
          <a:p>
            <a:r>
              <a:rPr lang="en-US" altLang="ko-KR" dirty="0" smtClean="0"/>
              <a:t> and brave should govern</a:t>
            </a:r>
            <a:r>
              <a:rPr lang="ko-KR" altLang="en-US" dirty="0" smtClean="0">
                <a:hlinkClick r:id="" action="ppaction://hlinkfile" tooltip="Show information about all characters"/>
              </a:rPr>
              <a:t>治理</a:t>
            </a:r>
            <a:r>
              <a:rPr lang="en-US" altLang="ko-KR" sz="1700" dirty="0" err="1" smtClean="0">
                <a:hlinkClick r:id="" action="ppaction://hlinkfile"/>
              </a:rPr>
              <a:t>zhì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lǐ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smtClean="0"/>
              <a:t> </a:t>
            </a:r>
            <a:r>
              <a:rPr lang="en-US" altLang="ko-KR" dirty="0" smtClean="0"/>
              <a:t> a nation</a:t>
            </a:r>
            <a:r>
              <a:rPr lang="ko-KR" altLang="en-US" dirty="0" smtClean="0">
                <a:hlinkClick r:id="" action="ppaction://hlinkfile" tooltip="Show information about all characters"/>
              </a:rPr>
              <a:t>国家</a:t>
            </a:r>
            <a:r>
              <a:rPr lang="en-US" altLang="ko-KR" sz="1800" dirty="0" err="1" smtClean="0">
                <a:hlinkClick r:id="" action="ppaction://hlinkfile"/>
              </a:rPr>
              <a:t>guó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jiā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endParaRPr lang="en-US" altLang="ko-KR" sz="1800" dirty="0" smtClean="0"/>
          </a:p>
          <a:p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People lacking</a:t>
            </a:r>
            <a:r>
              <a:rPr lang="ko-KR" altLang="en-US" dirty="0" smtClean="0">
                <a:hlinkClick r:id="" action="ppaction://hlinkfile" tooltip="Show information about all characters"/>
              </a:rPr>
              <a:t>不足</a:t>
            </a:r>
            <a:r>
              <a:rPr lang="en-US" altLang="ko-KR" sz="1700" dirty="0" err="1" smtClean="0">
                <a:hlinkClick r:id="" action="ppaction://hlinkfile"/>
              </a:rPr>
              <a:t>bù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zú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smtClean="0"/>
              <a:t> </a:t>
            </a:r>
            <a:r>
              <a:rPr lang="en-US" altLang="ko-KR" dirty="0" smtClean="0"/>
              <a:t>these should be farmers</a:t>
            </a:r>
            <a:r>
              <a:rPr lang="ko-KR" altLang="en-US" dirty="0" smtClean="0">
                <a:hlinkClick r:id="" action="ppaction://hlinkfile" tooltip="Show information about all characters"/>
              </a:rPr>
              <a:t>农人</a:t>
            </a:r>
            <a:r>
              <a:rPr lang="en-US" altLang="ko-KR" dirty="0" smtClean="0"/>
              <a:t> and laborers</a:t>
            </a:r>
            <a:r>
              <a:rPr lang="ko-KR" altLang="en-US" dirty="0" smtClean="0">
                <a:hlinkClick r:id="" action="ppaction://hlinkfile" tooltip="Show information about all characters"/>
              </a:rPr>
              <a:t>蓝领</a:t>
            </a:r>
            <a:r>
              <a:rPr lang="ko-KR" altLang="en-US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lán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lǐng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endParaRPr lang="en-US" altLang="ko-KR" sz="2000" dirty="0" smtClean="0"/>
          </a:p>
          <a:p>
            <a:endParaRPr lang="ko-KR" altLang="en-US" dirty="0"/>
          </a:p>
        </p:txBody>
      </p:sp>
      <p:pic>
        <p:nvPicPr>
          <p:cNvPr id="5" name="Picture 4" descr="Intelligent glossary_19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0"/>
            <a:ext cx="2057400" cy="3035509"/>
          </a:xfrm>
          <a:prstGeom prst="rect">
            <a:avLst/>
          </a:prstGeom>
        </p:spPr>
      </p:pic>
      <p:pic>
        <p:nvPicPr>
          <p:cNvPr id="6" name="Picture 5" descr="strength_v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762000"/>
            <a:ext cx="1828800" cy="1828800"/>
          </a:xfrm>
          <a:prstGeom prst="rect">
            <a:avLst/>
          </a:prstGeom>
        </p:spPr>
      </p:pic>
      <p:pic>
        <p:nvPicPr>
          <p:cNvPr id="7" name="Picture 6" descr="courage-bear-demotivational-poster-1260907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685800"/>
            <a:ext cx="1447800" cy="1250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 love, Plato believed…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819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1) </a:t>
            </a:r>
            <a:r>
              <a:rPr lang="en-US" altLang="ko-KR" sz="3500" dirty="0" smtClean="0"/>
              <a:t>That love is </a:t>
            </a:r>
            <a:r>
              <a:rPr lang="en-US" altLang="ko-KR" sz="3500" dirty="0" smtClean="0">
                <a:solidFill>
                  <a:srgbClr val="FF0000"/>
                </a:solidFill>
              </a:rPr>
              <a:t>divine</a:t>
            </a:r>
            <a:r>
              <a:rPr lang="ko-KR" altLang="en-US" sz="3500" dirty="0" smtClean="0">
                <a:hlinkClick r:id="" action="ppaction://hlinkfile" tooltip="Show information about all characters"/>
              </a:rPr>
              <a:t> </a:t>
            </a:r>
            <a:r>
              <a:rPr lang="ko-KR" altLang="en-US" sz="3500" b="1" dirty="0" smtClean="0">
                <a:hlinkClick r:id="" action="ppaction://hlinkfile" tooltip="Show information about all characters"/>
              </a:rPr>
              <a:t>神</a:t>
            </a:r>
            <a:r>
              <a:rPr lang="en-US" altLang="ko-KR" dirty="0" smtClean="0">
                <a:hlinkClick r:id="" action="ppaction://hlinkfile"/>
              </a:rPr>
              <a:t> </a:t>
            </a:r>
            <a:r>
              <a:rPr lang="en-US" altLang="ko-KR" sz="1800" dirty="0" err="1" smtClean="0">
                <a:hlinkClick r:id="" action="ppaction://hlinkfile"/>
              </a:rPr>
              <a:t>shén</a:t>
            </a:r>
            <a:r>
              <a:rPr lang="en-US" altLang="ko-KR" sz="3500" dirty="0" smtClean="0">
                <a:hlinkClick r:id="" action="ppaction://hlinkfile"/>
              </a:rPr>
              <a:t>​</a:t>
            </a:r>
            <a:r>
              <a:rPr lang="en-US" altLang="ko-KR" sz="3500" dirty="0" smtClean="0"/>
              <a:t>  </a:t>
            </a:r>
            <a:r>
              <a:rPr lang="en-US" altLang="ko-KR" sz="3500" dirty="0" smtClean="0">
                <a:solidFill>
                  <a:srgbClr val="FF0000"/>
                </a:solidFill>
              </a:rPr>
              <a:t>madness</a:t>
            </a:r>
            <a:r>
              <a:rPr lang="en-US" altLang="ko-KR" dirty="0" smtClean="0"/>
              <a:t>.</a:t>
            </a:r>
            <a:r>
              <a:rPr lang="ko-KR" altLang="en-US" dirty="0" smtClean="0">
                <a:hlinkClick r:id="" action="ppaction://hlinkfile" tooltip="Show information about all characters"/>
              </a:rPr>
              <a:t> </a:t>
            </a:r>
            <a:r>
              <a:rPr lang="ko-KR" altLang="en-US" b="1" dirty="0" smtClean="0">
                <a:hlinkClick r:id="" action="ppaction://hlinkfile" tooltip="Show information about all characters"/>
              </a:rPr>
              <a:t>疯癫</a:t>
            </a:r>
            <a:r>
              <a:rPr lang="en-US" altLang="ko-KR" dirty="0" smtClean="0">
                <a:hlinkClick r:id="" action="ppaction://hlinkfile"/>
              </a:rPr>
              <a:t> </a:t>
            </a:r>
            <a:r>
              <a:rPr lang="en-US" altLang="ko-KR" sz="1800" dirty="0" err="1" smtClean="0">
                <a:hlinkClick r:id="" action="ppaction://hlinkfile"/>
              </a:rPr>
              <a:t>fēng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diān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endParaRPr lang="en-US" altLang="ko-KR" sz="1800" dirty="0" smtClean="0"/>
          </a:p>
          <a:p>
            <a:r>
              <a:rPr lang="en-US" altLang="ko-KR" sz="1800" dirty="0" smtClean="0"/>
              <a:t>And in</a:t>
            </a:r>
          </a:p>
          <a:p>
            <a:r>
              <a:rPr lang="en-US" altLang="ko-KR" sz="3500" dirty="0" smtClean="0"/>
              <a:t>2) the possibility of “</a:t>
            </a:r>
            <a:r>
              <a:rPr lang="en-US" altLang="ko-KR" sz="3500" b="1" dirty="0" smtClean="0">
                <a:solidFill>
                  <a:srgbClr val="002060"/>
                </a:solidFill>
              </a:rPr>
              <a:t>Platonic love</a:t>
            </a:r>
            <a:r>
              <a:rPr lang="en-US" altLang="ko-KR" sz="3500" dirty="0" smtClean="0"/>
              <a:t>,” a love that is not sexual...</a:t>
            </a:r>
          </a:p>
          <a:p>
            <a:endParaRPr lang="ko-KR" altLang="en-US" dirty="0" smtClean="0"/>
          </a:p>
        </p:txBody>
      </p:sp>
      <p:pic>
        <p:nvPicPr>
          <p:cNvPr id="4" name="Picture 3" descr="imagesCA6OQ6V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0"/>
            <a:ext cx="4391130" cy="2895600"/>
          </a:xfrm>
          <a:prstGeom prst="rect">
            <a:avLst/>
          </a:prstGeom>
        </p:spPr>
      </p:pic>
      <p:pic>
        <p:nvPicPr>
          <p:cNvPr id="5" name="Picture 4" descr="Platon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2743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Is it possible?</a:t>
            </a:r>
          </a:p>
          <a:p>
            <a:r>
              <a:rPr lang="en-US" altLang="ko-KR" sz="3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would Freud think? </a:t>
            </a:r>
            <a:endParaRPr lang="ko-KR" altLang="en-US" sz="3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Plato also believed that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4953000"/>
          </a:xfrm>
        </p:spPr>
        <p:txBody>
          <a:bodyPr/>
          <a:lstStyle/>
          <a:p>
            <a:r>
              <a:rPr lang="en-US" altLang="ko-KR" sz="4000" dirty="0" smtClean="0"/>
              <a:t>People are born with a clean slate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空白</a:t>
            </a:r>
            <a:r>
              <a:rPr lang="ko-KR" altLang="en-US" sz="4000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kòng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bái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smtClean="0"/>
              <a:t> </a:t>
            </a:r>
            <a:r>
              <a:rPr lang="en-US" altLang="ko-KR" sz="4500" dirty="0" smtClean="0"/>
              <a:t>and are intrinsically</a:t>
            </a:r>
            <a:r>
              <a:rPr lang="ko-KR" altLang="en-US" dirty="0" smtClean="0">
                <a:hlinkClick r:id="" action="ppaction://hlinkfile" tooltip="Show information about all characters"/>
              </a:rPr>
              <a:t>内在</a:t>
            </a:r>
            <a:r>
              <a:rPr lang="ko-KR" altLang="en-US" dirty="0" smtClean="0"/>
              <a:t> </a:t>
            </a:r>
            <a:r>
              <a:rPr lang="en-US" altLang="ko-KR" sz="1700" dirty="0" err="1" smtClean="0">
                <a:hlinkClick r:id="" action="ppaction://hlinkfile"/>
              </a:rPr>
              <a:t>nèi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zài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smtClean="0"/>
              <a:t> </a:t>
            </a:r>
            <a:r>
              <a:rPr lang="en-US" altLang="ko-KR" dirty="0" smtClean="0"/>
              <a:t> </a:t>
            </a:r>
            <a:r>
              <a:rPr lang="en-US" altLang="ko-KR" sz="5000" dirty="0" smtClean="0"/>
              <a:t>good. </a:t>
            </a:r>
            <a:endParaRPr lang="ko-KR" altLang="en-US" sz="5000" dirty="0"/>
          </a:p>
        </p:txBody>
      </p:sp>
      <p:pic>
        <p:nvPicPr>
          <p:cNvPr id="4" name="Picture 3" descr="EMpty canv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4800600" cy="3657600"/>
          </a:xfrm>
          <a:prstGeom prst="rect">
            <a:avLst/>
          </a:prstGeom>
        </p:spPr>
      </p:pic>
      <p:pic>
        <p:nvPicPr>
          <p:cNvPr id="5" name="Picture 4" descr="clean-s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8089" y="3124200"/>
            <a:ext cx="4685911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810000" cy="6858000"/>
          </a:xfrm>
        </p:spPr>
        <p:txBody>
          <a:bodyPr>
            <a:noAutofit/>
          </a:bodyPr>
          <a:lstStyle/>
          <a:p>
            <a:r>
              <a:rPr lang="en-US" altLang="ko-KR" sz="4000" dirty="0" smtClean="0"/>
              <a:t>Aristotle 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亚里士多德 </a:t>
            </a:r>
            <a:r>
              <a:rPr lang="en-US" altLang="ko-KR" sz="4000" dirty="0" smtClean="0"/>
              <a:t>was not from Athens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 雅典</a:t>
            </a:r>
            <a:r>
              <a:rPr lang="en-US" altLang="ko-KR" sz="4000" dirty="0" smtClean="0"/>
              <a:t>. He was not from a rich family like </a:t>
            </a:r>
            <a:r>
              <a:rPr lang="en-US" altLang="ko-KR" sz="4000" dirty="0" smtClean="0"/>
              <a:t>Plato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  <p:pic>
        <p:nvPicPr>
          <p:cNvPr id="4" name="Picture 3" descr="Arist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0475" y="0"/>
            <a:ext cx="5343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altLang="ko-KR" sz="5000" b="1" i="1" dirty="0" smtClean="0">
                <a:solidFill>
                  <a:srgbClr val="FF0000"/>
                </a:solidFill>
              </a:rPr>
              <a:t>Maybe not…</a:t>
            </a:r>
            <a:endParaRPr lang="ko-KR" altLang="en-US" sz="5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943600"/>
          </a:xfrm>
        </p:spPr>
        <p:txBody>
          <a:bodyPr>
            <a:normAutofit lnSpcReduction="10000"/>
          </a:bodyPr>
          <a:lstStyle/>
          <a:p>
            <a:r>
              <a:rPr lang="en-US" altLang="ko-KR" sz="4300" dirty="0" smtClean="0"/>
              <a:t>Your friend is selling cocaine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可卡因</a:t>
            </a:r>
            <a:r>
              <a:rPr lang="en-US" altLang="ko-KR" sz="4300" dirty="0" smtClean="0"/>
              <a:t> in school to other students. </a:t>
            </a:r>
            <a:endParaRPr lang="en-US" altLang="ko-KR" dirty="0" smtClean="0"/>
          </a:p>
          <a:p>
            <a:r>
              <a:rPr lang="en-US" altLang="ko-KR" sz="3200" b="1" dirty="0" smtClean="0">
                <a:solidFill>
                  <a:schemeClr val="accent3"/>
                </a:solidFill>
              </a:rPr>
              <a:t>I would…</a:t>
            </a:r>
          </a:p>
          <a:p>
            <a:pPr marL="582930" indent="-514350">
              <a:buFont typeface="Wingdings"/>
              <a:buAutoNum type="alphaLcParenR"/>
            </a:pP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Do nothing, just ignore </a:t>
            </a:r>
            <a:r>
              <a:rPr lang="ko-KR" altLang="en-US" dirty="0" smtClean="0">
                <a:hlinkClick r:id="" action="ppaction://hlinkfile" tooltip="Show information about all characters"/>
              </a:rPr>
              <a:t>不理</a:t>
            </a:r>
            <a:r>
              <a:rPr lang="ko-KR" altLang="en-US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bù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lǐ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hlinkClick r:id="" action="ppaction://hlinkfile"/>
              </a:rPr>
              <a:t>​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it.</a:t>
            </a:r>
          </a:p>
          <a:p>
            <a:pPr marL="582930" indent="-514350">
              <a:buAutoNum type="alphaLcParenR"/>
            </a:pPr>
            <a:r>
              <a:rPr lang="en-US" altLang="ko-KR" dirty="0" smtClean="0"/>
              <a:t>Talk to him or her?</a:t>
            </a:r>
          </a:p>
          <a:p>
            <a:pPr marL="582930" indent="-514350">
              <a:buAutoNum type="alphaLcParenR"/>
            </a:pPr>
            <a:r>
              <a:rPr lang="en-US" altLang="ko-KR" dirty="0" smtClean="0"/>
              <a:t>Tell a teacher?</a:t>
            </a:r>
          </a:p>
          <a:p>
            <a:pPr marL="582930" indent="-514350">
              <a:buAutoNum type="alphaLcParenR"/>
            </a:pPr>
            <a:r>
              <a:rPr lang="en-US" altLang="ko-KR" dirty="0" smtClean="0"/>
              <a:t>Call the police?</a:t>
            </a:r>
          </a:p>
          <a:p>
            <a:pPr marL="582930" indent="-514350">
              <a:buAutoNum type="alphaLcParenR"/>
            </a:pPr>
            <a:endParaRPr lang="en-US" altLang="ko-KR" dirty="0" smtClean="0"/>
          </a:p>
          <a:p>
            <a:pPr marL="582930" indent="-514350">
              <a:buNone/>
            </a:pPr>
            <a:r>
              <a:rPr lang="en-US" altLang="ko-KR" sz="5000" i="1" dirty="0" smtClean="0">
                <a:solidFill>
                  <a:srgbClr val="FF0000"/>
                </a:solidFill>
              </a:rPr>
              <a:t>The answer depends on your </a:t>
            </a:r>
            <a:r>
              <a:rPr lang="en-US" altLang="ko-KR" sz="5000" b="1" i="1" dirty="0" smtClean="0">
                <a:solidFill>
                  <a:srgbClr val="FFFF00"/>
                </a:solidFill>
              </a:rPr>
              <a:t>philosophy!</a:t>
            </a:r>
            <a:endParaRPr lang="ko-KR" altLang="en-US" sz="5000" b="1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cocaine-addi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352800"/>
            <a:ext cx="3657600" cy="18173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n-US" altLang="ko-KR" sz="4500" b="1" dirty="0" smtClean="0">
                <a:solidFill>
                  <a:srgbClr val="FF0000"/>
                </a:solidFill>
              </a:rPr>
              <a:t>Aristotle</a:t>
            </a:r>
            <a:r>
              <a:rPr lang="ko-KR" altLang="en-US" sz="3600" dirty="0" smtClean="0">
                <a:hlinkClick r:id="" action="ppaction://hlinkfile" tooltip="Show information about all characters"/>
              </a:rPr>
              <a:t>亚里士多德</a:t>
            </a:r>
            <a:r>
              <a:rPr lang="en-US" altLang="ko-KR" sz="4500" b="1" dirty="0" smtClean="0">
                <a:solidFill>
                  <a:srgbClr val="FF0000"/>
                </a:solidFill>
              </a:rPr>
              <a:t> Early Years</a:t>
            </a:r>
            <a:endParaRPr lang="ko-KR" altLang="en-US" sz="45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ko-KR" sz="4000" dirty="0" smtClean="0"/>
              <a:t>When Aristotle was a young man, about 350 </a:t>
            </a:r>
            <a:r>
              <a:rPr lang="en-US" altLang="ko-KR" sz="4000" dirty="0" smtClean="0">
                <a:hlinkClick r:id="rId2" action="ppaction://hlinkfile"/>
              </a:rPr>
              <a:t>BC</a:t>
            </a:r>
            <a:r>
              <a:rPr lang="en-US" altLang="ko-KR" sz="4000" dirty="0" smtClean="0"/>
              <a:t>, he went to study at Plato's Academy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 院校</a:t>
            </a:r>
            <a:r>
              <a:rPr lang="en-US" altLang="ko-KR" sz="4000" dirty="0" smtClean="0"/>
              <a:t>. </a:t>
            </a:r>
            <a:endParaRPr lang="ko-KR" altLang="en-US" sz="4000" dirty="0"/>
          </a:p>
        </p:txBody>
      </p:sp>
      <p:pic>
        <p:nvPicPr>
          <p:cNvPr id="4" name="Picture 3" descr="800px-escola_de_atenas_-_vatic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590800"/>
            <a:ext cx="5105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Soon afterwards, Aristotle left Athens to be the </a:t>
            </a:r>
            <a:r>
              <a:rPr lang="en-US" altLang="ko-KR" sz="4000" dirty="0" smtClean="0">
                <a:hlinkClick r:id="rId2" action="ppaction://hlinkfile"/>
              </a:rPr>
              <a:t>tutor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 导师</a:t>
            </a:r>
            <a:r>
              <a:rPr lang="en-US" altLang="ko-KR" sz="4000" dirty="0" smtClean="0"/>
              <a:t> of the young prince Alexander, who grew up to be </a:t>
            </a:r>
          </a:p>
          <a:p>
            <a:r>
              <a:rPr lang="en-US" altLang="ko-KR" sz="4000" b="1" dirty="0" smtClean="0">
                <a:solidFill>
                  <a:srgbClr val="FF0000"/>
                </a:solidFill>
                <a:hlinkClick r:id="rId3" action="ppaction://hlinkfile"/>
              </a:rPr>
              <a:t>Alexander the Great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3600" dirty="0" smtClean="0">
                <a:hlinkClick r:id="" action="ppaction://hlinkfile" tooltip="Show information about all characters"/>
              </a:rPr>
              <a:t>亚历山大大帝</a:t>
            </a:r>
            <a:r>
              <a:rPr lang="en-US" altLang="ko-KR" sz="4000" dirty="0" smtClean="0"/>
              <a:t>. </a:t>
            </a:r>
            <a:br>
              <a:rPr lang="en-US" altLang="ko-KR" sz="4000" dirty="0" smtClean="0"/>
            </a:br>
            <a:endParaRPr lang="en-US" altLang="ko-KR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3" descr="alexander_the_great_by_serathus-d3bhb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5037" y="2730246"/>
            <a:ext cx="2958963" cy="4127754"/>
          </a:xfrm>
          <a:prstGeom prst="rect">
            <a:avLst/>
          </a:prstGeom>
        </p:spPr>
      </p:pic>
      <p:pic>
        <p:nvPicPr>
          <p:cNvPr id="5" name="Picture 4" descr="ConquestsofAlexander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048000"/>
            <a:ext cx="5102352" cy="34003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0"/>
            <a:ext cx="6477000" cy="6858000"/>
          </a:xfrm>
        </p:spPr>
        <p:txBody>
          <a:bodyPr>
            <a:normAutofit/>
          </a:bodyPr>
          <a:lstStyle/>
          <a:p>
            <a:r>
              <a:rPr lang="en-US" altLang="ko-KR" sz="3500" dirty="0" smtClean="0"/>
              <a:t>Aristotle was more interested in </a:t>
            </a:r>
            <a:r>
              <a:rPr lang="en-US" altLang="ko-KR" sz="3500" dirty="0" smtClean="0">
                <a:hlinkClick r:id="rId2" action="ppaction://hlinkfile"/>
              </a:rPr>
              <a:t>science</a:t>
            </a:r>
            <a:r>
              <a:rPr lang="en-US" altLang="ko-KR" sz="3500" dirty="0" smtClean="0"/>
              <a:t> than Socrates or Plato, maybe because his father was a doctor.  Aristotle was especially interested in </a:t>
            </a:r>
            <a:r>
              <a:rPr lang="en-US" altLang="ko-KR" sz="3500" dirty="0" smtClean="0">
                <a:hlinkClick r:id="rId3" action="ppaction://hlinkfile"/>
              </a:rPr>
              <a:t>biology</a:t>
            </a:r>
            <a:r>
              <a:rPr lang="en-US" altLang="ko-KR" sz="3500" dirty="0" smtClean="0"/>
              <a:t>.</a:t>
            </a:r>
            <a:endParaRPr lang="ko-KR" altLang="en-US" sz="3500" dirty="0"/>
          </a:p>
        </p:txBody>
      </p:sp>
      <p:pic>
        <p:nvPicPr>
          <p:cNvPr id="4" name="Picture 3" descr="Aristot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971800" cy="300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581400"/>
            <a:ext cx="2895600" cy="178510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5500" b="1" dirty="0" smtClean="0">
                <a:solidFill>
                  <a:schemeClr val="bg1"/>
                </a:solidFill>
              </a:rPr>
              <a:t>Natural Science</a:t>
            </a:r>
            <a:endParaRPr lang="ko-KR" altLang="en-US" sz="55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iology_by_MaddRaV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931690"/>
            <a:ext cx="4812846" cy="39263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Political science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altLang="ko-KR" sz="3800" dirty="0" smtClean="0"/>
              <a:t>Aristotle created a classification system of</a:t>
            </a:r>
          </a:p>
          <a:p>
            <a:pPr>
              <a:buNone/>
            </a:pPr>
            <a:r>
              <a:rPr lang="en-US" altLang="ko-KR" sz="3800" dirty="0" smtClean="0"/>
              <a:t>	governments:</a:t>
            </a:r>
          </a:p>
          <a:p>
            <a:r>
              <a:rPr lang="en-US" altLang="ko-KR" dirty="0" smtClean="0"/>
              <a:t> </a:t>
            </a:r>
            <a:r>
              <a:rPr lang="en-US" altLang="ko-KR" sz="3700" dirty="0" smtClean="0">
                <a:hlinkClick r:id="rId2" action="ppaction://hlinkfile"/>
              </a:rPr>
              <a:t>Monarchies</a:t>
            </a:r>
            <a:r>
              <a:rPr lang="ko-KR" altLang="en-US" sz="3700" dirty="0" smtClean="0">
                <a:hlinkClick r:id="" action="ppaction://hlinkfile" tooltip="Show information about all characters"/>
              </a:rPr>
              <a:t> 君主制</a:t>
            </a:r>
            <a:r>
              <a:rPr lang="ko-KR" altLang="en-US" sz="3700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jūn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zhǔ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zhì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endParaRPr lang="en-US" altLang="ko-KR" sz="1800" dirty="0" smtClean="0"/>
          </a:p>
          <a:p>
            <a:r>
              <a:rPr lang="en-US" altLang="ko-KR" sz="3700" dirty="0" smtClean="0">
                <a:hlinkClick r:id="rId3" action="ppaction://hlinkfile"/>
              </a:rPr>
              <a:t>Oligarchies</a:t>
            </a:r>
            <a:r>
              <a:rPr lang="ko-KR" altLang="en-US" sz="3700" dirty="0" smtClean="0">
                <a:hlinkClick r:id="" action="ppaction://hlinkfile" tooltip="Show information about all characters"/>
              </a:rPr>
              <a:t> 寡头政治</a:t>
            </a:r>
            <a:r>
              <a:rPr lang="en-US" altLang="ko-KR" sz="3700" dirty="0" smtClean="0">
                <a:hlinkClick r:id="" action="ppaction://hlinkfile"/>
              </a:rPr>
              <a:t> </a:t>
            </a:r>
            <a:r>
              <a:rPr lang="en-US" altLang="ko-KR" sz="2000" dirty="0" err="1" smtClean="0">
                <a:hlinkClick r:id="" action="ppaction://hlinkfile"/>
              </a:rPr>
              <a:t>lǐng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dǎo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céng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endParaRPr lang="en-US" altLang="ko-KR" sz="2000" dirty="0" smtClean="0"/>
          </a:p>
          <a:p>
            <a:r>
              <a:rPr lang="en-US" altLang="ko-KR" sz="3700" dirty="0" smtClean="0">
                <a:hlinkClick r:id="rId4" action="ppaction://hlinkfile"/>
              </a:rPr>
              <a:t>Tyrannies</a:t>
            </a:r>
            <a:r>
              <a:rPr lang="ko-KR" altLang="en-US" sz="3700" dirty="0" smtClean="0">
                <a:hlinkClick r:id="" action="ppaction://hlinkfile" tooltip="Show information about all characters"/>
              </a:rPr>
              <a:t> 霸道</a:t>
            </a:r>
            <a:r>
              <a:rPr lang="ko-KR" altLang="en-US" sz="3700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bà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dào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smtClean="0"/>
              <a:t> , </a:t>
            </a:r>
          </a:p>
          <a:p>
            <a:r>
              <a:rPr lang="en-US" altLang="ko-KR" sz="3700" dirty="0" smtClean="0">
                <a:hlinkClick r:id="rId5" action="ppaction://hlinkfile"/>
              </a:rPr>
              <a:t>Democracies</a:t>
            </a:r>
            <a:r>
              <a:rPr lang="ko-KR" altLang="en-US" dirty="0" smtClean="0">
                <a:hlinkClick r:id="" action="ppaction://hlinkfile" tooltip="Show information about all characters"/>
              </a:rPr>
              <a:t> 民主</a:t>
            </a:r>
            <a:r>
              <a:rPr lang="ko-KR" altLang="en-US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mín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zhǔ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 and </a:t>
            </a:r>
          </a:p>
          <a:p>
            <a:r>
              <a:rPr lang="en-US" altLang="ko-KR" sz="3700" dirty="0" smtClean="0">
                <a:hlinkClick r:id="rId6" action="ppaction://hlinkfile"/>
              </a:rPr>
              <a:t>Republics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 共和国</a:t>
            </a:r>
            <a:r>
              <a:rPr lang="ko-KR" altLang="en-US" sz="4000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gòng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hé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guó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endParaRPr lang="en-US" altLang="ko-KR" sz="2000" dirty="0" smtClean="0"/>
          </a:p>
          <a:p>
            <a:r>
              <a:rPr lang="en-US" altLang="ko-KR" sz="3700" dirty="0" smtClean="0">
                <a:hlinkClick r:id="rId5" action="ppaction://hlinkfile"/>
              </a:rPr>
              <a:t> </a:t>
            </a:r>
            <a:endParaRPr lang="ko-KR" altLang="en-US" sz="3700" dirty="0" smtClean="0">
              <a:hlinkClick r:id="rId5" action="ppaction://hlinkfi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62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95000"/>
                  </a:schemeClr>
                </a:solidFill>
              </a:rPr>
              <a:t>What is China?</a:t>
            </a:r>
            <a:endParaRPr lang="ko-KR" altLang="en-US" sz="40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istotle Political 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906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0"/>
            <a:ext cx="381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Government of ONE: </a:t>
            </a:r>
            <a:r>
              <a:rPr lang="en-US" altLang="ko-KR" sz="3000" dirty="0" smtClean="0"/>
              <a:t>Royalty and tyranny</a:t>
            </a:r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Government of a few:</a:t>
            </a:r>
          </a:p>
          <a:p>
            <a:r>
              <a:rPr lang="en-US" altLang="ko-KR" sz="3000" dirty="0" smtClean="0"/>
              <a:t>Aristocracy, oligarchy</a:t>
            </a:r>
          </a:p>
          <a:p>
            <a:r>
              <a:rPr lang="en-US" altLang="ko-KR" sz="3000" b="1" dirty="0" smtClean="0">
                <a:solidFill>
                  <a:srgbClr val="FF0000"/>
                </a:solidFill>
              </a:rPr>
              <a:t>Government of many:</a:t>
            </a:r>
          </a:p>
          <a:p>
            <a:r>
              <a:rPr lang="en-US" altLang="ko-KR" sz="3000" dirty="0" smtClean="0"/>
              <a:t>Constitutional and </a:t>
            </a:r>
          </a:p>
          <a:p>
            <a:r>
              <a:rPr lang="en-US" altLang="ko-KR" sz="3000" dirty="0" smtClean="0"/>
              <a:t>Democracy</a:t>
            </a:r>
            <a:endParaRPr lang="ko-KR" altLang="en-US" sz="3000" dirty="0"/>
          </a:p>
        </p:txBody>
      </p:sp>
      <p:pic>
        <p:nvPicPr>
          <p:cNvPr id="6" name="Picture 5" descr="Greek Governmentm5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429000"/>
            <a:ext cx="3846384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914400"/>
          </a:xfrm>
          <a:solidFill>
            <a:schemeClr val="bg1"/>
          </a:solidFill>
        </p:spPr>
        <p:txBody>
          <a:bodyPr/>
          <a:lstStyle/>
          <a:p>
            <a:r>
              <a:rPr lang="en-US" altLang="ko-KR" dirty="0" smtClean="0"/>
              <a:t>   Aristotle’s Logic</a:t>
            </a:r>
            <a:r>
              <a:rPr lang="ko-KR" altLang="en-US" dirty="0" smtClean="0">
                <a:hlinkClick r:id="" action="ppaction://hlinkfile" tooltip="Show information about all characters"/>
              </a:rPr>
              <a:t>逻辑</a:t>
            </a:r>
            <a:endParaRPr lang="ko-KR" altLang="en-US" dirty="0"/>
          </a:p>
        </p:txBody>
      </p:sp>
      <p:pic>
        <p:nvPicPr>
          <p:cNvPr id="4" name="Picture 3" descr="Aristotles square_of_oppos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1037"/>
            <a:ext cx="6443034" cy="6096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0"/>
            <a:ext cx="2667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Premise 1: </a:t>
            </a:r>
          </a:p>
          <a:p>
            <a:r>
              <a:rPr lang="en-US" altLang="ko-KR" sz="3000" dirty="0" smtClean="0"/>
              <a:t>All Chinese are human.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Premise</a:t>
            </a:r>
            <a:r>
              <a:rPr lang="en-US" altLang="ko-KR" sz="3000" dirty="0" smtClean="0"/>
              <a:t>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2</a:t>
            </a:r>
            <a:r>
              <a:rPr lang="en-US" altLang="ko-KR" sz="3000" dirty="0" smtClean="0"/>
              <a:t>:</a:t>
            </a:r>
          </a:p>
          <a:p>
            <a:r>
              <a:rPr lang="en-US" altLang="ko-KR" sz="3000" dirty="0" smtClean="0"/>
              <a:t> All humans are mortal</a:t>
            </a:r>
            <a:r>
              <a:rPr lang="ko-KR" altLang="en-US" sz="3200" dirty="0" smtClean="0">
                <a:hlinkClick r:id="" action="ppaction://hlinkfile" tooltip="Show information about all characters"/>
              </a:rPr>
              <a:t> 会死</a:t>
            </a:r>
            <a:r>
              <a:rPr lang="en-US" altLang="ko-KR" sz="3000" dirty="0" smtClean="0"/>
              <a:t>.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Conclusion: </a:t>
            </a:r>
          </a:p>
          <a:p>
            <a:r>
              <a:rPr lang="en-US" altLang="ko-KR" sz="3000" dirty="0" smtClean="0"/>
              <a:t>All Chinese are mortal</a:t>
            </a:r>
            <a:r>
              <a:rPr lang="ko-KR" altLang="en-US" sz="3200" dirty="0" smtClean="0">
                <a:hlinkClick r:id="" action="ppaction://hlinkfile" tooltip="Show information about all characters"/>
              </a:rPr>
              <a:t> 会死</a:t>
            </a:r>
            <a:r>
              <a:rPr lang="en-US" altLang="ko-KR" sz="3000" dirty="0" smtClean="0"/>
              <a:t>. </a:t>
            </a:r>
            <a:endParaRPr lang="ko-KR" altLang="en-US" sz="3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r>
              <a:rPr lang="en-US" altLang="ko-KR" dirty="0" smtClean="0"/>
              <a:t>The best revenge is living well.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419600" cy="60960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Aristotle believed that there exists some ultimate</a:t>
            </a:r>
            <a:r>
              <a:rPr lang="ko-KR" altLang="en-US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极致</a:t>
            </a:r>
            <a:r>
              <a:rPr lang="en-US" altLang="ko-KR" dirty="0" smtClean="0"/>
              <a:t> good which is the goal of all human actions – which can be described as happiness (eudaimonia)  which in Greek also means: “Living well.”</a:t>
            </a:r>
          </a:p>
        </p:txBody>
      </p:sp>
      <p:pic>
        <p:nvPicPr>
          <p:cNvPr id="4" name="Picture 3" descr="live_well_love_much_laugh_of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990600"/>
            <a:ext cx="47625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392936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altLang="ko-KR" b="1" dirty="0" smtClean="0"/>
              <a:t>Aristotle’s Generosity </a:t>
            </a:r>
            <a:r>
              <a:rPr lang="ko-KR" altLang="en-US" b="1" dirty="0" smtClean="0">
                <a:hlinkClick r:id="" action="ppaction://hlinkfile" tooltip="Show information about all characters"/>
              </a:rPr>
              <a:t>慷慨</a:t>
            </a:r>
            <a:r>
              <a:rPr lang="en-US" altLang="ko-KR" sz="2000" b="1" dirty="0" err="1" smtClean="0">
                <a:hlinkClick r:id="" action="ppaction://hlinkfile"/>
              </a:rPr>
              <a:t>kāng</a:t>
            </a:r>
            <a:r>
              <a:rPr lang="en-US" altLang="ko-KR" sz="2000" b="1" dirty="0" smtClean="0">
                <a:hlinkClick r:id="" action="ppaction://hlinkfile"/>
              </a:rPr>
              <a:t>​</a:t>
            </a:r>
            <a:r>
              <a:rPr lang="en-US" altLang="ko-KR" sz="2000" b="1" dirty="0" err="1" smtClean="0">
                <a:hlinkClick r:id="" action="ppaction://hlinkfile"/>
              </a:rPr>
              <a:t>kǎi</a:t>
            </a:r>
            <a:r>
              <a:rPr lang="en-US" altLang="ko-KR" b="1" dirty="0" smtClean="0">
                <a:hlinkClick r:id="" action="ppaction://hlinkfile"/>
              </a:rPr>
              <a:t>​</a:t>
            </a:r>
            <a:r>
              <a:rPr lang="en-US" altLang="ko-KR" b="1" dirty="0" smtClean="0"/>
              <a:t> test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ko-KR" sz="4500" dirty="0" smtClean="0"/>
              <a:t>For Aristotle, we  must give to the </a:t>
            </a:r>
            <a:r>
              <a:rPr lang="en-US" altLang="ko-KR" sz="4500" b="1" dirty="0" smtClean="0">
                <a:solidFill>
                  <a:schemeClr val="accent2"/>
                </a:solidFill>
              </a:rPr>
              <a:t>right people</a:t>
            </a:r>
            <a:r>
              <a:rPr lang="en-US" altLang="ko-KR" sz="4500" dirty="0" smtClean="0"/>
              <a:t>, at the </a:t>
            </a:r>
            <a:r>
              <a:rPr lang="en-US" altLang="ko-KR" sz="4500" b="1" dirty="0" smtClean="0">
                <a:solidFill>
                  <a:schemeClr val="accent2"/>
                </a:solidFill>
              </a:rPr>
              <a:t>right time </a:t>
            </a:r>
            <a:r>
              <a:rPr lang="en-US" altLang="ko-KR" sz="4500" dirty="0" smtClean="0"/>
              <a:t>and with the </a:t>
            </a:r>
            <a:r>
              <a:rPr lang="en-US" altLang="ko-KR" sz="4500" b="1" dirty="0" smtClean="0">
                <a:solidFill>
                  <a:schemeClr val="accent2"/>
                </a:solidFill>
              </a:rPr>
              <a:t>right intentions</a:t>
            </a:r>
            <a:r>
              <a:rPr lang="ko-KR" altLang="en-US" sz="4500" dirty="0" smtClean="0">
                <a:hlinkClick r:id="" action="ppaction://hlinkfile" tooltip="Show information about all characters"/>
              </a:rPr>
              <a:t> 意</a:t>
            </a:r>
            <a:r>
              <a:rPr lang="en-US" altLang="ko-KR" sz="4500" dirty="0" smtClean="0"/>
              <a:t>.</a:t>
            </a:r>
            <a:endParaRPr lang="ko-KR" alt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65118"/>
            <a:ext cx="55626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Did </a:t>
            </a:r>
            <a:r>
              <a:rPr lang="en-US" altLang="ko-KR" sz="4000" b="1" i="1" dirty="0" smtClean="0">
                <a:solidFill>
                  <a:schemeClr val="bg1"/>
                </a:solidFill>
              </a:rPr>
              <a:t>you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give money to the poor </a:t>
            </a:r>
            <a:r>
              <a:rPr lang="ko-KR" altLang="en-US" sz="4000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穷人</a:t>
            </a:r>
            <a:r>
              <a:rPr lang="en-US" altLang="ko-KR" sz="2000" dirty="0" err="1" smtClean="0">
                <a:hlinkClick r:id="" action="ppaction://hlinkfile"/>
              </a:rPr>
              <a:t>qióng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rén</a:t>
            </a:r>
            <a:r>
              <a:rPr lang="en-US" altLang="ko-KR" sz="5000" b="1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sz="5000" b="1" dirty="0" smtClean="0">
                <a:solidFill>
                  <a:schemeClr val="bg1"/>
                </a:solidFill>
              </a:rPr>
              <a:t>???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starva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082344"/>
            <a:ext cx="3467100" cy="228670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Aristotle final years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400800" cy="62484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altLang="ko-KR" sz="4000" dirty="0" smtClean="0"/>
              <a:t>When Alexander died in 323 </a:t>
            </a:r>
            <a:r>
              <a:rPr lang="en-US" altLang="ko-KR" sz="4000" dirty="0" smtClean="0">
                <a:hlinkClick r:id="rId2" action="ppaction://hlinkfile"/>
              </a:rPr>
              <a:t>BC</a:t>
            </a:r>
            <a:r>
              <a:rPr lang="en-US" altLang="ko-KR" sz="4000" dirty="0" smtClean="0"/>
              <a:t>, people accused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 控</a:t>
            </a:r>
            <a:r>
              <a:rPr lang="en-US" altLang="ko-KR" sz="4000" dirty="0" smtClean="0"/>
              <a:t> </a:t>
            </a:r>
            <a:r>
              <a:rPr lang="en-US" altLang="ko-KR" sz="4000" dirty="0" smtClean="0"/>
              <a:t>him </a:t>
            </a:r>
            <a:r>
              <a:rPr lang="en-US" altLang="ko-KR" sz="4000" dirty="0" smtClean="0"/>
              <a:t>of being secretly on the side of the Macedonians (and maybe he was; he was, like </a:t>
            </a:r>
            <a:r>
              <a:rPr lang="en-US" altLang="ko-KR" sz="4000" dirty="0" smtClean="0">
                <a:hlinkClick r:id="rId3" action="ppaction://hlinkfile"/>
              </a:rPr>
              <a:t>Plato</a:t>
            </a:r>
            <a:r>
              <a:rPr lang="en-US" altLang="ko-KR" sz="4000" dirty="0" smtClean="0"/>
              <a:t>, no </a:t>
            </a:r>
            <a:r>
              <a:rPr lang="en-US" altLang="ko-KR" sz="4000" dirty="0" smtClean="0">
                <a:hlinkClick r:id="rId4" action="ppaction://hlinkfile"/>
              </a:rPr>
              <a:t>democrat</a:t>
            </a:r>
            <a:r>
              <a:rPr lang="en-US" altLang="ko-KR" sz="4000" dirty="0" smtClean="0"/>
              <a:t>). He left town quickly, and spent the last years of his life back in the north again where he had been born. </a:t>
            </a:r>
            <a:endParaRPr lang="ko-KR" altLang="en-US" sz="4000" dirty="0"/>
          </a:p>
        </p:txBody>
      </p:sp>
      <p:pic>
        <p:nvPicPr>
          <p:cNvPr id="4" name="Picture 3" descr="aristotle Wri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9600"/>
            <a:ext cx="27432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r>
              <a:rPr lang="en-US" altLang="ko-KR" b="1" dirty="0" err="1" smtClean="0"/>
              <a:t>Niccolò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Machiavelli </a:t>
            </a:r>
            <a:r>
              <a:rPr lang="ko-KR" altLang="en-US" dirty="0" smtClean="0"/>
              <a:t>马基雅弗利</a:t>
            </a:r>
            <a:r>
              <a:rPr lang="en-US" altLang="ko-KR" b="1" dirty="0" smtClean="0"/>
              <a:t> </a:t>
            </a:r>
            <a:br>
              <a:rPr lang="en-US" altLang="ko-KR" b="1" dirty="0" smtClean="0"/>
            </a:br>
            <a:r>
              <a:rPr lang="en-US" altLang="ko-KR" b="1" dirty="0" smtClean="0"/>
              <a:t>1469-1527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040"/>
            <a:ext cx="8458200" cy="498396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He wrote a book called “The Prince.”</a:t>
            </a:r>
          </a:p>
          <a:p>
            <a:r>
              <a:rPr lang="en-US" altLang="ko-KR" dirty="0" smtClean="0"/>
              <a:t>In it he wrote:</a:t>
            </a:r>
          </a:p>
          <a:p>
            <a:r>
              <a:rPr lang="en-US" altLang="ko-KR" dirty="0" smtClean="0"/>
              <a:t>“It is better to be feared than loved.”</a:t>
            </a:r>
          </a:p>
          <a:p>
            <a:r>
              <a:rPr lang="en-US" altLang="ko-KR" dirty="0" smtClean="0"/>
              <a:t>“Politics </a:t>
            </a:r>
            <a:r>
              <a:rPr lang="en-US" altLang="ko-KR" dirty="0" smtClean="0"/>
              <a:t>have no relation to </a:t>
            </a:r>
            <a:r>
              <a:rPr lang="en-US" altLang="ko-KR" dirty="0" smtClean="0"/>
              <a:t>morals</a:t>
            </a:r>
            <a:r>
              <a:rPr lang="ko-KR" altLang="en-US" dirty="0" smtClean="0">
                <a:hlinkClick r:id="" action="ppaction://hlinkfile" tooltip="Show information about all characters"/>
              </a:rPr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世风</a:t>
            </a:r>
            <a:r>
              <a:rPr lang="en-US" altLang="ko-KR" dirty="0" smtClean="0">
                <a:hlinkClick r:id="" action="ppaction://hlinkfile"/>
              </a:rPr>
              <a:t> </a:t>
            </a:r>
            <a:r>
              <a:rPr lang="en-US" altLang="ko-KR" sz="2200" dirty="0" err="1" smtClean="0">
                <a:hlinkClick r:id="" action="ppaction://hlinkfile"/>
              </a:rPr>
              <a:t>shì</a:t>
            </a:r>
            <a:r>
              <a:rPr lang="en-US" altLang="ko-KR" sz="2200" dirty="0" smtClean="0">
                <a:hlinkClick r:id="" action="ppaction://hlinkfile"/>
              </a:rPr>
              <a:t>​</a:t>
            </a:r>
            <a:r>
              <a:rPr lang="en-US" altLang="ko-KR" sz="2200" dirty="0" err="1" smtClean="0">
                <a:hlinkClick r:id="" action="ppaction://hlinkfile"/>
              </a:rPr>
              <a:t>fēng</a:t>
            </a:r>
            <a:r>
              <a:rPr lang="en-US" altLang="ko-KR" sz="2200" dirty="0" smtClean="0">
                <a:hlinkClick r:id="" action="ppaction://hlinkfile"/>
              </a:rPr>
              <a:t>​</a:t>
            </a:r>
            <a:r>
              <a:rPr lang="en-US" altLang="ko-KR" dirty="0" smtClean="0"/>
              <a:t>. “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He believed hypocrisy</a:t>
            </a:r>
            <a:r>
              <a:rPr lang="ko-KR" altLang="en-US" dirty="0" smtClean="0">
                <a:hlinkClick r:id="" action="ppaction://hlinkfile" tooltip="Show information about all characters"/>
              </a:rPr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假仁假义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jiǎ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rén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jiǎ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yì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is best to get and keep power</a:t>
            </a:r>
            <a:r>
              <a:rPr lang="ko-KR" altLang="en-US" dirty="0" smtClean="0">
                <a:hlinkClick r:id="" action="ppaction://hlinkfile" tooltip="Show information about all characters"/>
              </a:rPr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权力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quán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lì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Destroying</a:t>
            </a:r>
            <a:r>
              <a:rPr lang="ko-KR" altLang="en-US" dirty="0" smtClean="0">
                <a:hlinkClick r:id="" action="ppaction://hlinkfile" tooltip="Show information about all characters"/>
              </a:rPr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破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pò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smtClean="0"/>
              <a:t>  people was fine with him.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Machiavelli hkhn161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762000"/>
            <a:ext cx="1933575" cy="2519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Everybody has their own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5593560"/>
          </a:xfrm>
        </p:spPr>
        <p:txBody>
          <a:bodyPr>
            <a:normAutofit/>
          </a:bodyPr>
          <a:lstStyle/>
          <a:p>
            <a:r>
              <a:rPr lang="en-US" altLang="ko-KR" sz="5000" dirty="0" smtClean="0"/>
              <a:t>PHILOSOPHY!</a:t>
            </a:r>
            <a:endParaRPr lang="ko-KR" altLang="en-US" sz="5000" dirty="0"/>
          </a:p>
        </p:txBody>
      </p:sp>
      <p:pic>
        <p:nvPicPr>
          <p:cNvPr id="4" name="Picture 3" descr="philosophy_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3931871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0668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FFFF00"/>
                </a:solidFill>
              </a:rPr>
              <a:t>Yeah!</a:t>
            </a:r>
          </a:p>
          <a:p>
            <a:r>
              <a:rPr lang="en-US" altLang="ko-KR" sz="4000" b="1" dirty="0" smtClean="0">
                <a:solidFill>
                  <a:srgbClr val="FFFF00"/>
                </a:solidFill>
              </a:rPr>
              <a:t>Really</a:t>
            </a:r>
            <a:r>
              <a:rPr lang="en-US" altLang="ko-KR" sz="4000" dirty="0" smtClean="0"/>
              <a:t>! </a:t>
            </a:r>
            <a:endParaRPr lang="ko-KR" altLang="en-US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Modern Philosophers - German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153400" cy="3078960"/>
          </a:xfrm>
        </p:spPr>
        <p:txBody>
          <a:bodyPr/>
          <a:lstStyle/>
          <a:p>
            <a:r>
              <a:rPr lang="en-US" altLang="ko-KR" sz="4500" b="1" dirty="0" smtClean="0">
                <a:solidFill>
                  <a:srgbClr val="FF0000"/>
                </a:solidFill>
              </a:rPr>
              <a:t>Friedrich Nietzsche </a:t>
            </a:r>
            <a:r>
              <a:rPr lang="en-US" altLang="ko-KR" b="1" dirty="0" smtClean="0"/>
              <a:t>was famous for </a:t>
            </a:r>
          </a:p>
          <a:p>
            <a:r>
              <a:rPr lang="en-US" altLang="ko-KR" b="1" dirty="0" smtClean="0"/>
              <a:t>Existentialism 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存在主义</a:t>
            </a:r>
            <a:r>
              <a:rPr lang="ko-KR" altLang="en-US" dirty="0" smtClean="0"/>
              <a:t> </a:t>
            </a:r>
            <a:r>
              <a:rPr lang="en-US" altLang="ko-KR" sz="1700" dirty="0" err="1" smtClean="0">
                <a:hlinkClick r:id="" action="ppaction://hlinkfile"/>
              </a:rPr>
              <a:t>cún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zài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zhǔ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yì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endParaRPr lang="en-US" altLang="ko-KR" b="1" dirty="0" smtClean="0"/>
          </a:p>
          <a:p>
            <a:r>
              <a:rPr lang="en-US" altLang="ko-KR" b="1" dirty="0" smtClean="0"/>
              <a:t>Nihilism </a:t>
            </a:r>
            <a:r>
              <a:rPr lang="ko-KR" altLang="en-US" dirty="0" smtClean="0">
                <a:hlinkClick r:id="" action="ppaction://hlinkfile" tooltip="Show information about all characters"/>
              </a:rPr>
              <a:t>虚无主义 </a:t>
            </a:r>
            <a:r>
              <a:rPr lang="en-US" altLang="ko-KR" sz="1700" dirty="0" err="1" smtClean="0">
                <a:hlinkClick r:id="" action="ppaction://hlinkfile"/>
              </a:rPr>
              <a:t>xū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wú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zhǔ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err="1" smtClean="0">
                <a:hlinkClick r:id="" action="ppaction://hlinkfile"/>
              </a:rPr>
              <a:t>yì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smtClean="0"/>
              <a:t>  </a:t>
            </a:r>
            <a:r>
              <a:rPr lang="en-US" altLang="ko-KR" b="1" dirty="0" smtClean="0"/>
              <a:t>&amp;</a:t>
            </a:r>
          </a:p>
          <a:p>
            <a:r>
              <a:rPr lang="en-US" altLang="ko-KR" b="1" dirty="0" smtClean="0"/>
              <a:t>Post-modernism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后现代主义</a:t>
            </a:r>
            <a:r>
              <a:rPr lang="ko-KR" altLang="en-US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hòu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xiàn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dài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zhǔ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yì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endParaRPr lang="en-US" altLang="ko-KR" sz="1800" dirty="0" smtClean="0"/>
          </a:p>
          <a:p>
            <a:endParaRPr lang="ko-KR" altLang="en-US" dirty="0"/>
          </a:p>
        </p:txBody>
      </p:sp>
      <p:pic>
        <p:nvPicPr>
          <p:cNvPr id="4" name="Picture 3" descr="friedrich-nietzsch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762000"/>
            <a:ext cx="2286000" cy="231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990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1844 - 1900</a:t>
            </a:r>
            <a:endParaRPr lang="ko-KR" altLang="en-US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4800600" cy="685800"/>
          </a:xfrm>
        </p:spPr>
        <p:txBody>
          <a:bodyPr/>
          <a:lstStyle/>
          <a:p>
            <a:r>
              <a:rPr lang="en-US" altLang="ko-KR" dirty="0" smtClean="0"/>
              <a:t>Existentialism is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4572000"/>
          </a:xfrm>
        </p:spPr>
        <p:txBody>
          <a:bodyPr/>
          <a:lstStyle/>
          <a:p>
            <a:r>
              <a:rPr lang="en-US" altLang="ko-KR" dirty="0" smtClean="0"/>
              <a:t>A study of people’s quiet struggle</a:t>
            </a:r>
            <a:r>
              <a:rPr lang="ko-KR" altLang="en-US" dirty="0" smtClean="0">
                <a:hlinkClick r:id="" action="ppaction://hlinkfile" tooltip="Show information about all characters"/>
              </a:rPr>
              <a:t> 拼搏</a:t>
            </a:r>
            <a:r>
              <a:rPr lang="en-US" altLang="ko-KR" dirty="0" smtClean="0"/>
              <a:t> with the </a:t>
            </a:r>
            <a:r>
              <a:rPr lang="en-US" altLang="ko-KR" sz="4000" b="1" dirty="0" smtClean="0">
                <a:solidFill>
                  <a:srgbClr val="FF0000"/>
                </a:solidFill>
              </a:rPr>
              <a:t>meaninglessness</a:t>
            </a:r>
            <a:r>
              <a:rPr lang="ko-KR" altLang="en-US" sz="4000" b="1" dirty="0" smtClean="0">
                <a:solidFill>
                  <a:srgbClr val="FF0000"/>
                </a:solidFill>
                <a:hlinkClick r:id="" action="ppaction://hlinkfile" tooltip="Show information about all characters"/>
              </a:rPr>
              <a:t> 无谓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700" b="1" dirty="0" err="1" smtClean="0">
                <a:solidFill>
                  <a:srgbClr val="FF0000"/>
                </a:solidFill>
                <a:hlinkClick r:id="" action="ppaction://hlinkfile"/>
              </a:rPr>
              <a:t>wú</a:t>
            </a:r>
            <a:r>
              <a:rPr lang="en-US" altLang="ko-KR" sz="1700" b="1" dirty="0" smtClean="0">
                <a:solidFill>
                  <a:srgbClr val="FF0000"/>
                </a:solidFill>
                <a:hlinkClick r:id="" action="ppaction://hlinkfile"/>
              </a:rPr>
              <a:t>​</a:t>
            </a:r>
            <a:r>
              <a:rPr lang="en-US" altLang="ko-KR" sz="1700" b="1" dirty="0" err="1" smtClean="0">
                <a:solidFill>
                  <a:srgbClr val="FF0000"/>
                </a:solidFill>
                <a:hlinkClick r:id="" action="ppaction://hlinkfile"/>
              </a:rPr>
              <a:t>wèi</a:t>
            </a:r>
            <a:r>
              <a:rPr lang="en-US" altLang="ko-KR" sz="1700" dirty="0" smtClean="0">
                <a:hlinkClick r:id="" action="ppaction://hlinkfile"/>
              </a:rPr>
              <a:t>​</a:t>
            </a:r>
            <a:r>
              <a:rPr lang="en-US" altLang="ko-KR" sz="1700" dirty="0" smtClean="0"/>
              <a:t> </a:t>
            </a:r>
            <a:r>
              <a:rPr lang="en-US" altLang="ko-KR" dirty="0" smtClean="0"/>
              <a:t> of life and how to </a:t>
            </a:r>
            <a:r>
              <a:rPr lang="en-US" altLang="ko-KR" i="1" u="sng" dirty="0" smtClean="0">
                <a:solidFill>
                  <a:schemeClr val="tx2">
                    <a:lumMod val="75000"/>
                  </a:schemeClr>
                </a:solidFill>
              </a:rPr>
              <a:t>escape</a:t>
            </a:r>
            <a:r>
              <a:rPr lang="ko-KR" altLang="en-US" dirty="0" smtClean="0">
                <a:hlinkClick r:id="" action="ppaction://hlinkfile" tooltip="Show information about all characters"/>
              </a:rPr>
              <a:t> 跑</a:t>
            </a:r>
            <a:r>
              <a:rPr lang="ko-KR" altLang="en-US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pǎo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smtClean="0"/>
              <a:t> </a:t>
            </a:r>
            <a:r>
              <a:rPr lang="en-US" altLang="ko-KR" dirty="0" smtClean="0"/>
              <a:t>from boredom</a:t>
            </a:r>
            <a:r>
              <a:rPr lang="ko-KR" altLang="en-US" dirty="0" smtClean="0"/>
              <a:t> 散心解</a:t>
            </a:r>
            <a:r>
              <a:rPr lang="en-US" altLang="ko-KR" sz="1800" dirty="0" err="1" smtClean="0">
                <a:hlinkClick r:id="" action="ppaction://hlinkfile"/>
              </a:rPr>
              <a:t>sàn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xīn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jiě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mèn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r>
              <a:rPr lang="en-US" altLang="ko-KR" b="1" dirty="0" smtClean="0"/>
              <a:t>Friedrich Nietzsche is famous for saying that: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“God is dead.”</a:t>
            </a:r>
          </a:p>
          <a:p>
            <a:r>
              <a:rPr lang="en-US" altLang="ko-KR" b="1" dirty="0" smtClean="0"/>
              <a:t>He also “invented” “Superman” believing that everyone should enjoy </a:t>
            </a:r>
            <a:r>
              <a:rPr lang="en-US" altLang="ko-KR" b="1" u="sng" dirty="0" smtClean="0">
                <a:solidFill>
                  <a:srgbClr val="FF0000"/>
                </a:solidFill>
              </a:rPr>
              <a:t>this</a:t>
            </a:r>
            <a:r>
              <a:rPr lang="en-US" altLang="ko-KR" b="1" dirty="0" smtClean="0"/>
              <a:t> life.</a:t>
            </a:r>
            <a:endParaRPr lang="ko-KR" altLang="en-US" dirty="0"/>
          </a:p>
        </p:txBody>
      </p:sp>
      <p:pic>
        <p:nvPicPr>
          <p:cNvPr id="5" name="Picture 4" descr="Meaningl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24400"/>
            <a:ext cx="2473739" cy="2133600"/>
          </a:xfrm>
          <a:prstGeom prst="rect">
            <a:avLst/>
          </a:prstGeom>
        </p:spPr>
      </p:pic>
      <p:pic>
        <p:nvPicPr>
          <p:cNvPr id="6" name="Picture 5" descr="KH2_Beach_Party_by_EmeraldS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111991"/>
            <a:ext cx="1981199" cy="2746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4876800"/>
            <a:ext cx="3810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What 3 things are most meaningful in your life?</a:t>
            </a:r>
            <a:endParaRPr lang="ko-KR" altLang="en-US" sz="3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istentialism 200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048000" cy="6858001"/>
          </a:xfrm>
          <a:prstGeom prst="rect">
            <a:avLst/>
          </a:prstGeom>
        </p:spPr>
      </p:pic>
      <p:pic>
        <p:nvPicPr>
          <p:cNvPr id="5" name="Picture 4" descr="existentialis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1" y="-1"/>
            <a:ext cx="61722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410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Two sides of existentialism</a:t>
            </a:r>
            <a:endParaRPr lang="ko-KR" alt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istentialism_by_all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57600" cy="6774366"/>
          </a:xfrm>
          <a:prstGeom prst="rect">
            <a:avLst/>
          </a:prstGeom>
        </p:spPr>
      </p:pic>
      <p:pic>
        <p:nvPicPr>
          <p:cNvPr id="5" name="Picture 4" descr="Existentialism poster3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9040" y="0"/>
            <a:ext cx="5394960" cy="4495800"/>
          </a:xfrm>
          <a:prstGeom prst="rect">
            <a:avLst/>
          </a:prstGeom>
        </p:spPr>
      </p:pic>
      <p:pic>
        <p:nvPicPr>
          <p:cNvPr id="6" name="Picture 5" descr="uebermensch_desig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191000"/>
            <a:ext cx="54864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r>
              <a:rPr lang="en-US" altLang="ko-KR" b="1" dirty="0" smtClean="0"/>
              <a:t>Nietzsche also believed in…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763000" cy="6096000"/>
          </a:xfrm>
          <a:solidFill>
            <a:schemeClr val="bg1"/>
          </a:solidFill>
        </p:spPr>
        <p:txBody>
          <a:bodyPr/>
          <a:lstStyle/>
          <a:p>
            <a:r>
              <a:rPr lang="en-US" altLang="ko-KR" sz="5000" b="1" dirty="0" smtClean="0">
                <a:solidFill>
                  <a:srgbClr val="FF0000"/>
                </a:solidFill>
              </a:rPr>
              <a:t>Nihilism: </a:t>
            </a:r>
            <a:r>
              <a:rPr lang="en-US" altLang="ko-KR" dirty="0" smtClean="0"/>
              <a:t>The belief in nothing</a:t>
            </a:r>
            <a:r>
              <a:rPr lang="ko-KR" altLang="en-US" dirty="0" smtClean="0">
                <a:hlinkClick r:id="" action="ppaction://hlinkfile" tooltip="Show information about all characters"/>
              </a:rPr>
              <a:t> 空空 </a:t>
            </a:r>
            <a:r>
              <a:rPr lang="en-US" altLang="ko-KR" sz="1800" dirty="0" err="1" smtClean="0">
                <a:hlinkClick r:id="" action="ppaction://hlinkfile"/>
              </a:rPr>
              <a:t>kōng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kōng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endParaRPr lang="en-US" altLang="ko-KR" sz="1800" dirty="0" smtClean="0"/>
          </a:p>
          <a:p>
            <a:r>
              <a:rPr lang="en-US" altLang="ko-KR" sz="4500" dirty="0" smtClean="0"/>
              <a:t>Life is meaningless</a:t>
            </a:r>
            <a:r>
              <a:rPr lang="ko-KR" altLang="en-US" sz="4500" dirty="0" smtClean="0">
                <a:hlinkClick r:id="" action="ppaction://hlinkfile" tooltip="Show information about all characters"/>
              </a:rPr>
              <a:t> 无谓</a:t>
            </a:r>
            <a:r>
              <a:rPr lang="ko-KR" altLang="en-US" sz="4500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wú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wèi</a:t>
            </a:r>
            <a:r>
              <a:rPr lang="en-US" altLang="ko-KR" dirty="0" smtClean="0"/>
              <a:t>, and has </a:t>
            </a:r>
            <a:r>
              <a:rPr lang="en-US" altLang="ko-KR" sz="4000" b="1" i="1" u="sng" dirty="0" smtClean="0">
                <a:solidFill>
                  <a:srgbClr val="0070C0"/>
                </a:solidFill>
              </a:rPr>
              <a:t>no</a:t>
            </a:r>
            <a:r>
              <a:rPr lang="en-US" altLang="ko-KR" dirty="0" smtClean="0"/>
              <a:t> real  </a:t>
            </a:r>
            <a:r>
              <a:rPr lang="en-US" altLang="ko-KR" sz="4000" b="1" i="1" u="sng" dirty="0" smtClean="0">
                <a:solidFill>
                  <a:srgbClr val="0070C0"/>
                </a:solidFill>
              </a:rPr>
              <a:t>morality</a:t>
            </a:r>
            <a:r>
              <a:rPr lang="ko-KR" altLang="en-US" dirty="0" smtClean="0">
                <a:hlinkClick r:id="" action="ppaction://hlinkfile" tooltip="Show information about all characters"/>
              </a:rPr>
              <a:t> 道德</a:t>
            </a:r>
            <a:r>
              <a:rPr lang="ko-KR" altLang="en-US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dào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dé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r>
              <a:rPr lang="en-US" altLang="ko-KR" sz="4000" dirty="0" smtClean="0"/>
              <a:t>Crisis</a:t>
            </a:r>
            <a:r>
              <a:rPr lang="ko-KR" altLang="en-US" dirty="0" smtClean="0">
                <a:hlinkClick r:id="" action="ppaction://hlinkfile" tooltip="Show information about all characters"/>
              </a:rPr>
              <a:t> </a:t>
            </a:r>
            <a:r>
              <a:rPr lang="ko-KR" altLang="en-US" b="1" dirty="0" smtClean="0">
                <a:hlinkClick r:id="" action="ppaction://hlinkfile" tooltip="Show information about all characters"/>
              </a:rPr>
              <a:t>危机</a:t>
            </a:r>
            <a:r>
              <a:rPr lang="ko-KR" altLang="en-US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wēi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jī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smtClean="0"/>
              <a:t> </a:t>
            </a:r>
            <a:r>
              <a:rPr lang="en-US" altLang="ko-KR" sz="4000" dirty="0" smtClean="0"/>
              <a:t>caused by the difference between the way the world </a:t>
            </a:r>
            <a:r>
              <a:rPr lang="en-US" altLang="ko-KR" sz="4000" b="1" i="1" dirty="0" smtClean="0">
                <a:solidFill>
                  <a:srgbClr val="FF0000"/>
                </a:solidFill>
              </a:rPr>
              <a:t>could be </a:t>
            </a:r>
            <a:r>
              <a:rPr lang="en-US" altLang="ko-KR" sz="4000" dirty="0" smtClean="0"/>
              <a:t>and the way </a:t>
            </a:r>
            <a:r>
              <a:rPr lang="en-US" altLang="ko-KR" sz="4000" i="1" dirty="0" smtClean="0"/>
              <a:t>it is</a:t>
            </a:r>
            <a:r>
              <a:rPr lang="en-US" altLang="ko-KR" dirty="0" smtClean="0"/>
              <a:t>.</a:t>
            </a:r>
          </a:p>
        </p:txBody>
      </p:sp>
      <p:pic>
        <p:nvPicPr>
          <p:cNvPr id="4" name="Picture 3" descr="parad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716556"/>
            <a:ext cx="3733800" cy="2141444"/>
          </a:xfrm>
          <a:prstGeom prst="rect">
            <a:avLst/>
          </a:prstGeom>
        </p:spPr>
      </p:pic>
      <p:pic>
        <p:nvPicPr>
          <p:cNvPr id="5" name="Picture 4" descr="hell_Fav_Wallpapers-s2100x1582-77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294632"/>
            <a:ext cx="3402700" cy="256336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French Philosophers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4572000"/>
          </a:xfrm>
          <a:solidFill>
            <a:schemeClr val="accent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hlinkClick r:id="rId2" action="ppaction://hlinkfile" tooltip="Jean-Jacques Rousseau"/>
              </a:rPr>
              <a:t>Jean-Jacques Rousseau</a:t>
            </a:r>
            <a:r>
              <a:rPr lang="en-US" altLang="ko-KR" dirty="0" smtClean="0"/>
              <a:t> (1712–1778) Believed that that art and science are corruptors </a:t>
            </a:r>
            <a:r>
              <a:rPr lang="ko-KR" altLang="en-US" dirty="0" smtClean="0">
                <a:hlinkClick r:id="" action="ppaction://hlinkfile" tooltip="Show information about all characters"/>
              </a:rPr>
              <a:t>腐败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fǔ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bài</a:t>
            </a:r>
            <a:r>
              <a:rPr lang="en-US" altLang="ko-KR" dirty="0" smtClean="0">
                <a:hlinkClick r:id="" action="ppaction://hlinkfile"/>
              </a:rPr>
              <a:t> </a:t>
            </a:r>
            <a:r>
              <a:rPr lang="en-US" altLang="ko-KR" dirty="0" smtClean="0"/>
              <a:t>of human morality</a:t>
            </a:r>
            <a:r>
              <a:rPr lang="ko-KR" altLang="en-US" dirty="0" smtClean="0">
                <a:hlinkClick r:id="" action="ppaction://hlinkfile" tooltip="Show information about all characters"/>
              </a:rPr>
              <a:t> 公共道德</a:t>
            </a:r>
            <a:r>
              <a:rPr lang="ko-KR" altLang="en-US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gōng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gòng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dàode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dirty="0" smtClean="0"/>
              <a:t>.  (Arts and sciences are BAD!)</a:t>
            </a:r>
          </a:p>
          <a:p>
            <a:r>
              <a:rPr lang="ko-KR" altLang="en-US" dirty="0" smtClean="0"/>
              <a:t>卢梭</a:t>
            </a:r>
            <a:r>
              <a:rPr lang="en-US" altLang="ko-KR" dirty="0" smtClean="0"/>
              <a:t>(1712-1778), </a:t>
            </a:r>
            <a:r>
              <a:rPr lang="ko-KR" altLang="en-US" dirty="0" smtClean="0"/>
              <a:t>名</a:t>
            </a:r>
            <a:r>
              <a:rPr lang="en-US" altLang="ko-KR" dirty="0" smtClean="0"/>
              <a:t>Jean Jacques, </a:t>
            </a:r>
            <a:r>
              <a:rPr lang="ko-KR" altLang="en-US" dirty="0" smtClean="0"/>
              <a:t>法国启蒙思想家</a:t>
            </a:r>
            <a:r>
              <a:rPr lang="en-US" altLang="ko-KR" dirty="0" smtClean="0"/>
              <a:t>, </a:t>
            </a:r>
            <a:r>
              <a:rPr lang="ko-KR" altLang="en-US" dirty="0" smtClean="0"/>
              <a:t>哲学家</a:t>
            </a:r>
            <a:r>
              <a:rPr lang="en-US" altLang="ko-KR" dirty="0" smtClean="0"/>
              <a:t>, </a:t>
            </a:r>
            <a:r>
              <a:rPr lang="ko-KR" altLang="en-US" dirty="0" smtClean="0"/>
              <a:t>教育家和文学家</a:t>
            </a:r>
            <a:br>
              <a:rPr lang="ko-KR" altLang="en-US" dirty="0" smtClean="0"/>
            </a:br>
            <a:r>
              <a:rPr lang="en-US" altLang="ko-KR" dirty="0" smtClean="0"/>
              <a:t>However </a:t>
            </a:r>
            <a:r>
              <a:rPr lang="en-US" altLang="ko-KR" dirty="0" smtClean="0"/>
              <a:t>he also believed that man is good by nature</a:t>
            </a:r>
            <a:r>
              <a:rPr lang="ko-KR" altLang="en-US" dirty="0" smtClean="0">
                <a:hlinkClick r:id="" action="ppaction://hlinkfile" tooltip="Show information about all characters"/>
              </a:rPr>
              <a:t> 性格</a:t>
            </a:r>
            <a:r>
              <a:rPr lang="en-US" altLang="ko-KR" dirty="0" smtClean="0"/>
              <a:t> but corrupted</a:t>
            </a:r>
            <a:r>
              <a:rPr lang="ko-KR" altLang="en-US" dirty="0" smtClean="0">
                <a:hlinkClick r:id="" action="ppaction://hlinkfile" tooltip="Show information about all characters"/>
              </a:rPr>
              <a:t>腐败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fǔ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bài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smtClean="0"/>
              <a:t> by society, which is a contradiction</a:t>
            </a:r>
            <a:r>
              <a:rPr lang="ko-KR" altLang="en-US" dirty="0" smtClean="0">
                <a:hlinkClick r:id="" action="ppaction://hlinkfile" tooltip="Show information about all characters"/>
              </a:rPr>
              <a:t> 矛盾</a:t>
            </a:r>
            <a:r>
              <a:rPr lang="en-US" altLang="ko-KR" dirty="0" smtClean="0"/>
              <a:t> of the Christian</a:t>
            </a:r>
            <a:r>
              <a:rPr lang="ko-KR" altLang="en-US" dirty="0" smtClean="0">
                <a:hlinkClick r:id="" action="ppaction://hlinkfile" tooltip="Show information about all characters"/>
              </a:rPr>
              <a:t> 基督徒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Jī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dū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tú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smtClean="0"/>
              <a:t> belief of original sin.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791200"/>
            <a:ext cx="8153400" cy="53860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900" dirty="0" smtClean="0"/>
              <a:t>Who else believed that people are good by nature?</a:t>
            </a:r>
            <a:endParaRPr lang="ko-KR" alt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Plato</a:t>
            </a:r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hlinkClick r:id="rId2" action="ppaction://hlinkfile" tooltip="Auguste Comte"/>
              </a:rPr>
              <a:t>Auguste</a:t>
            </a:r>
            <a:r>
              <a:rPr lang="en-US" altLang="ko-KR" dirty="0" smtClean="0">
                <a:hlinkClick r:id="rId2" action="ppaction://hlinkfile" tooltip="Auguste Comte"/>
              </a:rPr>
              <a:t> Comte</a:t>
            </a:r>
            <a:r>
              <a:rPr lang="en-US" altLang="ko-KR" dirty="0" smtClean="0"/>
              <a:t> (1798–1857)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…was a philosopher born in </a:t>
            </a:r>
            <a:r>
              <a:rPr lang="en-US" altLang="ko-KR" dirty="0" smtClean="0">
                <a:hlinkClick r:id="rId3" action="ppaction://hlinkfile" tooltip="Montpellier"/>
              </a:rPr>
              <a:t>Montpellier</a:t>
            </a:r>
            <a:r>
              <a:rPr lang="en-US" altLang="ko-KR" dirty="0" smtClean="0"/>
              <a:t>. He was the founder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创始人 </a:t>
            </a:r>
            <a:r>
              <a:rPr lang="en-US" altLang="ko-KR" dirty="0" smtClean="0"/>
              <a:t>of</a:t>
            </a:r>
            <a:r>
              <a:rPr lang="en-US" altLang="ko-KR" b="1" i="1" dirty="0" smtClean="0"/>
              <a:t> </a:t>
            </a:r>
            <a:r>
              <a:rPr lang="en-US" altLang="ko-KR" b="1" i="1" dirty="0" smtClean="0">
                <a:hlinkClick r:id="rId4" action="ppaction://hlinkfile" tooltip="Sociology"/>
              </a:rPr>
              <a:t>sociology</a:t>
            </a:r>
            <a:r>
              <a:rPr lang="en-US" altLang="ko-KR" b="1" i="1" dirty="0" smtClean="0"/>
              <a:t> </a:t>
            </a:r>
            <a:r>
              <a:rPr lang="en-US" altLang="ko-KR" dirty="0" smtClean="0"/>
              <a:t>and the doctrine of </a:t>
            </a:r>
            <a:r>
              <a:rPr lang="en-US" altLang="ko-KR" dirty="0" smtClean="0">
                <a:hlinkClick r:id="rId5" action="ppaction://hlinkfile" tooltip="Positivism"/>
              </a:rPr>
              <a:t>positivism</a:t>
            </a:r>
            <a:r>
              <a:rPr lang="ko-KR" altLang="en-US" dirty="0" smtClean="0">
                <a:hlinkClick r:id="" action="ppaction://hlinkfile" tooltip="Show information about all characters"/>
              </a:rPr>
              <a:t> 实证主义</a:t>
            </a:r>
            <a:r>
              <a:rPr lang="en-US" altLang="ko-KR" dirty="0" smtClean="0"/>
              <a:t>, and may be regarded as the first </a:t>
            </a:r>
            <a:r>
              <a:rPr lang="en-US" altLang="ko-KR" dirty="0" smtClean="0">
                <a:hlinkClick r:id="rId6" action="ppaction://hlinkfile" tooltip="Philosophy of science"/>
              </a:rPr>
              <a:t>philosopher of science</a:t>
            </a:r>
            <a:r>
              <a:rPr lang="en-US" altLang="ko-KR" dirty="0" smtClean="0"/>
              <a:t> in the modern sense of the term</a:t>
            </a:r>
            <a:endParaRPr lang="ko-KR" altLang="en-US" dirty="0"/>
          </a:p>
        </p:txBody>
      </p:sp>
      <p:pic>
        <p:nvPicPr>
          <p:cNvPr id="4" name="Picture 3" descr="auguste_com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4343400"/>
            <a:ext cx="1680997" cy="2359453"/>
          </a:xfrm>
          <a:prstGeom prst="rect">
            <a:avLst/>
          </a:prstGeom>
        </p:spPr>
      </p:pic>
      <p:pic>
        <p:nvPicPr>
          <p:cNvPr id="5" name="Picture 4" descr="Karl_Mar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6685" y="4343400"/>
            <a:ext cx="178731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Altruism </a:t>
            </a:r>
            <a:r>
              <a:rPr lang="ko-KR" altLang="en-US" dirty="0" smtClean="0">
                <a:hlinkClick r:id="" action="ppaction://hlinkfile" tooltip="Show information about all characters"/>
              </a:rPr>
              <a:t>舍己救人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 heavily influenced 19th Century thinkers including Karl Marx.</a:t>
            </a:r>
          </a:p>
          <a:p>
            <a:r>
              <a:rPr lang="en-US" altLang="ko-KR" dirty="0" smtClean="0"/>
              <a:t>He created and defined the word “altruism” which is total concern for the </a:t>
            </a:r>
          </a:p>
          <a:p>
            <a:r>
              <a:rPr lang="en-US" altLang="ko-KR" dirty="0" smtClean="0"/>
              <a:t>welfare</a:t>
            </a:r>
            <a:r>
              <a:rPr lang="ko-KR" altLang="en-US" dirty="0" smtClean="0">
                <a:hlinkClick r:id="" action="ppaction://hlinkfile" tooltip="Show information about all characters"/>
              </a:rPr>
              <a:t> 公益事业</a:t>
            </a:r>
            <a:r>
              <a:rPr lang="en-US" altLang="ko-KR" dirty="0" smtClean="0"/>
              <a:t> of others, while ignoring the self (selflessness). </a:t>
            </a:r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914400"/>
          </a:xfrm>
          <a:solidFill>
            <a:srgbClr val="FF0000"/>
          </a:solidFill>
        </p:spPr>
        <p:txBody>
          <a:bodyPr/>
          <a:lstStyle/>
          <a:p>
            <a:r>
              <a:rPr lang="en-US" altLang="ko-KR" sz="3800" dirty="0" smtClean="0"/>
              <a:t>Henry David Thoreau 1817-1862</a:t>
            </a:r>
            <a:endParaRPr lang="ko-KR" alt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629400" cy="5943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American philosopher, poet, 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	&amp; naturalist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 自然主义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He believed in simple living with nature, and also that civil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 国内</a:t>
            </a:r>
            <a:r>
              <a:rPr lang="en-US" altLang="ko-KR" b="1" dirty="0" smtClean="0">
                <a:solidFill>
                  <a:schemeClr val="bg1"/>
                </a:solidFill>
              </a:rPr>
              <a:t> disobedience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 乖迕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乖忤</a:t>
            </a:r>
            <a:r>
              <a:rPr lang="en-US" altLang="ko-KR" b="1" dirty="0" smtClean="0">
                <a:solidFill>
                  <a:schemeClr val="bg1"/>
                </a:solidFill>
              </a:rPr>
              <a:t> can be a good thing.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He refused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 不予</a:t>
            </a:r>
            <a:r>
              <a:rPr lang="en-US" altLang="ko-KR" b="1" dirty="0" smtClean="0">
                <a:solidFill>
                  <a:schemeClr val="bg1"/>
                </a:solidFill>
              </a:rPr>
              <a:t> to pay taxes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 缴税</a:t>
            </a:r>
            <a:r>
              <a:rPr lang="en-US" altLang="ko-KR" b="1" dirty="0" smtClean="0">
                <a:solidFill>
                  <a:schemeClr val="bg1"/>
                </a:solidFill>
              </a:rPr>
              <a:t> because he didn’t </a:t>
            </a:r>
            <a:r>
              <a:rPr lang="en-US" altLang="ko-KR" b="1" dirty="0" smtClean="0">
                <a:solidFill>
                  <a:schemeClr val="bg1"/>
                </a:solidFill>
              </a:rPr>
              <a:t>like the </a:t>
            </a:r>
            <a:r>
              <a:rPr lang="en-US" altLang="ko-KR" b="1" dirty="0" smtClean="0">
                <a:solidFill>
                  <a:schemeClr val="bg1"/>
                </a:solidFill>
              </a:rPr>
              <a:t>Mexican American </a:t>
            </a:r>
            <a:r>
              <a:rPr lang="en-US" altLang="ko-KR" b="1" dirty="0" smtClean="0">
                <a:solidFill>
                  <a:srgbClr val="FF0000"/>
                </a:solidFill>
              </a:rPr>
              <a:t>War and slavery</a:t>
            </a:r>
            <a:r>
              <a:rPr lang="ko-KR" altLang="en-US" b="1" dirty="0" smtClean="0">
                <a:solidFill>
                  <a:srgbClr val="FF0000"/>
                </a:solidFill>
                <a:hlinkClick r:id="" action="ppaction://hlinkfile" tooltip="Show information about all characters"/>
              </a:rPr>
              <a:t> </a:t>
            </a:r>
            <a:r>
              <a:rPr lang="ko-KR" altLang="en-US" b="1" dirty="0" smtClean="0">
                <a:solidFill>
                  <a:schemeClr val="bg1"/>
                </a:solidFill>
                <a:hlinkClick r:id="" action="ppaction://hlinkfile" tooltip="Show information about all characters"/>
              </a:rPr>
              <a:t>奴役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THor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2312276"/>
          </a:xfrm>
          <a:prstGeom prst="rect">
            <a:avLst/>
          </a:prstGeom>
        </p:spPr>
      </p:pic>
      <p:pic>
        <p:nvPicPr>
          <p:cNvPr id="5" name="Picture 4" descr="walden-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285999"/>
            <a:ext cx="2971800" cy="196745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676400"/>
          </a:xfrm>
        </p:spPr>
        <p:txBody>
          <a:bodyPr/>
          <a:lstStyle/>
          <a:p>
            <a:r>
              <a:rPr lang="en-US" altLang="ko-KR" dirty="0" smtClean="0"/>
              <a:t>British philosopher:</a:t>
            </a:r>
            <a:br>
              <a:rPr lang="en-US" altLang="ko-KR" dirty="0" smtClean="0"/>
            </a:br>
            <a:r>
              <a:rPr lang="en-US" altLang="ko-KR" b="1" dirty="0" smtClean="0">
                <a:solidFill>
                  <a:srgbClr val="FF0000"/>
                </a:solidFill>
              </a:rPr>
              <a:t>Bertrand Russell</a:t>
            </a:r>
            <a:r>
              <a:rPr lang="ko-KR" altLang="en-US" dirty="0" smtClean="0">
                <a:hlinkClick r:id="" action="ppaction://hlinkfile" tooltip="Show information about all characters"/>
              </a:rPr>
              <a:t>罗素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Luó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sù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1148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…</a:t>
            </a:r>
            <a:r>
              <a:rPr lang="en-US" altLang="ko-KR" sz="4000" dirty="0" smtClean="0"/>
              <a:t>a liberal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自由派</a:t>
            </a:r>
            <a:r>
              <a:rPr lang="en-US" altLang="ko-KR" dirty="0" smtClean="0"/>
              <a:t>,  </a:t>
            </a:r>
            <a:r>
              <a:rPr lang="en-US" altLang="ko-KR" sz="4000" dirty="0" smtClean="0"/>
              <a:t>socialis</a:t>
            </a:r>
            <a:r>
              <a:rPr lang="en-US" altLang="ko-KR" dirty="0" smtClean="0"/>
              <a:t>t</a:t>
            </a:r>
            <a:r>
              <a:rPr lang="ko-KR" altLang="en-US" dirty="0" smtClean="0">
                <a:hlinkClick r:id="" action="ppaction://hlinkfile" tooltip="Show information about all characters"/>
              </a:rPr>
              <a:t>社会主义者</a:t>
            </a:r>
            <a:r>
              <a:rPr lang="en-US" altLang="ko-KR" dirty="0" smtClean="0"/>
              <a:t> and  </a:t>
            </a:r>
            <a:r>
              <a:rPr lang="en-US" altLang="ko-KR" sz="4000" dirty="0" smtClean="0"/>
              <a:t>pacifis</a:t>
            </a:r>
            <a:r>
              <a:rPr lang="en-US" altLang="ko-KR" sz="4000" dirty="0" smtClean="0"/>
              <a:t>t</a:t>
            </a:r>
            <a:r>
              <a:rPr lang="en-US" altLang="ko-KR" dirty="0" smtClean="0"/>
              <a:t>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和平主义</a:t>
            </a:r>
            <a:r>
              <a:rPr lang="ko-KR" altLang="en-US" dirty="0" smtClean="0"/>
              <a:t> </a:t>
            </a:r>
            <a:r>
              <a:rPr lang="en-US" altLang="ko-KR" dirty="0" smtClean="0"/>
              <a:t>and rationalist </a:t>
            </a:r>
            <a:r>
              <a:rPr lang="ko-KR" altLang="en-US" dirty="0" smtClean="0">
                <a:hlinkClick r:id="" action="ppaction://hlinkfile" tooltip="Show information about all characters"/>
              </a:rPr>
              <a:t>理性主义</a:t>
            </a:r>
            <a:r>
              <a:rPr lang="en-US" altLang="ko-KR" dirty="0" smtClean="0"/>
              <a:t>wrote that:</a:t>
            </a:r>
          </a:p>
          <a:p>
            <a:pPr>
              <a:buNone/>
            </a:pPr>
            <a:endParaRPr lang="en-US" altLang="ko-KR" sz="1000" dirty="0" smtClean="0"/>
          </a:p>
          <a:p>
            <a:r>
              <a:rPr lang="en-US" altLang="ko-KR" sz="5000" dirty="0" smtClean="0"/>
              <a:t>"No one can sit at the bedside of a dying child and still believe in God</a:t>
            </a:r>
            <a:r>
              <a:rPr lang="en-US" altLang="ko-KR" sz="5000" dirty="0" smtClean="0"/>
              <a:t>."</a:t>
            </a:r>
            <a:endParaRPr lang="ko-KR" altLang="en-US" sz="5000" dirty="0"/>
          </a:p>
        </p:txBody>
      </p:sp>
      <p:pic>
        <p:nvPicPr>
          <p:cNvPr id="4" name="Picture 3" descr="Dying child 1500337_f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594860"/>
            <a:ext cx="2971800" cy="2263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97736"/>
          </a:xfrm>
        </p:spPr>
        <p:txBody>
          <a:bodyPr/>
          <a:lstStyle/>
          <a:p>
            <a:r>
              <a:rPr lang="en-US" altLang="ko-KR" dirty="0" smtClean="0"/>
              <a:t>Most of the philosophers were </a:t>
            </a:r>
            <a:r>
              <a:rPr lang="en-US" altLang="ko-KR" b="1" dirty="0" smtClean="0">
                <a:solidFill>
                  <a:srgbClr val="FF0000"/>
                </a:solidFill>
              </a:rPr>
              <a:t>Rebels </a:t>
            </a:r>
            <a:r>
              <a:rPr lang="ko-KR" altLang="en-US" dirty="0" smtClean="0">
                <a:hlinkClick r:id="" action="ppaction://hlinkfile" tooltip="Show information about all characters"/>
              </a:rPr>
              <a:t>反叛</a:t>
            </a:r>
            <a:r>
              <a:rPr lang="ko-KR" altLang="en-US" dirty="0" smtClean="0"/>
              <a:t> </a:t>
            </a:r>
            <a:r>
              <a:rPr lang="en-US" altLang="ko-KR" dirty="0" err="1" smtClean="0">
                <a:hlinkClick r:id="" action="ppaction://hlinkfile"/>
              </a:rPr>
              <a:t>fǎn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pàn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221960"/>
          </a:xfrm>
        </p:spPr>
        <p:txBody>
          <a:bodyPr>
            <a:normAutofit lnSpcReduction="10000"/>
          </a:bodyPr>
          <a:lstStyle/>
          <a:p>
            <a:r>
              <a:rPr lang="en-US" altLang="ko-KR" sz="4000" dirty="0" smtClean="0"/>
              <a:t>Not the fake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假的</a:t>
            </a:r>
            <a:r>
              <a:rPr lang="en-US" altLang="ko-KR" sz="4000" dirty="0" smtClean="0"/>
              <a:t>, lazy kind that just sleeps in class, but real rebels that governments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政府</a:t>
            </a:r>
            <a:r>
              <a:rPr lang="en-US" altLang="ko-KR" sz="4000" dirty="0" smtClean="0"/>
              <a:t> </a:t>
            </a:r>
          </a:p>
          <a:p>
            <a:pPr>
              <a:buNone/>
            </a:pPr>
            <a:r>
              <a:rPr lang="en-US" altLang="ko-KR" sz="4000" dirty="0" smtClean="0"/>
              <a:t>	hate 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恨之入骨</a:t>
            </a:r>
            <a:r>
              <a:rPr lang="en-US" altLang="ko-KR" sz="4000" dirty="0" smtClean="0"/>
              <a:t> and </a:t>
            </a:r>
          </a:p>
          <a:p>
            <a:pPr>
              <a:buNone/>
            </a:pPr>
            <a:r>
              <a:rPr lang="en-US" altLang="ko-KR" sz="4000" dirty="0" smtClean="0"/>
              <a:t>	kill 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杀死</a:t>
            </a:r>
            <a:r>
              <a:rPr lang="ko-KR" altLang="en-US" sz="4000" dirty="0" smtClean="0"/>
              <a:t>  </a:t>
            </a:r>
            <a:r>
              <a:rPr lang="en-US" altLang="ko-KR" sz="4000" dirty="0" err="1" smtClean="0">
                <a:hlinkClick r:id="" action="ppaction://hlinkfile"/>
              </a:rPr>
              <a:t>shā</a:t>
            </a:r>
            <a:r>
              <a:rPr lang="en-US" altLang="ko-KR" sz="4000" dirty="0" smtClean="0">
                <a:hlinkClick r:id="" action="ppaction://hlinkfile"/>
              </a:rPr>
              <a:t>​</a:t>
            </a:r>
            <a:r>
              <a:rPr lang="en-US" altLang="ko-KR" sz="4000" dirty="0" err="1" smtClean="0">
                <a:hlinkClick r:id="" action="ppaction://hlinkfile"/>
              </a:rPr>
              <a:t>sǐ</a:t>
            </a:r>
            <a:r>
              <a:rPr lang="en-US" altLang="ko-KR" sz="4000" dirty="0" smtClean="0">
                <a:hlinkClick r:id="" action="ppaction://hlinkfile"/>
              </a:rPr>
              <a:t>​</a:t>
            </a:r>
            <a:endParaRPr lang="en-US" altLang="ko-KR" sz="4000" dirty="0" smtClean="0"/>
          </a:p>
          <a:p>
            <a:endParaRPr lang="en-US" altLang="ko-KR" dirty="0" smtClean="0"/>
          </a:p>
          <a:p>
            <a:r>
              <a:rPr lang="en-US" altLang="ko-KR" sz="4000" b="1" dirty="0" smtClean="0">
                <a:solidFill>
                  <a:srgbClr val="FF0000"/>
                </a:solidFill>
              </a:rPr>
              <a:t>Real, baby, real REBELS!</a:t>
            </a:r>
          </a:p>
        </p:txBody>
      </p:sp>
      <p:pic>
        <p:nvPicPr>
          <p:cNvPr id="4" name="Picture 3" descr="F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788874"/>
            <a:ext cx="2057400" cy="30691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14400"/>
          </a:xfrm>
        </p:spPr>
        <p:txBody>
          <a:bodyPr/>
          <a:lstStyle/>
          <a:p>
            <a:r>
              <a:rPr lang="en-US" altLang="ko-KR" sz="3500" dirty="0" smtClean="0"/>
              <a:t>Before making your philosophy</a:t>
            </a:r>
            <a:endParaRPr lang="ko-KR" alt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305800" cy="4267200"/>
          </a:xfrm>
        </p:spPr>
        <p:txBody>
          <a:bodyPr/>
          <a:lstStyle/>
          <a:p>
            <a:r>
              <a:rPr lang="en-US" altLang="ko-KR" dirty="0" smtClean="0"/>
              <a:t>About 10 million children die of hunger every year.</a:t>
            </a:r>
          </a:p>
          <a:p>
            <a:r>
              <a:rPr lang="en-US" altLang="ko-KR" dirty="0" smtClean="0"/>
              <a:t>3.6 million people die every year from water-related disease</a:t>
            </a:r>
            <a:r>
              <a:rPr lang="ko-KR" altLang="en-US" dirty="0" smtClean="0">
                <a:hlinkClick r:id="" action="ppaction://hlinkfile" tooltip="Show information about all characters"/>
              </a:rPr>
              <a:t>症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Over a million people kill themselves every year. </a:t>
            </a:r>
          </a:p>
          <a:p>
            <a:r>
              <a:rPr lang="en-US" altLang="ko-KR" dirty="0" smtClean="0"/>
              <a:t>About a million people a year die in wars, but most are not reported.</a:t>
            </a:r>
            <a:endParaRPr lang="ko-KR" altLang="en-US" dirty="0"/>
          </a:p>
        </p:txBody>
      </p:sp>
      <p:pic>
        <p:nvPicPr>
          <p:cNvPr id="4" name="Picture 3" descr="Grief 3246689987_017a17ce47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399" y="4343400"/>
            <a:ext cx="330970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FINALLY…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5517360"/>
          </a:xfrm>
        </p:spPr>
        <p:txBody>
          <a:bodyPr/>
          <a:lstStyle/>
          <a:p>
            <a:r>
              <a:rPr lang="en-US" altLang="ko-KR" sz="4000" dirty="0" smtClean="0"/>
              <a:t>I </a:t>
            </a:r>
            <a:r>
              <a:rPr lang="en-US" altLang="ko-KR" sz="4000" b="1" u="sng" dirty="0" smtClean="0">
                <a:solidFill>
                  <a:srgbClr val="FF0000"/>
                </a:solidFill>
              </a:rPr>
              <a:t>don’t</a:t>
            </a:r>
            <a:r>
              <a:rPr lang="en-US" altLang="ko-KR" sz="4000" dirty="0" smtClean="0"/>
              <a:t> want you to be a robot</a:t>
            </a:r>
            <a:r>
              <a:rPr lang="ko-KR" altLang="en-US" sz="4000" dirty="0" smtClean="0"/>
              <a:t> 机器人</a:t>
            </a:r>
            <a:r>
              <a:rPr lang="en-US" altLang="ko-KR" sz="4000" dirty="0" smtClean="0"/>
              <a:t> that copies</a:t>
            </a:r>
            <a:r>
              <a:rPr lang="ko-KR" altLang="en-US" sz="4000" dirty="0" smtClean="0"/>
              <a:t> 复制品</a:t>
            </a:r>
            <a:r>
              <a:rPr lang="en-US" altLang="ko-KR" sz="4000" dirty="0" smtClean="0"/>
              <a:t> me!</a:t>
            </a:r>
          </a:p>
          <a:p>
            <a:r>
              <a:rPr lang="en-US" altLang="ko-KR" sz="3500" dirty="0" smtClean="0"/>
              <a:t>I do want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YOU</a:t>
            </a:r>
            <a:r>
              <a:rPr lang="en-US" altLang="ko-KR" sz="3500" dirty="0" smtClean="0"/>
              <a:t> to </a:t>
            </a:r>
            <a:r>
              <a:rPr lang="en-US" altLang="ko-KR" sz="3500" b="1" i="1" u="sng" dirty="0" smtClean="0">
                <a:solidFill>
                  <a:schemeClr val="tx2">
                    <a:lumMod val="90000"/>
                  </a:schemeClr>
                </a:solidFill>
              </a:rPr>
              <a:t>think</a:t>
            </a:r>
            <a:r>
              <a:rPr lang="en-US" altLang="ko-KR" sz="3500" dirty="0" smtClean="0"/>
              <a:t> and make </a:t>
            </a:r>
            <a:r>
              <a:rPr lang="en-US" altLang="ko-KR" sz="3500" b="1" dirty="0" smtClean="0">
                <a:solidFill>
                  <a:srgbClr val="FF0000"/>
                </a:solidFill>
              </a:rPr>
              <a:t>YOUR own </a:t>
            </a:r>
            <a:r>
              <a:rPr lang="en-US" altLang="ko-KR" sz="3500" dirty="0" smtClean="0"/>
              <a:t>philosophy.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DSC01190[1]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0"/>
            <a:ext cx="2370279" cy="2667000"/>
          </a:xfrm>
          <a:prstGeom prst="rect">
            <a:avLst/>
          </a:prstGeom>
        </p:spPr>
      </p:pic>
      <p:pic>
        <p:nvPicPr>
          <p:cNvPr id="5" name="Picture 4" descr="lightning-strike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627401"/>
            <a:ext cx="3505200" cy="3230599"/>
          </a:xfrm>
          <a:prstGeom prst="rect">
            <a:avLst/>
          </a:prstGeom>
        </p:spPr>
      </p:pic>
      <p:pic>
        <p:nvPicPr>
          <p:cNvPr id="6" name="Picture 5" descr="parad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048000"/>
            <a:ext cx="3276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Is selling sex for money…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2133600" cy="1035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5000" b="1" dirty="0" smtClean="0">
                <a:solidFill>
                  <a:schemeClr val="accent2"/>
                </a:solidFill>
              </a:rPr>
              <a:t>OK? </a:t>
            </a:r>
            <a:endParaRPr lang="ko-KR" altLang="en-US" sz="5000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prostit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447800"/>
            <a:ext cx="52578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266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answer depends on </a:t>
            </a:r>
            <a:r>
              <a:rPr lang="en-US" altLang="ko-KR" sz="4000" b="1" i="1" u="sng" dirty="0" smtClean="0">
                <a:solidFill>
                  <a:schemeClr val="accent3"/>
                </a:solidFill>
              </a:rPr>
              <a:t>your </a:t>
            </a:r>
            <a:r>
              <a:rPr lang="en-US" altLang="ko-KR" sz="4000" b="1" i="1" dirty="0" smtClean="0">
                <a:solidFill>
                  <a:srgbClr val="FF0000"/>
                </a:solidFill>
              </a:rPr>
              <a:t>philosophy.</a:t>
            </a:r>
            <a:endParaRPr lang="ko-KR" alt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altLang="ko-KR" dirty="0" smtClean="0"/>
              <a:t>WESTERN Philosophy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2971800"/>
          </a:xfrm>
        </p:spPr>
        <p:txBody>
          <a:bodyPr/>
          <a:lstStyle/>
          <a:p>
            <a:r>
              <a:rPr lang="en-US" altLang="ko-KR" dirty="0" smtClean="0"/>
              <a:t>Started with the Greek Philosophers </a:t>
            </a:r>
          </a:p>
          <a:p>
            <a:pPr>
              <a:buNone/>
            </a:pPr>
            <a:r>
              <a:rPr lang="en-US" altLang="ko-KR" sz="4000" b="1" dirty="0" smtClean="0">
                <a:solidFill>
                  <a:srgbClr val="FF0000"/>
                </a:solidFill>
              </a:rPr>
              <a:t>Socrates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苏格拉底</a:t>
            </a:r>
            <a:r>
              <a:rPr lang="ko-KR" altLang="en-US" sz="4000" dirty="0" smtClean="0"/>
              <a:t> </a:t>
            </a:r>
            <a:r>
              <a:rPr lang="en-US" altLang="ko-KR" sz="1600" dirty="0" err="1" smtClean="0">
                <a:hlinkClick r:id="" action="ppaction://hlinkfile"/>
              </a:rPr>
              <a:t>Sū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gé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lā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sz="1600" dirty="0" err="1" smtClean="0">
                <a:hlinkClick r:id="" action="ppaction://hlinkfile"/>
              </a:rPr>
              <a:t>dǐ</a:t>
            </a:r>
            <a:r>
              <a:rPr lang="en-US" altLang="ko-KR" sz="1600" dirty="0" smtClean="0">
                <a:hlinkClick r:id="" action="ppaction://hlinkfile"/>
              </a:rPr>
              <a:t>​</a:t>
            </a:r>
            <a:r>
              <a:rPr lang="en-US" altLang="ko-KR" dirty="0" smtClean="0"/>
              <a:t>, 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sz="4000" b="1" dirty="0" smtClean="0">
                <a:solidFill>
                  <a:schemeClr val="tx2">
                    <a:lumMod val="75000"/>
                  </a:schemeClr>
                </a:solidFill>
              </a:rPr>
              <a:t>Plato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柏拉图</a:t>
            </a:r>
            <a:r>
              <a:rPr lang="en-US" altLang="ko-KR" sz="2000" dirty="0" err="1" smtClean="0">
                <a:hlinkClick r:id="" action="ppaction://hlinkfile"/>
              </a:rPr>
              <a:t>Bó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lā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tú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and </a:t>
            </a:r>
          </a:p>
          <a:p>
            <a:pPr>
              <a:buNone/>
            </a:pPr>
            <a:r>
              <a:rPr lang="en-US" altLang="ko-KR" dirty="0" smtClean="0"/>
              <a:t>		</a:t>
            </a:r>
            <a:r>
              <a:rPr lang="en-US" altLang="ko-KR" sz="4000" b="1" dirty="0" smtClean="0">
                <a:solidFill>
                  <a:schemeClr val="accent3"/>
                </a:solidFill>
              </a:rPr>
              <a:t>Aristotle</a:t>
            </a:r>
            <a:r>
              <a:rPr lang="en-US" altLang="ko-KR" sz="4000" dirty="0" smtClean="0"/>
              <a:t> </a:t>
            </a:r>
            <a:r>
              <a:rPr lang="ko-KR" altLang="en-US" sz="4000" dirty="0" smtClean="0">
                <a:hlinkClick r:id="" action="ppaction://hlinkfile" tooltip="Show information about all characters"/>
              </a:rPr>
              <a:t>亚里士多德</a:t>
            </a:r>
            <a:r>
              <a:rPr lang="ko-KR" altLang="en-US" sz="4000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Yà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lǐ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sī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duō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dé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endParaRPr lang="ko-KR" altLang="en-US" sz="2000" dirty="0"/>
          </a:p>
        </p:txBody>
      </p:sp>
      <p:pic>
        <p:nvPicPr>
          <p:cNvPr id="4" name="Picture 3" descr="Philosopher_t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120342"/>
            <a:ext cx="2352675" cy="2737658"/>
          </a:xfrm>
          <a:prstGeom prst="rect">
            <a:avLst/>
          </a:prstGeom>
        </p:spPr>
      </p:pic>
      <p:pic>
        <p:nvPicPr>
          <p:cNvPr id="5" name="Picture 4" descr="Socrates 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2985796" cy="2743200"/>
          </a:xfrm>
          <a:prstGeom prst="rect">
            <a:avLst/>
          </a:prstGeom>
        </p:spPr>
      </p:pic>
      <p:pic>
        <p:nvPicPr>
          <p:cNvPr id="6" name="Picture 5" descr="Aristotle-is-a-student-of-Plato-and-the-teacher-of-Alexander-the-Grea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962400"/>
            <a:ext cx="2227729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882896"/>
            <a:ext cx="8839200" cy="1975104"/>
          </a:xfrm>
        </p:spPr>
        <p:txBody>
          <a:bodyPr/>
          <a:lstStyle/>
          <a:p>
            <a:r>
              <a:rPr lang="en-US" altLang="ko-KR" sz="8000" dirty="0" smtClean="0"/>
              <a:t>Philosophy</a:t>
            </a:r>
            <a:r>
              <a:rPr lang="ko-KR" altLang="en-US" sz="6000" dirty="0" smtClean="0">
                <a:solidFill>
                  <a:srgbClr val="FF0000"/>
                </a:solidFill>
              </a:rPr>
              <a:t>哲学</a:t>
            </a:r>
            <a:r>
              <a:rPr lang="en-US" altLang="ko-KR" sz="2000" dirty="0" err="1" smtClean="0">
                <a:hlinkClick r:id="rId2"/>
              </a:rPr>
              <a:t>zhé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xué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7772400" cy="150876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accent3"/>
                </a:solidFill>
              </a:rPr>
              <a:t>Western</a:t>
            </a:r>
            <a:endParaRPr lang="ko-KR" altLang="en-US" sz="4000" b="1" dirty="0">
              <a:solidFill>
                <a:schemeClr val="accent3"/>
              </a:solidFill>
            </a:endParaRPr>
          </a:p>
        </p:txBody>
      </p:sp>
      <p:pic>
        <p:nvPicPr>
          <p:cNvPr id="4" name="Picture 3" descr="PhilosophyEn978-1-60501-09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1" y="-1"/>
            <a:ext cx="3810000" cy="5079999"/>
          </a:xfrm>
          <a:prstGeom prst="rect">
            <a:avLst/>
          </a:prstGeom>
        </p:spPr>
      </p:pic>
      <p:pic>
        <p:nvPicPr>
          <p:cNvPr id="5" name="Picture 4" descr="800px-escola_de_atenas_-_vatic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5310909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r>
              <a:rPr lang="en-US" altLang="ko-KR" dirty="0" smtClean="0"/>
              <a:t>How is Philosophy different…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…</a:t>
            </a:r>
            <a:r>
              <a:rPr lang="en-US" altLang="ko-KR" sz="43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from religion</a:t>
            </a:r>
            <a:r>
              <a:rPr lang="ko-KR" altLang="en-US" sz="43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  <a:hlinkClick r:id="" action="ppaction://hlinkfile" tooltip="Show information about all characters"/>
              </a:rPr>
              <a:t>宗教</a:t>
            </a:r>
            <a:r>
              <a:rPr lang="ko-KR" altLang="en-US" sz="43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5000" b="1" dirty="0" smtClean="0">
                <a:solidFill>
                  <a:srgbClr val="FF0000"/>
                </a:solidFill>
              </a:rPr>
              <a:t>?</a:t>
            </a:r>
            <a:r>
              <a:rPr lang="en-US" altLang="ko-KR" dirty="0" smtClean="0"/>
              <a:t> </a:t>
            </a:r>
            <a:r>
              <a:rPr lang="en-US" altLang="ko-KR" sz="2000" dirty="0" err="1" smtClean="0">
                <a:hlinkClick r:id="" action="ppaction://hlinkfile"/>
              </a:rPr>
              <a:t>zōng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jiào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pPr marL="582930" indent="-514350">
              <a:buFont typeface="Wingdings"/>
              <a:buAutoNum type="alphaLcPeriod"/>
            </a:pPr>
            <a:r>
              <a:rPr lang="en-US" altLang="ko-KR" sz="5000" dirty="0" smtClean="0"/>
              <a:t>Religions require </a:t>
            </a:r>
            <a:r>
              <a:rPr lang="en-US" altLang="ko-KR" sz="5000" u="sng" dirty="0" smtClean="0"/>
              <a:t>faith</a:t>
            </a:r>
            <a:r>
              <a:rPr lang="ko-KR" altLang="en-US" sz="5000" dirty="0" smtClean="0">
                <a:hlinkClick r:id="" action="ppaction://hlinkfile" tooltip="Show information about all characters"/>
              </a:rPr>
              <a:t>信教</a:t>
            </a:r>
            <a:r>
              <a:rPr lang="ko-KR" altLang="en-US" sz="5000" dirty="0" smtClean="0"/>
              <a:t> </a:t>
            </a:r>
            <a:r>
              <a:rPr lang="en-US" altLang="ko-KR" sz="1500" dirty="0" err="1" smtClean="0">
                <a:hlinkClick r:id="" action="ppaction://hlinkfile"/>
              </a:rPr>
              <a:t>xìn</a:t>
            </a:r>
            <a:r>
              <a:rPr lang="en-US" altLang="ko-KR" sz="1500" dirty="0" smtClean="0">
                <a:hlinkClick r:id="" action="ppaction://hlinkfile"/>
              </a:rPr>
              <a:t>​</a:t>
            </a:r>
            <a:r>
              <a:rPr lang="en-US" altLang="ko-KR" sz="1500" dirty="0" err="1" smtClean="0">
                <a:hlinkClick r:id="" action="ppaction://hlinkfile"/>
              </a:rPr>
              <a:t>jiào</a:t>
            </a:r>
            <a:r>
              <a:rPr lang="en-US" altLang="ko-KR" sz="1500" dirty="0" smtClean="0">
                <a:hlinkClick r:id="" action="ppaction://hlinkfile"/>
              </a:rPr>
              <a:t>​</a:t>
            </a:r>
            <a:endParaRPr lang="en-US" altLang="ko-KR" sz="1500" dirty="0" smtClean="0"/>
          </a:p>
          <a:p>
            <a:pPr marL="582930" indent="-514350">
              <a:buAutoNum type="alphaLcPeriod"/>
            </a:pPr>
            <a:r>
              <a:rPr lang="en-US" altLang="ko-KR" sz="5000" dirty="0" smtClean="0"/>
              <a:t>Religions tell people there is life after they die.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sz="5000" dirty="0" smtClean="0">
                <a:sym typeface="Wingdings" pitchFamily="2" charset="2"/>
              </a:rPr>
              <a:t> </a:t>
            </a:r>
            <a:r>
              <a:rPr lang="en-US" altLang="ko-KR" sz="5000" dirty="0" smtClean="0"/>
              <a:t>Philosophies are based on reasoning</a:t>
            </a:r>
            <a:r>
              <a:rPr lang="ko-KR" altLang="en-US" sz="5000" dirty="0" smtClean="0">
                <a:hlinkClick r:id="" action="ppaction://hlinkfile" tooltip="Show information about all characters"/>
              </a:rPr>
              <a:t>思路</a:t>
            </a:r>
            <a:r>
              <a:rPr lang="en-US" altLang="ko-KR" dirty="0" err="1" smtClean="0">
                <a:hlinkClick r:id="" action="ppaction://hlinkfile"/>
              </a:rPr>
              <a:t>sī</a:t>
            </a:r>
            <a:r>
              <a:rPr lang="en-US" altLang="ko-KR" dirty="0" smtClean="0">
                <a:hlinkClick r:id="" action="ppaction://hlinkfile"/>
              </a:rPr>
              <a:t>​</a:t>
            </a:r>
            <a:r>
              <a:rPr lang="en-US" altLang="ko-KR" dirty="0" err="1" smtClean="0">
                <a:hlinkClick r:id="" action="ppaction://hlinkfile"/>
              </a:rPr>
              <a:t>lù</a:t>
            </a:r>
            <a:r>
              <a:rPr lang="en-US" altLang="ko-KR" dirty="0" smtClean="0">
                <a:hlinkClick r:id="" action="ppaction://hlinkfile"/>
              </a:rPr>
              <a:t>​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Thinke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89320"/>
            <a:ext cx="1447800" cy="1968680"/>
          </a:xfrm>
          <a:prstGeom prst="rect">
            <a:avLst/>
          </a:prstGeom>
        </p:spPr>
      </p:pic>
      <p:pic>
        <p:nvPicPr>
          <p:cNvPr id="5" name="Picture 4" descr="Relig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663440"/>
            <a:ext cx="2438400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40536"/>
          </a:xfrm>
        </p:spPr>
        <p:txBody>
          <a:bodyPr/>
          <a:lstStyle/>
          <a:p>
            <a:r>
              <a:rPr lang="en-US" altLang="ko-KR" dirty="0" smtClean="0"/>
              <a:t>Western and Chinese Philosophers were the same…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US" altLang="ko-KR" sz="4900" dirty="0" smtClean="0">
                <a:solidFill>
                  <a:srgbClr val="FF0000"/>
                </a:solidFill>
              </a:rPr>
              <a:t>In some ways….</a:t>
            </a:r>
          </a:p>
          <a:p>
            <a:r>
              <a:rPr lang="en-US" altLang="ko-KR" sz="4900" dirty="0" smtClean="0"/>
              <a:t>For example, Confucius</a:t>
            </a:r>
            <a:r>
              <a:rPr lang="ko-KR" altLang="en-US" sz="4900" dirty="0" smtClean="0">
                <a:hlinkClick r:id="" action="ppaction://hlinkfile" tooltip="Show information about all characters"/>
              </a:rPr>
              <a:t>孔夫子</a:t>
            </a:r>
            <a:r>
              <a:rPr lang="ko-KR" altLang="en-US" sz="4900" dirty="0" smtClean="0"/>
              <a:t> </a:t>
            </a:r>
            <a:r>
              <a:rPr lang="en-US" altLang="ko-KR" sz="4900" dirty="0" smtClean="0"/>
              <a:t>couldn’t keep a government job, because they didn’t like him.  Why?  </a:t>
            </a:r>
          </a:p>
          <a:p>
            <a:r>
              <a:rPr lang="en-US" altLang="ko-KR" sz="4000" b="1" dirty="0" smtClean="0">
                <a:solidFill>
                  <a:schemeClr val="accent1"/>
                </a:solidFill>
              </a:rPr>
              <a:t>He was </a:t>
            </a:r>
            <a:r>
              <a:rPr lang="en-US" altLang="ko-KR" sz="5000" b="1" dirty="0" smtClean="0">
                <a:solidFill>
                  <a:srgbClr val="FF0000"/>
                </a:solidFill>
              </a:rPr>
              <a:t>too honest</a:t>
            </a:r>
            <a:r>
              <a:rPr lang="ko-KR" altLang="en-US" sz="4000" b="1" dirty="0" smtClean="0">
                <a:solidFill>
                  <a:schemeClr val="accent1"/>
                </a:solidFill>
                <a:hlinkClick r:id="" action="ppaction://hlinkfile" tooltip="Show information about all characters"/>
              </a:rPr>
              <a:t>实在</a:t>
            </a:r>
            <a:r>
              <a:rPr lang="en-US" altLang="ko-KR" sz="2000" dirty="0" err="1" smtClean="0">
                <a:hlinkClick r:id="" action="ppaction://hlinkfile"/>
              </a:rPr>
              <a:t>shí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err="1" smtClean="0">
                <a:hlinkClick r:id="" action="ppaction://hlinkfile"/>
              </a:rPr>
              <a:t>zài</a:t>
            </a:r>
            <a:r>
              <a:rPr lang="en-US" altLang="ko-KR" sz="2000" dirty="0" smtClean="0">
                <a:hlinkClick r:id="" action="ppaction://hlinkfile"/>
              </a:rPr>
              <a:t>​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! </a:t>
            </a:r>
          </a:p>
        </p:txBody>
      </p:sp>
      <p:pic>
        <p:nvPicPr>
          <p:cNvPr id="4" name="Picture 3" descr="confucius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054958"/>
            <a:ext cx="1600200" cy="18030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894</TotalTime>
  <Words>1665</Words>
  <Application>Microsoft Office PowerPoint</Application>
  <PresentationFormat>On-screen Show (4:3)</PresentationFormat>
  <Paragraphs>197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Metro</vt:lpstr>
      <vt:lpstr>What is Philosophy?</vt:lpstr>
      <vt:lpstr>Maybe not…</vt:lpstr>
      <vt:lpstr>Everybody has their own</vt:lpstr>
      <vt:lpstr>Most of the philosophers were Rebels 反叛 fǎn​pàn​ </vt:lpstr>
      <vt:lpstr>Is selling sex for money…</vt:lpstr>
      <vt:lpstr>WESTERN Philosophy</vt:lpstr>
      <vt:lpstr>Philosophy哲学zhé xué  </vt:lpstr>
      <vt:lpstr>How is Philosophy different… </vt:lpstr>
      <vt:lpstr>Western and Chinese Philosophers were the same…</vt:lpstr>
      <vt:lpstr>Socrates苏格拉底Sū​gé​lā​dǐ​(470-399 BCE) </vt:lpstr>
      <vt:lpstr>Do you…</vt:lpstr>
      <vt:lpstr>As a teacher…</vt:lpstr>
      <vt:lpstr>Because of his love of truth 真相 …</vt:lpstr>
      <vt:lpstr>Plato 柏拉图Bó​lā​tú</vt:lpstr>
      <vt:lpstr>Plato said that a nation 理想国lǐ​xiǎng​guó​</vt:lpstr>
      <vt:lpstr>Plato divides people into</vt:lpstr>
      <vt:lpstr>On love, Plato believed…</vt:lpstr>
      <vt:lpstr>Plato also believed that </vt:lpstr>
      <vt:lpstr>Slide 19</vt:lpstr>
      <vt:lpstr>Aristotle亚里士多德 Early Years</vt:lpstr>
      <vt:lpstr>Slide 21</vt:lpstr>
      <vt:lpstr>Slide 22</vt:lpstr>
      <vt:lpstr>Political science</vt:lpstr>
      <vt:lpstr>Slide 24</vt:lpstr>
      <vt:lpstr>   Aristotle’s Logic逻辑</vt:lpstr>
      <vt:lpstr>The best revenge is living well.</vt:lpstr>
      <vt:lpstr>Aristotle’s Generosity 慷慨kāng​kǎi​ test</vt:lpstr>
      <vt:lpstr>Aristotle final years</vt:lpstr>
      <vt:lpstr>Niccolò Machiavelli 马基雅弗利  1469-1527</vt:lpstr>
      <vt:lpstr>Modern Philosophers - German</vt:lpstr>
      <vt:lpstr>Existentialism is</vt:lpstr>
      <vt:lpstr>Slide 32</vt:lpstr>
      <vt:lpstr>Slide 33</vt:lpstr>
      <vt:lpstr>Nietzsche also believed in…</vt:lpstr>
      <vt:lpstr>French Philosophers</vt:lpstr>
      <vt:lpstr>Auguste Comte (1798–1857)</vt:lpstr>
      <vt:lpstr>Altruism 舍己救人</vt:lpstr>
      <vt:lpstr>Henry David Thoreau 1817-1862</vt:lpstr>
      <vt:lpstr>British philosopher: Bertrand Russell罗素 Luó​sù​</vt:lpstr>
      <vt:lpstr>Before making your philosophy</vt:lpstr>
      <vt:lpstr>FINALLY…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Philosophy哲学zhé xué</dc:title>
  <dc:creator>hp</dc:creator>
  <cp:lastModifiedBy>hp</cp:lastModifiedBy>
  <cp:revision>93</cp:revision>
  <dcterms:created xsi:type="dcterms:W3CDTF">2011-06-21T02:20:44Z</dcterms:created>
  <dcterms:modified xsi:type="dcterms:W3CDTF">2011-06-29T14:32:59Z</dcterms:modified>
</cp:coreProperties>
</file>