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86" r:id="rId4"/>
    <p:sldId id="277" r:id="rId5"/>
    <p:sldId id="257" r:id="rId6"/>
    <p:sldId id="258" r:id="rId7"/>
    <p:sldId id="259" r:id="rId8"/>
    <p:sldId id="263" r:id="rId9"/>
    <p:sldId id="262" r:id="rId10"/>
    <p:sldId id="260" r:id="rId11"/>
    <p:sldId id="261" r:id="rId12"/>
    <p:sldId id="266" r:id="rId13"/>
    <p:sldId id="264" r:id="rId14"/>
    <p:sldId id="265" r:id="rId15"/>
    <p:sldId id="270" r:id="rId16"/>
    <p:sldId id="267" r:id="rId17"/>
    <p:sldId id="268" r:id="rId18"/>
    <p:sldId id="269" r:id="rId19"/>
    <p:sldId id="271" r:id="rId20"/>
    <p:sldId id="299" r:id="rId21"/>
    <p:sldId id="272" r:id="rId22"/>
    <p:sldId id="273" r:id="rId23"/>
    <p:sldId id="274" r:id="rId24"/>
    <p:sldId id="275" r:id="rId25"/>
    <p:sldId id="278" r:id="rId26"/>
    <p:sldId id="279" r:id="rId27"/>
    <p:sldId id="280" r:id="rId28"/>
    <p:sldId id="281" r:id="rId29"/>
    <p:sldId id="282" r:id="rId30"/>
    <p:sldId id="283" r:id="rId31"/>
    <p:sldId id="290" r:id="rId32"/>
    <p:sldId id="287" r:id="rId33"/>
    <p:sldId id="289" r:id="rId34"/>
    <p:sldId id="288" r:id="rId35"/>
    <p:sldId id="291" r:id="rId36"/>
    <p:sldId id="292" r:id="rId37"/>
    <p:sldId id="294" r:id="rId38"/>
    <p:sldId id="298" r:id="rId39"/>
    <p:sldId id="295" r:id="rId40"/>
    <p:sldId id="297" r:id="rId41"/>
    <p:sldId id="293" r:id="rId42"/>
    <p:sldId id="296" r:id="rId43"/>
    <p:sldId id="284" r:id="rId44"/>
    <p:sldId id="285" r:id="rId4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200E-3846-40F8-B0B9-E6106818DD7A}" type="datetimeFigureOut">
              <a:rPr lang="ko-KR" altLang="en-US" smtClean="0"/>
              <a:pPr/>
              <a:t>2011-06-20</a:t>
            </a:fld>
            <a:endParaRPr lang="ko-KR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D3C2-4021-4417-8E96-73258BFD8D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200E-3846-40F8-B0B9-E6106818DD7A}" type="datetimeFigureOut">
              <a:rPr lang="ko-KR" altLang="en-US" smtClean="0"/>
              <a:pPr/>
              <a:t>2011-06-20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D3C2-4021-4417-8E96-73258BFD8D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200E-3846-40F8-B0B9-E6106818DD7A}" type="datetimeFigureOut">
              <a:rPr lang="ko-KR" altLang="en-US" smtClean="0"/>
              <a:pPr/>
              <a:t>2011-06-20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D3C2-4021-4417-8E96-73258BFD8D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200E-3846-40F8-B0B9-E6106818DD7A}" type="datetimeFigureOut">
              <a:rPr lang="ko-KR" altLang="en-US" smtClean="0"/>
              <a:pPr/>
              <a:t>2011-06-20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D3C2-4021-4417-8E96-73258BFD8D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200E-3846-40F8-B0B9-E6106818DD7A}" type="datetimeFigureOut">
              <a:rPr lang="ko-KR" altLang="en-US" smtClean="0"/>
              <a:pPr/>
              <a:t>2011-06-20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D3C2-4021-4417-8E96-73258BFD8D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200E-3846-40F8-B0B9-E6106818DD7A}" type="datetimeFigureOut">
              <a:rPr lang="ko-KR" altLang="en-US" smtClean="0"/>
              <a:pPr/>
              <a:t>2011-06-20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D3C2-4021-4417-8E96-73258BFD8D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200E-3846-40F8-B0B9-E6106818DD7A}" type="datetimeFigureOut">
              <a:rPr lang="ko-KR" altLang="en-US" smtClean="0"/>
              <a:pPr/>
              <a:t>2011-06-20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D3C2-4021-4417-8E96-73258BFD8D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200E-3846-40F8-B0B9-E6106818DD7A}" type="datetimeFigureOut">
              <a:rPr lang="ko-KR" altLang="en-US" smtClean="0"/>
              <a:pPr/>
              <a:t>2011-06-20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D3C2-4021-4417-8E96-73258BFD8D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200E-3846-40F8-B0B9-E6106818DD7A}" type="datetimeFigureOut">
              <a:rPr lang="ko-KR" altLang="en-US" smtClean="0"/>
              <a:pPr/>
              <a:t>2011-06-20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D3C2-4021-4417-8E96-73258BFD8D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200E-3846-40F8-B0B9-E6106818DD7A}" type="datetimeFigureOut">
              <a:rPr lang="ko-KR" altLang="en-US" smtClean="0"/>
              <a:pPr/>
              <a:t>2011-06-20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D3C2-4021-4417-8E96-73258BFD8D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200E-3846-40F8-B0B9-E6106818DD7A}" type="datetimeFigureOut">
              <a:rPr lang="ko-KR" altLang="en-US" smtClean="0"/>
              <a:pPr/>
              <a:t>2011-06-20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BDD3C2-4021-4417-8E96-73258BFD8D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ko-KR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42200E-3846-40F8-B0B9-E6106818DD7A}" type="datetimeFigureOut">
              <a:rPr lang="ko-KR" altLang="en-US" smtClean="0"/>
              <a:pPr/>
              <a:t>2011-06-20</a:t>
            </a:fld>
            <a:endParaRPr lang="ko-KR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BDD3C2-4021-4417-8E96-73258BFD8D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1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chologytoday.com/magazin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7851648" cy="18288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Psychology</a:t>
            </a:r>
            <a:r>
              <a:rPr lang="ko-KR" altLang="en-US" dirty="0" smtClean="0">
                <a:solidFill>
                  <a:schemeClr val="tx1"/>
                </a:solidFill>
              </a:rPr>
              <a:t>心理学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10000"/>
            <a:ext cx="9144000" cy="1752600"/>
          </a:xfrm>
        </p:spPr>
        <p:txBody>
          <a:bodyPr/>
          <a:lstStyle/>
          <a:p>
            <a:pPr algn="ctr"/>
            <a:r>
              <a:rPr lang="en-US" altLang="ko-KR" sz="4500" dirty="0" smtClean="0">
                <a:solidFill>
                  <a:srgbClr val="FF0000"/>
                </a:solidFill>
              </a:rPr>
              <a:t>Science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科学</a:t>
            </a:r>
            <a:r>
              <a:rPr lang="en-US" altLang="ko-KR" sz="2000" dirty="0" smtClean="0">
                <a:solidFill>
                  <a:srgbClr val="FF0000"/>
                </a:solidFill>
              </a:rPr>
              <a:t>[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kēxué</a:t>
            </a:r>
            <a:r>
              <a:rPr lang="en-US" altLang="ko-KR" sz="2000" dirty="0" smtClean="0">
                <a:solidFill>
                  <a:srgbClr val="FF0000"/>
                </a:solidFill>
              </a:rPr>
              <a:t>]  </a:t>
            </a:r>
            <a:r>
              <a:rPr lang="en-US" altLang="ko-KR" sz="5000" dirty="0" smtClean="0">
                <a:solidFill>
                  <a:srgbClr val="FF0000"/>
                </a:solidFill>
              </a:rPr>
              <a:t>of the mind </a:t>
            </a:r>
            <a:r>
              <a:rPr lang="zh-CN" altLang="en-US" dirty="0" smtClean="0">
                <a:solidFill>
                  <a:srgbClr val="FF0000"/>
                </a:solidFill>
              </a:rPr>
              <a:t>想法 </a:t>
            </a:r>
            <a:r>
              <a:rPr lang="en-US" altLang="zh-CN" sz="2000" dirty="0" smtClean="0">
                <a:solidFill>
                  <a:srgbClr val="FF0000"/>
                </a:solidFill>
              </a:rPr>
              <a:t>Xiang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fa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r>
              <a:rPr lang="en-US" altLang="ko-KR" sz="5000" dirty="0" smtClean="0">
                <a:solidFill>
                  <a:srgbClr val="FF0000"/>
                </a:solidFill>
              </a:rPr>
              <a:t>and behavior</a:t>
            </a:r>
            <a:r>
              <a:rPr lang="ko-KR" altLang="en-US" b="1" dirty="0" smtClean="0">
                <a:solidFill>
                  <a:srgbClr val="FF0000"/>
                </a:solidFill>
              </a:rPr>
              <a:t>行为</a:t>
            </a:r>
            <a:r>
              <a:rPr lang="en-US" altLang="ko-KR" sz="1800" dirty="0" smtClean="0">
                <a:solidFill>
                  <a:srgbClr val="FF0000"/>
                </a:solidFill>
              </a:rPr>
              <a:t>[</a:t>
            </a:r>
            <a:r>
              <a:rPr lang="en-US" altLang="ko-KR" sz="1800" dirty="0" err="1" smtClean="0">
                <a:solidFill>
                  <a:srgbClr val="FF0000"/>
                </a:solidFill>
              </a:rPr>
              <a:t>xíngwéi</a:t>
            </a:r>
            <a:r>
              <a:rPr lang="en-US" altLang="ko-KR" sz="1800" dirty="0" smtClean="0">
                <a:solidFill>
                  <a:srgbClr val="FF0000"/>
                </a:solidFill>
              </a:rPr>
              <a:t>] 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cartoon-brain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00400" cy="2731722"/>
          </a:xfrm>
          <a:prstGeom prst="rect">
            <a:avLst/>
          </a:prstGeom>
        </p:spPr>
      </p:pic>
      <p:pic>
        <p:nvPicPr>
          <p:cNvPr id="5" name="Picture 4" descr="Stupidity Homers br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5087" y="0"/>
            <a:ext cx="2898914" cy="2667000"/>
          </a:xfrm>
          <a:prstGeom prst="rect">
            <a:avLst/>
          </a:prstGeom>
        </p:spPr>
      </p:pic>
      <p:pic>
        <p:nvPicPr>
          <p:cNvPr id="6" name="Picture 5" descr="psychology puzzel bra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0"/>
            <a:ext cx="1905000" cy="284859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  <p:sndAc>
      <p:stSnd>
        <p:snd r:embed="rId2" name="voltag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Freud also believed in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2819400"/>
          </a:xfrm>
        </p:spPr>
        <p:txBody>
          <a:bodyPr>
            <a:normAutofit fontScale="92500"/>
          </a:bodyPr>
          <a:lstStyle/>
          <a:p>
            <a:r>
              <a:rPr lang="en-US" altLang="ko-KR" sz="3500" dirty="0" smtClean="0"/>
              <a:t>something called the </a:t>
            </a:r>
            <a:r>
              <a:rPr lang="en-US" altLang="ko-KR" sz="3500" b="1" dirty="0" smtClean="0">
                <a:solidFill>
                  <a:srgbClr val="002060"/>
                </a:solidFill>
              </a:rPr>
              <a:t>“Ego” </a:t>
            </a:r>
            <a:r>
              <a:rPr lang="ko-KR" altLang="en-US" sz="3500" b="1" dirty="0" smtClean="0"/>
              <a:t>自尊 </a:t>
            </a:r>
            <a:r>
              <a:rPr lang="en-US" altLang="ko-KR" sz="2000" dirty="0" err="1" smtClean="0"/>
              <a:t>zìzūn</a:t>
            </a:r>
            <a:r>
              <a:rPr lang="en-US" altLang="ko-KR" sz="2000" dirty="0" smtClean="0"/>
              <a:t>  </a:t>
            </a:r>
            <a:r>
              <a:rPr lang="en-US" altLang="ko-KR" sz="3500" dirty="0" smtClean="0"/>
              <a:t>which are your feelings about yourself. </a:t>
            </a:r>
          </a:p>
          <a:p>
            <a:r>
              <a:rPr lang="en-US" altLang="ko-KR" sz="2800" dirty="0" smtClean="0">
                <a:sym typeface="Wingdings" pitchFamily="2" charset="2"/>
              </a:rPr>
              <a:t> If you have a </a:t>
            </a:r>
            <a:r>
              <a:rPr lang="en-US" altLang="ko-KR" sz="4000" b="1" dirty="0" smtClean="0">
                <a:sym typeface="Wingdings" pitchFamily="2" charset="2"/>
              </a:rPr>
              <a:t>big ego</a:t>
            </a:r>
            <a:r>
              <a:rPr lang="en-US" altLang="ko-KR" sz="2800" dirty="0" smtClean="0">
                <a:sym typeface="Wingdings" pitchFamily="2" charset="2"/>
              </a:rPr>
              <a:t>, you think you’re so great.</a:t>
            </a:r>
          </a:p>
          <a:p>
            <a:r>
              <a:rPr lang="en-US" altLang="ko-KR" sz="2800" dirty="0" smtClean="0">
                <a:sym typeface="Wingdings" pitchFamily="2" charset="2"/>
              </a:rPr>
              <a:t> If you have a </a:t>
            </a:r>
            <a:r>
              <a:rPr lang="en-US" altLang="ko-KR" sz="2400" dirty="0" smtClean="0">
                <a:sym typeface="Wingdings" pitchFamily="2" charset="2"/>
              </a:rPr>
              <a:t>small ego</a:t>
            </a:r>
            <a:r>
              <a:rPr lang="en-US" altLang="ko-KR" sz="2800" dirty="0" smtClean="0">
                <a:sym typeface="Wingdings" pitchFamily="2" charset="2"/>
              </a:rPr>
              <a:t>, you think you’re not good, stupid</a:t>
            </a:r>
            <a:r>
              <a:rPr lang="ko-KR" altLang="en-US" sz="2800" dirty="0" smtClean="0"/>
              <a:t> 笨的</a:t>
            </a:r>
            <a:r>
              <a:rPr lang="en-US" altLang="ko-KR" sz="2800" dirty="0" smtClean="0"/>
              <a:t> </a:t>
            </a:r>
            <a:r>
              <a:rPr lang="en-US" altLang="ko-KR" sz="1600" dirty="0" err="1" smtClean="0"/>
              <a:t>bèn</a:t>
            </a:r>
            <a:r>
              <a:rPr lang="en-US" altLang="ko-KR" sz="1600" dirty="0" smtClean="0"/>
              <a:t> de</a:t>
            </a:r>
            <a:r>
              <a:rPr lang="en-US" altLang="ko-KR" sz="2800" dirty="0" smtClean="0">
                <a:sym typeface="Wingdings" pitchFamily="2" charset="2"/>
              </a:rPr>
              <a:t>, ugly</a:t>
            </a:r>
            <a:r>
              <a:rPr lang="ko-KR" altLang="en-US" sz="2800" dirty="0" smtClean="0"/>
              <a:t> 丑陋的</a:t>
            </a:r>
            <a:r>
              <a:rPr lang="en-US" altLang="ko-KR" sz="2800" dirty="0" smtClean="0"/>
              <a:t> </a:t>
            </a:r>
            <a:r>
              <a:rPr lang="en-US" altLang="ko-KR" sz="1600" dirty="0" err="1" smtClean="0"/>
              <a:t>chǒulòu</a:t>
            </a:r>
            <a:r>
              <a:rPr lang="en-US" altLang="ko-KR" sz="2800" dirty="0" smtClean="0">
                <a:sym typeface="Wingdings" pitchFamily="2" charset="2"/>
              </a:rPr>
              <a:t>, worthless</a:t>
            </a:r>
            <a:r>
              <a:rPr lang="ko-KR" altLang="en-US" sz="2800" b="1" dirty="0" smtClean="0"/>
              <a:t> 毫无价值的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háowújiàzhíde</a:t>
            </a:r>
            <a:r>
              <a:rPr lang="en-US" altLang="ko-KR" sz="1600" dirty="0" smtClean="0">
                <a:sym typeface="Wingdings" pitchFamily="2" charset="2"/>
              </a:rPr>
              <a:t>.</a:t>
            </a:r>
            <a:endParaRPr lang="en-US" altLang="ko-KR" sz="1600" dirty="0" smtClean="0"/>
          </a:p>
          <a:p>
            <a:endParaRPr lang="ko-KR" altLang="en-US" dirty="0"/>
          </a:p>
        </p:txBody>
      </p:sp>
      <p:pic>
        <p:nvPicPr>
          <p:cNvPr id="4" name="Picture 3" descr="egomania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8125"/>
            <a:ext cx="3152775" cy="2809875"/>
          </a:xfrm>
          <a:prstGeom prst="rect">
            <a:avLst/>
          </a:prstGeom>
        </p:spPr>
      </p:pic>
      <p:pic>
        <p:nvPicPr>
          <p:cNvPr id="5" name="Picture 4" descr="Money h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4034028"/>
            <a:ext cx="2590800" cy="2823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0"/>
            <a:ext cx="480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</a:t>
            </a:r>
            <a:r>
              <a:rPr lang="en-US" altLang="ko-KR" sz="2500" dirty="0" smtClean="0"/>
              <a:t>Clinical psychology</a:t>
            </a:r>
            <a:r>
              <a:rPr lang="ko-KR" altLang="en-US" sz="2500" b="1" dirty="0" smtClean="0">
                <a:solidFill>
                  <a:srgbClr val="FF0000"/>
                </a:solidFill>
              </a:rPr>
              <a:t> 临床心理学</a:t>
            </a:r>
            <a:r>
              <a:rPr lang="en-US" altLang="ko-KR" sz="2500" dirty="0" smtClean="0"/>
              <a:t>)</a:t>
            </a:r>
            <a:endParaRPr lang="ko-KR" alt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57800" cy="609600"/>
          </a:xfrm>
        </p:spPr>
        <p:txBody>
          <a:bodyPr>
            <a:normAutofit/>
          </a:bodyPr>
          <a:lstStyle/>
          <a:p>
            <a:r>
              <a:rPr lang="en-US" altLang="ko-KR" sz="3500" b="1" dirty="0" smtClean="0">
                <a:solidFill>
                  <a:schemeClr val="accent6">
                    <a:lumMod val="75000"/>
                  </a:schemeClr>
                </a:solidFill>
              </a:rPr>
              <a:t>He also believed in </a:t>
            </a:r>
            <a:endParaRPr lang="ko-KR" altLang="en-US" sz="3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6324600" cy="4846320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sz="3600" b="1" u="sng" dirty="0" smtClean="0">
                <a:solidFill>
                  <a:srgbClr val="FF0000"/>
                </a:solidFill>
              </a:rPr>
              <a:t>Ego Defenses</a:t>
            </a:r>
            <a:r>
              <a:rPr lang="zh-CN" altLang="en-US" sz="3600" b="1" u="sng" dirty="0" smtClean="0">
                <a:solidFill>
                  <a:srgbClr val="FF0000"/>
                </a:solidFill>
              </a:rPr>
              <a:t>（防守</a:t>
            </a:r>
            <a:r>
              <a:rPr lang="en-US" altLang="zh-CN" sz="3600" b="1" u="sng" dirty="0" smtClean="0">
                <a:solidFill>
                  <a:srgbClr val="FF0000"/>
                </a:solidFill>
              </a:rPr>
              <a:t>)</a:t>
            </a:r>
            <a:endParaRPr lang="en-US" altLang="ko-KR" sz="3600" b="1" u="sng" dirty="0" smtClean="0">
              <a:solidFill>
                <a:srgbClr val="FF0000"/>
              </a:solidFill>
            </a:endParaRPr>
          </a:p>
          <a:p>
            <a:r>
              <a:rPr lang="en-US" altLang="ko-KR" dirty="0" smtClean="0"/>
              <a:t>Denial : </a:t>
            </a:r>
            <a:r>
              <a:rPr lang="zh-CN" altLang="en-US" dirty="0" smtClean="0"/>
              <a:t>固执己见的</a:t>
            </a:r>
            <a:endParaRPr lang="en-US" altLang="ko-KR" dirty="0" smtClean="0"/>
          </a:p>
          <a:p>
            <a:r>
              <a:rPr lang="en-US" altLang="ko-KR" dirty="0" smtClean="0"/>
              <a:t>Rationalization</a:t>
            </a:r>
            <a:r>
              <a:rPr lang="zh-CN" altLang="en-US" dirty="0" smtClean="0"/>
              <a:t> 满肚借口</a:t>
            </a:r>
            <a:endParaRPr lang="en-US" altLang="ko-KR" dirty="0" smtClean="0"/>
          </a:p>
          <a:p>
            <a:r>
              <a:rPr lang="en-US" altLang="ko-KR" dirty="0" smtClean="0"/>
              <a:t>Projection</a:t>
            </a:r>
            <a:r>
              <a:rPr lang="zh-CN" altLang="en-US" dirty="0" smtClean="0"/>
              <a:t> 矛头指向他人的 （不从自身找原因的 ）</a:t>
            </a:r>
            <a:endParaRPr lang="en-US" altLang="zh-CN" dirty="0" smtClean="0"/>
          </a:p>
          <a:p>
            <a:r>
              <a:rPr lang="en-US" altLang="ko-KR" dirty="0" smtClean="0"/>
              <a:t>Passive aggression  </a:t>
            </a:r>
            <a:r>
              <a:rPr lang="zh-CN" altLang="en-US" dirty="0" smtClean="0"/>
              <a:t>爱莫能助</a:t>
            </a:r>
            <a:endParaRPr lang="en-US" altLang="ko-KR" dirty="0" smtClean="0"/>
          </a:p>
          <a:p>
            <a:r>
              <a:rPr lang="en-US" altLang="ko-KR" dirty="0" smtClean="0"/>
              <a:t>Dissociation</a:t>
            </a:r>
            <a:r>
              <a:rPr lang="zh-CN" altLang="en-US" dirty="0" smtClean="0"/>
              <a:t> 幻想成他人</a:t>
            </a:r>
            <a:endParaRPr lang="en-US" altLang="ko-KR" dirty="0" smtClean="0"/>
          </a:p>
          <a:p>
            <a:r>
              <a:rPr lang="en-US" altLang="ko-KR" dirty="0" smtClean="0"/>
              <a:t>Regression</a:t>
            </a:r>
            <a:r>
              <a:rPr lang="zh-CN" altLang="en-US" dirty="0" smtClean="0"/>
              <a:t> 想象自己是孩子</a:t>
            </a:r>
            <a:endParaRPr lang="en-US" altLang="ko-KR" dirty="0" smtClean="0"/>
          </a:p>
          <a:p>
            <a:r>
              <a:rPr lang="en-US" altLang="ko-KR" dirty="0" smtClean="0"/>
              <a:t>Withdrawal </a:t>
            </a:r>
            <a:r>
              <a:rPr lang="zh-CN" altLang="en-US" dirty="0" smtClean="0"/>
              <a:t> 逃避现实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Picture 4" descr="Shie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-1"/>
            <a:ext cx="1219200" cy="2912939"/>
          </a:xfrm>
          <a:prstGeom prst="rect">
            <a:avLst/>
          </a:prstGeom>
        </p:spPr>
      </p:pic>
      <p:pic>
        <p:nvPicPr>
          <p:cNvPr id="6" name="Picture 5" descr="Den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276600"/>
            <a:ext cx="3581400" cy="3581400"/>
          </a:xfrm>
          <a:prstGeom prst="rect">
            <a:avLst/>
          </a:prstGeom>
        </p:spPr>
      </p:pic>
      <p:pic>
        <p:nvPicPr>
          <p:cNvPr id="7" name="Picture 6" descr="Rationaliza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5999" y="-1"/>
            <a:ext cx="1817270" cy="2590801"/>
          </a:xfrm>
          <a:prstGeom prst="rect">
            <a:avLst/>
          </a:prstGeom>
        </p:spPr>
      </p:pic>
      <p:pic>
        <p:nvPicPr>
          <p:cNvPr id="9" name="Picture 8" descr="plushpuffin_rationaliz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5029200"/>
            <a:ext cx="2268982" cy="1828800"/>
          </a:xfrm>
          <a:prstGeom prst="rect">
            <a:avLst/>
          </a:prstGeom>
        </p:spPr>
      </p:pic>
      <p:pic>
        <p:nvPicPr>
          <p:cNvPr id="10" name="Picture 9" descr="adult_baby_age_regression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47867"/>
            <a:ext cx="2667000" cy="1810133"/>
          </a:xfrm>
          <a:prstGeom prst="rect">
            <a:avLst/>
          </a:prstGeom>
        </p:spPr>
      </p:pic>
      <p:pic>
        <p:nvPicPr>
          <p:cNvPr id="11" name="Picture 10" descr="Split personalit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4400" y="1419225"/>
            <a:ext cx="1262743" cy="11049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altLang="ko-KR" dirty="0" err="1" smtClean="0"/>
              <a:t>Freuds</a:t>
            </a:r>
            <a:r>
              <a:rPr lang="en-US" altLang="ko-KR" dirty="0" smtClean="0"/>
              <a:t> Personality</a:t>
            </a:r>
            <a:r>
              <a:rPr lang="ko-KR" altLang="en-US" dirty="0" smtClean="0"/>
              <a:t> </a:t>
            </a:r>
            <a:r>
              <a:rPr lang="ko-KR" altLang="en-US" sz="3500" dirty="0" smtClean="0"/>
              <a:t>个性</a:t>
            </a:r>
            <a:r>
              <a:rPr lang="en-US" altLang="ko-KR" dirty="0" smtClean="0"/>
              <a:t> theory</a:t>
            </a:r>
            <a:r>
              <a:rPr lang="ko-KR" altLang="en-US" dirty="0" smtClean="0"/>
              <a:t> 个性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2743200"/>
          </a:xfrm>
        </p:spPr>
        <p:txBody>
          <a:bodyPr>
            <a:normAutofit/>
          </a:bodyPr>
          <a:lstStyle/>
          <a:p>
            <a:r>
              <a:rPr lang="en-US" altLang="ko-KR" sz="3000" dirty="0" smtClean="0"/>
              <a:t>Freud believed we all have </a:t>
            </a:r>
            <a:r>
              <a:rPr lang="en-US" altLang="ko-KR" sz="3000" i="1" dirty="0" smtClean="0">
                <a:solidFill>
                  <a:srgbClr val="FF0000"/>
                </a:solidFill>
              </a:rPr>
              <a:t>three personalities </a:t>
            </a:r>
            <a:r>
              <a:rPr lang="en-US" altLang="ko-KR" sz="3000" b="1" i="1" dirty="0" smtClean="0">
                <a:solidFill>
                  <a:srgbClr val="002060"/>
                </a:solidFill>
              </a:rPr>
              <a:t>in</a:t>
            </a:r>
            <a:r>
              <a:rPr lang="en-US" altLang="ko-KR" sz="3000" i="1" dirty="0" smtClean="0"/>
              <a:t> us</a:t>
            </a:r>
            <a:r>
              <a:rPr lang="en-US" altLang="ko-KR" sz="3000" dirty="0" smtClean="0"/>
              <a:t>:</a:t>
            </a:r>
          </a:p>
          <a:p>
            <a:pPr>
              <a:buNone/>
            </a:pPr>
            <a:endParaRPr lang="en-US" altLang="ko-KR" dirty="0" smtClean="0"/>
          </a:p>
          <a:p>
            <a:r>
              <a:rPr lang="en-US" altLang="ko-KR" sz="3000" b="1" dirty="0" smtClean="0">
                <a:solidFill>
                  <a:srgbClr val="FF0000"/>
                </a:solidFill>
              </a:rPr>
              <a:t>Id</a:t>
            </a:r>
            <a:r>
              <a:rPr lang="en-US" altLang="ko-KR" sz="3000" dirty="0" smtClean="0">
                <a:solidFill>
                  <a:srgbClr val="FF0000"/>
                </a:solidFill>
              </a:rPr>
              <a:t> </a:t>
            </a:r>
            <a:r>
              <a:rPr lang="en-US" altLang="ko-KR" sz="3000" dirty="0" smtClean="0"/>
              <a:t>= Creative, selfish</a:t>
            </a:r>
            <a:r>
              <a:rPr lang="ko-KR" altLang="en-US" sz="3200" dirty="0" smtClean="0"/>
              <a:t> 自私的</a:t>
            </a:r>
            <a:r>
              <a:rPr lang="en-US" altLang="ko-KR" sz="3000" dirty="0" smtClean="0"/>
              <a:t>, childish </a:t>
            </a:r>
            <a:r>
              <a:rPr lang="ko-KR" altLang="en-US" sz="3000" b="1" dirty="0" smtClean="0"/>
              <a:t>本我</a:t>
            </a:r>
            <a:r>
              <a:rPr lang="en-US" altLang="ko-KR" sz="3000" dirty="0" smtClean="0"/>
              <a:t> </a:t>
            </a:r>
            <a:r>
              <a:rPr lang="en-US" altLang="ko-KR" sz="1600" dirty="0" err="1" smtClean="0"/>
              <a:t>běn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wǒ</a:t>
            </a:r>
            <a:endParaRPr lang="en-US" altLang="ko-KR" sz="1600" dirty="0" smtClean="0"/>
          </a:p>
          <a:p>
            <a:r>
              <a:rPr lang="en-US" altLang="ko-KR" sz="3000" b="1" dirty="0" smtClean="0">
                <a:solidFill>
                  <a:srgbClr val="FF0000"/>
                </a:solidFill>
              </a:rPr>
              <a:t>Ego</a:t>
            </a:r>
            <a:r>
              <a:rPr lang="en-US" altLang="ko-KR" sz="3000" dirty="0" smtClean="0"/>
              <a:t> =  Conscious mind </a:t>
            </a:r>
            <a:r>
              <a:rPr lang="ko-KR" altLang="en-US" sz="2800" b="1" dirty="0" smtClean="0"/>
              <a:t>清醒</a:t>
            </a:r>
            <a:r>
              <a:rPr lang="en-US" altLang="ko-KR" sz="2800" dirty="0" smtClean="0"/>
              <a:t> </a:t>
            </a:r>
            <a:r>
              <a:rPr lang="en-US" altLang="ko-KR" sz="1600" dirty="0" err="1" smtClean="0"/>
              <a:t>qīngxǐng</a:t>
            </a:r>
            <a:r>
              <a:rPr lang="en-US" altLang="ko-KR" sz="2800" dirty="0" smtClean="0"/>
              <a:t> &amp; </a:t>
            </a:r>
            <a:r>
              <a:rPr lang="ko-KR" altLang="en-US" sz="3000" dirty="0" smtClean="0"/>
              <a:t>自尊 </a:t>
            </a:r>
            <a:r>
              <a:rPr lang="en-US" altLang="ko-KR" sz="1600" dirty="0" err="1" smtClean="0"/>
              <a:t>zìzūn</a:t>
            </a:r>
            <a:endParaRPr lang="en-US" altLang="ko-KR" sz="1600" dirty="0" smtClean="0"/>
          </a:p>
          <a:p>
            <a:r>
              <a:rPr lang="en-US" altLang="ko-KR" sz="3000" b="1" dirty="0" smtClean="0">
                <a:solidFill>
                  <a:srgbClr val="FF0000"/>
                </a:solidFill>
              </a:rPr>
              <a:t>Superego</a:t>
            </a:r>
            <a:r>
              <a:rPr lang="en-US" altLang="ko-KR" sz="3000" dirty="0" smtClean="0"/>
              <a:t> = responsible, a parent-like self </a:t>
            </a:r>
            <a:r>
              <a:rPr lang="ko-KR" altLang="en-US" sz="3000" dirty="0" smtClean="0"/>
              <a:t>超我 </a:t>
            </a:r>
            <a:endParaRPr lang="en-US" altLang="ko-KR" sz="3000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Picture 3" descr="Crying ba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38600"/>
            <a:ext cx="2362200" cy="2834640"/>
          </a:xfrm>
          <a:prstGeom prst="rect">
            <a:avLst/>
          </a:prstGeom>
        </p:spPr>
      </p:pic>
      <p:pic>
        <p:nvPicPr>
          <p:cNvPr id="5" name="Picture 4" descr="ID ego supere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973456"/>
            <a:ext cx="3733800" cy="2884544"/>
          </a:xfrm>
          <a:prstGeom prst="rect">
            <a:avLst/>
          </a:prstGeom>
        </p:spPr>
      </p:pic>
      <p:pic>
        <p:nvPicPr>
          <p:cNvPr id="6" name="Picture 5" descr="0511-08Devil_and_Angel_on_My_Shoulder-Conscie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840" y="4038600"/>
            <a:ext cx="292816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I am…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3900" dirty="0" smtClean="0"/>
              <a:t>_______% childish </a:t>
            </a:r>
            <a:r>
              <a:rPr lang="ko-KR" altLang="en-US" dirty="0" smtClean="0"/>
              <a:t>幼稚的 </a:t>
            </a:r>
            <a:r>
              <a:rPr lang="en-US" altLang="ko-KR" sz="2000" dirty="0" err="1" smtClean="0"/>
              <a:t>yòuzhì</a:t>
            </a:r>
            <a:r>
              <a:rPr lang="en-US" altLang="ko-KR" sz="2000" dirty="0" smtClean="0"/>
              <a:t> de</a:t>
            </a:r>
          </a:p>
          <a:p>
            <a:pPr>
              <a:buNone/>
            </a:pPr>
            <a:endParaRPr lang="en-US" altLang="ko-KR" sz="3900" dirty="0" smtClean="0"/>
          </a:p>
          <a:p>
            <a:r>
              <a:rPr lang="en-US" altLang="ko-KR" sz="3900" dirty="0" smtClean="0"/>
              <a:t>_______% adult </a:t>
            </a:r>
            <a:r>
              <a:rPr lang="ko-KR" altLang="en-US" sz="3900" dirty="0" smtClean="0"/>
              <a:t>成年人 </a:t>
            </a:r>
            <a:r>
              <a:rPr lang="en-US" altLang="ko-KR" sz="1500" dirty="0" err="1" smtClean="0"/>
              <a:t>chéngniánrén</a:t>
            </a:r>
            <a:endParaRPr lang="en-US" altLang="ko-KR" sz="1500" dirty="0" smtClean="0"/>
          </a:p>
          <a:p>
            <a:pPr>
              <a:buNone/>
            </a:pPr>
            <a:endParaRPr lang="en-US" altLang="ko-KR" sz="3900" dirty="0" smtClean="0"/>
          </a:p>
          <a:p>
            <a:r>
              <a:rPr lang="en-US" altLang="ko-KR" sz="3900" dirty="0" smtClean="0"/>
              <a:t>________% responsible </a:t>
            </a:r>
            <a:r>
              <a:rPr lang="ko-KR" altLang="en-US" sz="4000" dirty="0" smtClean="0"/>
              <a:t>可靠的</a:t>
            </a:r>
            <a:r>
              <a:rPr lang="en-US" altLang="ko-KR" sz="3900" dirty="0" smtClean="0"/>
              <a:t> </a:t>
            </a:r>
          </a:p>
          <a:p>
            <a:pPr lvl="4">
              <a:buNone/>
            </a:pPr>
            <a:r>
              <a:rPr lang="en-US" altLang="ko-KR" sz="3300" dirty="0" smtClean="0"/>
              <a:t>			like a parent </a:t>
            </a:r>
            <a:r>
              <a:rPr lang="ko-KR" altLang="en-US" sz="3300" b="1" dirty="0" smtClean="0"/>
              <a:t>父母 </a:t>
            </a:r>
            <a:r>
              <a:rPr lang="en-US" altLang="ko-KR" sz="900" dirty="0" err="1" smtClean="0"/>
              <a:t>fùmǔ</a:t>
            </a:r>
            <a:r>
              <a:rPr lang="en-US" altLang="ko-KR" sz="900" dirty="0" smtClean="0"/>
              <a:t> </a:t>
            </a:r>
            <a:endParaRPr lang="ko-KR" alt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Freudian psychology is called</a:t>
            </a:r>
            <a:r>
              <a:rPr lang="en-US" altLang="ko-KR" dirty="0" smtClean="0">
                <a:sym typeface="Wingdings" pitchFamily="2" charset="2"/>
              </a:rPr>
              <a:t>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610600" cy="762000"/>
          </a:xfrm>
        </p:spPr>
        <p:txBody>
          <a:bodyPr>
            <a:normAutofit/>
          </a:bodyPr>
          <a:lstStyle/>
          <a:p>
            <a:r>
              <a:rPr lang="en-US" altLang="ko-KR" sz="3500" b="1" u="sng" dirty="0" smtClean="0">
                <a:solidFill>
                  <a:srgbClr val="FF0000"/>
                </a:solidFill>
              </a:rPr>
              <a:t>Psychoanalysis</a:t>
            </a:r>
            <a:r>
              <a:rPr lang="en-US" altLang="ko-KR" sz="35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</a:rPr>
              <a:t>精神分析学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pic>
        <p:nvPicPr>
          <p:cNvPr id="4" name="Picture 3" descr="Psychoanalysis 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6071630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1295400"/>
            <a:ext cx="2743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/>
              <a:t>In psychoanalysis the therapist</a:t>
            </a:r>
          </a:p>
          <a:p>
            <a:r>
              <a:rPr lang="ko-KR" altLang="en-US" sz="2800" b="1" dirty="0" smtClean="0"/>
              <a:t>治疗专家</a:t>
            </a:r>
            <a:r>
              <a:rPr lang="en-US" altLang="ko-KR" dirty="0" smtClean="0"/>
              <a:t>[</a:t>
            </a:r>
            <a:r>
              <a:rPr lang="en-US" altLang="ko-KR" dirty="0" err="1" smtClean="0"/>
              <a:t>zhìliáozhuānjiā</a:t>
            </a:r>
            <a:r>
              <a:rPr lang="en-US" altLang="ko-KR" dirty="0" smtClean="0"/>
              <a:t>] </a:t>
            </a:r>
            <a:r>
              <a:rPr lang="en-US" altLang="ko-KR" sz="2500" dirty="0" smtClean="0"/>
              <a:t>helps the client</a:t>
            </a:r>
            <a:r>
              <a:rPr lang="ko-KR" altLang="en-US" sz="2800" b="1" dirty="0" smtClean="0"/>
              <a:t>患者</a:t>
            </a:r>
            <a:r>
              <a:rPr lang="en-US" altLang="ko-KR" sz="1200" dirty="0" smtClean="0"/>
              <a:t>[</a:t>
            </a:r>
            <a:r>
              <a:rPr lang="en-US" altLang="ko-KR" sz="1200" dirty="0" err="1" smtClean="0"/>
              <a:t>huànzhě</a:t>
            </a:r>
            <a:r>
              <a:rPr lang="en-US" altLang="ko-KR" sz="1200" dirty="0" smtClean="0"/>
              <a:t>]</a:t>
            </a:r>
            <a:r>
              <a:rPr lang="en-US" altLang="ko-KR" sz="2800" dirty="0" smtClean="0"/>
              <a:t> </a:t>
            </a:r>
            <a:r>
              <a:rPr lang="en-US" altLang="ko-KR" sz="2500" dirty="0" smtClean="0"/>
              <a:t> explore their dreams </a:t>
            </a:r>
            <a:r>
              <a:rPr lang="ko-KR" altLang="en-US" sz="2800" dirty="0" smtClean="0"/>
              <a:t>梦的解释 </a:t>
            </a:r>
            <a:r>
              <a:rPr lang="en-US" altLang="ko-KR" sz="2500" dirty="0" smtClean="0"/>
              <a:t>and early childhood traumas.</a:t>
            </a:r>
            <a:r>
              <a:rPr lang="ko-KR" altLang="en-US" sz="2800" b="1" dirty="0" smtClean="0"/>
              <a:t> 童年期创伤</a:t>
            </a:r>
            <a:r>
              <a:rPr lang="en-US" altLang="ko-KR" sz="1400" dirty="0" smtClean="0"/>
              <a:t>[</a:t>
            </a:r>
            <a:r>
              <a:rPr lang="en-US" altLang="ko-KR" sz="1400" dirty="0" err="1" smtClean="0"/>
              <a:t>tóng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nián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qī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chuàng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shāng</a:t>
            </a:r>
            <a:r>
              <a:rPr lang="en-US" altLang="ko-KR" sz="1400" dirty="0" smtClean="0"/>
              <a:t> 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Another branch of psychology is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altLang="ko-KR" dirty="0" smtClean="0"/>
              <a:t>Called: </a:t>
            </a:r>
            <a:r>
              <a:rPr lang="en-US" altLang="ko-KR" sz="3500" dirty="0" smtClean="0"/>
              <a:t>Transactional Analysis or </a:t>
            </a:r>
            <a:r>
              <a:rPr lang="en-US" altLang="ko-KR" sz="4500" dirty="0" smtClean="0">
                <a:solidFill>
                  <a:srgbClr val="FF0000"/>
                </a:solidFill>
              </a:rPr>
              <a:t>T.A.</a:t>
            </a:r>
            <a:endParaRPr lang="en-US" altLang="ko-KR" sz="4500" dirty="0" smtClean="0"/>
          </a:p>
          <a:p>
            <a:r>
              <a:rPr lang="ko-KR" altLang="en-US" b="1" dirty="0" smtClean="0"/>
              <a:t>相互作用分析</a:t>
            </a:r>
            <a:r>
              <a:rPr lang="en-US" altLang="ko-KR" sz="1500" dirty="0" smtClean="0"/>
              <a:t>[</a:t>
            </a:r>
            <a:r>
              <a:rPr lang="en-US" altLang="ko-KR" sz="1500" dirty="0" err="1" smtClean="0"/>
              <a:t>xiāng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hù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zuò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yòng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fēn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xī</a:t>
            </a:r>
            <a:r>
              <a:rPr lang="en-US" altLang="ko-KR" sz="1500" dirty="0" smtClean="0"/>
              <a:t>] </a:t>
            </a:r>
          </a:p>
          <a:p>
            <a:pPr>
              <a:buNone/>
            </a:pPr>
            <a:endParaRPr lang="en-US" altLang="ko-KR" sz="1500" dirty="0" smtClean="0"/>
          </a:p>
          <a:p>
            <a:r>
              <a:rPr lang="en-US" altLang="ko-KR" dirty="0" smtClean="0"/>
              <a:t>They believe:</a:t>
            </a:r>
          </a:p>
          <a:p>
            <a:endParaRPr lang="en-US" altLang="ko-KR" dirty="0" smtClean="0"/>
          </a:p>
          <a:p>
            <a:r>
              <a:rPr lang="en-US" altLang="ko-KR" sz="3500" b="1" dirty="0" smtClean="0">
                <a:solidFill>
                  <a:srgbClr val="7030A0"/>
                </a:solidFill>
              </a:rPr>
              <a:t>I’m OK and</a:t>
            </a:r>
          </a:p>
          <a:p>
            <a:r>
              <a:rPr lang="en-US" altLang="ko-KR" sz="3500" b="1" dirty="0" smtClean="0">
                <a:solidFill>
                  <a:srgbClr val="7030A0"/>
                </a:solidFill>
              </a:rPr>
              <a:t>You’re OK!    </a:t>
            </a:r>
            <a:r>
              <a:rPr lang="en-US" altLang="ko-KR" dirty="0" smtClean="0"/>
              <a:t>And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everyone deserves respect</a:t>
            </a:r>
            <a:r>
              <a:rPr lang="ko-KR" altLang="en-US" b="1" dirty="0" smtClean="0"/>
              <a:t>尊重</a:t>
            </a:r>
            <a:r>
              <a:rPr lang="en-US" altLang="ko-KR" sz="1600" dirty="0" smtClean="0"/>
              <a:t>[</a:t>
            </a:r>
            <a:r>
              <a:rPr lang="en-US" altLang="ko-KR" sz="1600" dirty="0" err="1" smtClean="0"/>
              <a:t>zūnzhòng</a:t>
            </a:r>
            <a:r>
              <a:rPr lang="en-US" altLang="ko-KR" sz="1600" dirty="0" smtClean="0"/>
              <a:t>] 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altLang="ko-KR" sz="10000" dirty="0" smtClean="0">
                <a:solidFill>
                  <a:srgbClr val="FF0000"/>
                </a:solidFill>
              </a:rPr>
              <a:t>T.A.</a:t>
            </a:r>
            <a:endParaRPr lang="ko-KR" altLang="en-US" sz="10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t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0999" y="1066800"/>
            <a:ext cx="4194555" cy="5257800"/>
          </a:xfrm>
        </p:spPr>
      </p:pic>
      <p:sp>
        <p:nvSpPr>
          <p:cNvPr id="5" name="TextBox 4"/>
          <p:cNvSpPr txBox="1"/>
          <p:nvPr/>
        </p:nvSpPr>
        <p:spPr>
          <a:xfrm>
            <a:off x="4343400" y="1295400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>
                <a:solidFill>
                  <a:schemeClr val="tx2"/>
                </a:solidFill>
              </a:rPr>
              <a:t>Parent: </a:t>
            </a:r>
            <a:r>
              <a:rPr lang="en-US" altLang="ko-KR" sz="3000" dirty="0" smtClean="0"/>
              <a:t>Controlling </a:t>
            </a:r>
            <a:r>
              <a:rPr lang="ko-KR" altLang="en-US" sz="3000" b="1" dirty="0" smtClean="0"/>
              <a:t>控制</a:t>
            </a:r>
            <a:r>
              <a:rPr lang="en-US" altLang="ko-KR" sz="1300" dirty="0" smtClean="0"/>
              <a:t>[</a:t>
            </a:r>
            <a:r>
              <a:rPr lang="en-US" altLang="ko-KR" sz="1300" dirty="0" err="1" smtClean="0"/>
              <a:t>kòngzhì</a:t>
            </a:r>
            <a:r>
              <a:rPr lang="en-US" altLang="ko-KR" sz="1300" dirty="0" smtClean="0"/>
              <a:t>] </a:t>
            </a:r>
            <a:r>
              <a:rPr lang="en-US" altLang="ko-KR" sz="3000" dirty="0" smtClean="0"/>
              <a:t>and authoritarian, can be good or bad</a:t>
            </a:r>
            <a:endParaRPr lang="ko-KR" alt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31242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>
                <a:solidFill>
                  <a:schemeClr val="tx2"/>
                </a:solidFill>
              </a:rPr>
              <a:t>Adult</a:t>
            </a:r>
            <a:r>
              <a:rPr lang="ko-KR" altLang="en-US" sz="3000" dirty="0" smtClean="0"/>
              <a:t>成年的</a:t>
            </a:r>
            <a:r>
              <a:rPr lang="en-US" altLang="ko-KR" sz="3000" dirty="0" smtClean="0"/>
              <a:t>: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Realistic </a:t>
            </a:r>
            <a:r>
              <a:rPr lang="ko-KR" altLang="en-US" sz="3000" b="1" dirty="0" smtClean="0"/>
              <a:t>现实的</a:t>
            </a:r>
            <a:r>
              <a:rPr lang="en-US" altLang="ko-KR" sz="1200" dirty="0" smtClean="0"/>
              <a:t>[</a:t>
            </a:r>
            <a:r>
              <a:rPr lang="en-US" altLang="ko-KR" sz="1200" dirty="0" err="1" smtClean="0"/>
              <a:t>xiàn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shí</a:t>
            </a:r>
            <a:r>
              <a:rPr lang="en-US" altLang="ko-KR" sz="1200" dirty="0" smtClean="0"/>
              <a:t> de] 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balanced </a:t>
            </a:r>
            <a:r>
              <a:rPr lang="ko-KR" altLang="en-US" sz="3000" b="1" dirty="0" smtClean="0"/>
              <a:t>不偏不倚的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46482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>
                <a:solidFill>
                  <a:schemeClr val="tx2"/>
                </a:solidFill>
              </a:rPr>
              <a:t>Child: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helpless</a:t>
            </a:r>
            <a:r>
              <a:rPr lang="en-US" altLang="ko-KR" sz="3000" dirty="0" smtClean="0"/>
              <a:t>, </a:t>
            </a:r>
            <a:r>
              <a:rPr lang="ko-KR" altLang="en-US" sz="3200" b="1" dirty="0" smtClean="0"/>
              <a:t>眼睁睁</a:t>
            </a:r>
            <a:endParaRPr lang="en-US" altLang="ko-KR" sz="3200" dirty="0" smtClean="0"/>
          </a:p>
          <a:p>
            <a:r>
              <a:rPr lang="en-US" altLang="ko-KR" sz="3000" b="1" dirty="0" smtClean="0">
                <a:solidFill>
                  <a:srgbClr val="FF0000"/>
                </a:solidFill>
              </a:rPr>
              <a:t>rebellious</a:t>
            </a:r>
            <a:r>
              <a:rPr lang="ko-KR" altLang="en-US" sz="3200" b="1" dirty="0" smtClean="0"/>
              <a:t>反叛的</a:t>
            </a:r>
            <a:r>
              <a:rPr lang="en-US" altLang="ko-KR" sz="3000" dirty="0" smtClean="0"/>
              <a:t>,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self-pity</a:t>
            </a:r>
            <a:r>
              <a:rPr lang="ko-KR" altLang="en-US" sz="3200" b="1" dirty="0" smtClean="0"/>
              <a:t>自怜</a:t>
            </a:r>
            <a:r>
              <a:rPr lang="en-US" altLang="ko-KR" sz="1500" dirty="0" smtClean="0"/>
              <a:t>[</a:t>
            </a:r>
            <a:r>
              <a:rPr lang="en-US" altLang="ko-KR" sz="1500" dirty="0" err="1" smtClean="0"/>
              <a:t>zìlián</a:t>
            </a:r>
            <a:r>
              <a:rPr lang="en-US" altLang="ko-KR" sz="1500" dirty="0" smtClean="0"/>
              <a:t>]</a:t>
            </a:r>
            <a:endParaRPr lang="ko-KR" altLang="en-US" sz="15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466088"/>
          </a:xfrm>
        </p:spPr>
        <p:txBody>
          <a:bodyPr>
            <a:noAutofit/>
          </a:bodyPr>
          <a:lstStyle/>
          <a:p>
            <a:r>
              <a:rPr lang="en-US" altLang="ko-KR" sz="10000" dirty="0" smtClean="0">
                <a:solidFill>
                  <a:srgbClr val="FF0000"/>
                </a:solidFill>
              </a:rPr>
              <a:t>T.A.</a:t>
            </a:r>
            <a:endParaRPr lang="ko-KR" altLang="en-US" sz="10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572000" cy="4953000"/>
          </a:xfrm>
        </p:spPr>
        <p:txBody>
          <a:bodyPr>
            <a:normAutofit/>
          </a:bodyPr>
          <a:lstStyle/>
          <a:p>
            <a:r>
              <a:rPr lang="en-US" altLang="ko-KR" sz="3500" dirty="0" smtClean="0"/>
              <a:t>Part of being happy and healthy in T.A. is </a:t>
            </a:r>
            <a:r>
              <a:rPr lang="en-US" altLang="ko-KR" sz="3500" b="1" dirty="0" smtClean="0">
                <a:solidFill>
                  <a:srgbClr val="FF0000"/>
                </a:solidFill>
              </a:rPr>
              <a:t>letting go of </a:t>
            </a:r>
            <a:r>
              <a:rPr lang="ko-KR" altLang="en-US" b="1" dirty="0" smtClean="0"/>
              <a:t>松开</a:t>
            </a:r>
            <a:r>
              <a:rPr lang="en-US" altLang="ko-KR" sz="1300" dirty="0" smtClean="0"/>
              <a:t>[</a:t>
            </a:r>
            <a:r>
              <a:rPr lang="en-US" altLang="ko-KR" sz="1300" dirty="0" err="1" smtClean="0"/>
              <a:t>sōngkāi</a:t>
            </a:r>
            <a:r>
              <a:rPr lang="en-US" altLang="ko-KR" sz="1300" dirty="0" smtClean="0"/>
              <a:t>] </a:t>
            </a:r>
            <a:r>
              <a:rPr lang="en-US" altLang="ko-KR" sz="3500" dirty="0" smtClean="0"/>
              <a:t>childhood games like </a:t>
            </a:r>
            <a:r>
              <a:rPr lang="en-US" altLang="ko-KR" sz="3500" b="1" dirty="0" smtClean="0">
                <a:solidFill>
                  <a:srgbClr val="FF0000"/>
                </a:solidFill>
              </a:rPr>
              <a:t>helpless</a:t>
            </a:r>
            <a:r>
              <a:rPr lang="en-US" altLang="ko-KR" sz="2800" dirty="0" smtClean="0"/>
              <a:t>, </a:t>
            </a:r>
            <a:r>
              <a:rPr lang="ko-KR" altLang="en-US" sz="2800" b="1" dirty="0" smtClean="0"/>
              <a:t>眼睁睁</a:t>
            </a:r>
            <a:r>
              <a:rPr lang="en-US" altLang="ko-KR" sz="2800" b="1" dirty="0" smtClean="0"/>
              <a:t>,</a:t>
            </a:r>
            <a:r>
              <a:rPr lang="en-US" altLang="ko-KR" sz="2800" dirty="0" smtClean="0"/>
              <a:t> </a:t>
            </a:r>
            <a:r>
              <a:rPr lang="en-US" altLang="ko-KR" sz="3500" b="1" dirty="0" smtClean="0">
                <a:solidFill>
                  <a:srgbClr val="FF0000"/>
                </a:solidFill>
              </a:rPr>
              <a:t>rebellious</a:t>
            </a:r>
            <a:r>
              <a:rPr lang="ko-KR" altLang="en-US" sz="2800" b="1" dirty="0" smtClean="0"/>
              <a:t>反叛的</a:t>
            </a:r>
            <a:r>
              <a:rPr lang="en-US" altLang="ko-KR" sz="2800" dirty="0" smtClean="0"/>
              <a:t>, </a:t>
            </a:r>
            <a:r>
              <a:rPr lang="en-US" altLang="ko-KR" sz="3500" b="1" dirty="0" smtClean="0">
                <a:solidFill>
                  <a:srgbClr val="FF0000"/>
                </a:solidFill>
              </a:rPr>
              <a:t>self-pity</a:t>
            </a:r>
            <a:r>
              <a:rPr lang="ko-KR" altLang="en-US" sz="2800" b="1" dirty="0" smtClean="0"/>
              <a:t>自怜</a:t>
            </a:r>
            <a:r>
              <a:rPr lang="en-US" altLang="ko-KR" sz="1400" dirty="0" smtClean="0"/>
              <a:t>[</a:t>
            </a:r>
            <a:r>
              <a:rPr lang="en-US" altLang="ko-KR" sz="1400" dirty="0" err="1" smtClean="0"/>
              <a:t>zìlián</a:t>
            </a:r>
            <a:r>
              <a:rPr lang="en-US" altLang="ko-KR" sz="1400" dirty="0" smtClean="0"/>
              <a:t>], </a:t>
            </a:r>
            <a:r>
              <a:rPr lang="en-US" altLang="ko-KR" dirty="0" smtClean="0"/>
              <a:t>and </a:t>
            </a:r>
            <a:r>
              <a:rPr lang="en-US" altLang="ko-KR" sz="3500" dirty="0" smtClean="0"/>
              <a:t>becoming </a:t>
            </a:r>
            <a:r>
              <a:rPr lang="en-US" altLang="ko-KR" sz="3500" b="1" dirty="0" smtClean="0">
                <a:solidFill>
                  <a:srgbClr val="FF0000"/>
                </a:solidFill>
              </a:rPr>
              <a:t>responsible</a:t>
            </a:r>
            <a:r>
              <a:rPr lang="ko-KR" altLang="en-US" sz="2800" b="1" dirty="0" smtClean="0"/>
              <a:t>可靠的</a:t>
            </a:r>
            <a:r>
              <a:rPr lang="en-US" altLang="ko-KR" sz="1200" dirty="0" err="1" smtClean="0"/>
              <a:t>kěkào</a:t>
            </a:r>
            <a:r>
              <a:rPr lang="en-US" altLang="ko-KR" sz="1200" dirty="0" smtClean="0"/>
              <a:t> de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endParaRPr lang="ko-KR" altLang="en-US" dirty="0" smtClean="0"/>
          </a:p>
        </p:txBody>
      </p:sp>
      <p:pic>
        <p:nvPicPr>
          <p:cNvPr id="4" name="Picture 3" descr="transactional-analysis-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524000"/>
            <a:ext cx="3400425" cy="356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0"/>
            <a:ext cx="480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</a:t>
            </a:r>
            <a:r>
              <a:rPr lang="en-US" altLang="ko-KR" sz="2500" dirty="0" smtClean="0"/>
              <a:t>Clinical psychology</a:t>
            </a:r>
            <a:r>
              <a:rPr lang="ko-KR" altLang="en-US" sz="2500" b="1" dirty="0" smtClean="0">
                <a:solidFill>
                  <a:srgbClr val="FF0000"/>
                </a:solidFill>
              </a:rPr>
              <a:t> 临床心理学</a:t>
            </a:r>
            <a:r>
              <a:rPr lang="en-US" altLang="ko-KR" sz="2500" dirty="0" smtClean="0"/>
              <a:t>)</a:t>
            </a:r>
            <a:endParaRPr lang="ko-KR" alt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42288"/>
          </a:xfrm>
        </p:spPr>
        <p:txBody>
          <a:bodyPr>
            <a:noAutofit/>
          </a:bodyPr>
          <a:lstStyle/>
          <a:p>
            <a:pPr algn="ctr"/>
            <a:r>
              <a:rPr lang="en-US" altLang="ko-KR" sz="10000" b="1" dirty="0" smtClean="0">
                <a:solidFill>
                  <a:srgbClr val="FF0000"/>
                </a:solidFill>
              </a:rPr>
              <a:t>T.A.</a:t>
            </a:r>
            <a:endParaRPr lang="ko-KR" altLang="en-US" sz="10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2362200"/>
          </a:xfrm>
        </p:spPr>
        <p:txBody>
          <a:bodyPr>
            <a:normAutofit/>
          </a:bodyPr>
          <a:lstStyle/>
          <a:p>
            <a:r>
              <a:rPr lang="en-US" altLang="ko-KR" sz="3500" dirty="0" smtClean="0"/>
              <a:t>Another part of T.A. is that </a:t>
            </a:r>
            <a:r>
              <a:rPr lang="en-US" altLang="ko-KR" sz="3500" dirty="0" smtClean="0">
                <a:solidFill>
                  <a:srgbClr val="FF0000"/>
                </a:solidFill>
              </a:rPr>
              <a:t>you choose</a:t>
            </a:r>
            <a:r>
              <a:rPr lang="ko-KR" altLang="en-US" sz="3500" b="1" dirty="0" smtClean="0">
                <a:solidFill>
                  <a:srgbClr val="FF0000"/>
                </a:solidFill>
              </a:rPr>
              <a:t>挑选</a:t>
            </a:r>
            <a:r>
              <a:rPr lang="en-US" altLang="ko-KR" sz="1400" dirty="0" smtClean="0"/>
              <a:t>[</a:t>
            </a:r>
            <a:r>
              <a:rPr lang="en-US" altLang="ko-KR" sz="1400" dirty="0" err="1" smtClean="0"/>
              <a:t>tiāoxuǎn</a:t>
            </a:r>
            <a:r>
              <a:rPr lang="en-US" altLang="ko-KR" sz="1400" dirty="0" smtClean="0"/>
              <a:t>]  </a:t>
            </a:r>
            <a:r>
              <a:rPr lang="en-US" altLang="ko-KR" sz="3500" dirty="0" smtClean="0"/>
              <a:t>your own story. You </a:t>
            </a:r>
            <a:r>
              <a:rPr lang="en-US" altLang="ko-KR" sz="3500" dirty="0" smtClean="0">
                <a:solidFill>
                  <a:srgbClr val="FF0000"/>
                </a:solidFill>
              </a:rPr>
              <a:t>don’t have to </a:t>
            </a:r>
            <a:r>
              <a:rPr lang="ko-KR" altLang="en-US" sz="3600" b="1" dirty="0" smtClean="0">
                <a:solidFill>
                  <a:srgbClr val="FF0000"/>
                </a:solidFill>
              </a:rPr>
              <a:t>甭</a:t>
            </a:r>
            <a:r>
              <a:rPr lang="en-US" altLang="ko-KR" sz="1500" dirty="0" smtClean="0"/>
              <a:t>[</a:t>
            </a:r>
            <a:r>
              <a:rPr lang="en-US" altLang="ko-KR" sz="1500" dirty="0" err="1" smtClean="0"/>
              <a:t>béng</a:t>
            </a:r>
            <a:r>
              <a:rPr lang="en-US" altLang="ko-KR" sz="1500" dirty="0" smtClean="0"/>
              <a:t>]  </a:t>
            </a:r>
            <a:r>
              <a:rPr lang="en-US" altLang="ko-KR" sz="3500" dirty="0" smtClean="0">
                <a:solidFill>
                  <a:srgbClr val="FF0000"/>
                </a:solidFill>
              </a:rPr>
              <a:t>re-play</a:t>
            </a:r>
            <a:r>
              <a:rPr lang="ko-KR" altLang="en-US" sz="3600" b="1" dirty="0" smtClean="0">
                <a:solidFill>
                  <a:srgbClr val="FF0000"/>
                </a:solidFill>
              </a:rPr>
              <a:t>重新比赛</a:t>
            </a:r>
            <a:r>
              <a:rPr lang="en-US" altLang="ko-KR" sz="1300" dirty="0" smtClean="0"/>
              <a:t>[</a:t>
            </a:r>
            <a:r>
              <a:rPr lang="en-US" altLang="ko-KR" sz="1300" dirty="0" err="1" smtClean="0"/>
              <a:t>chóngxīnbǐsài</a:t>
            </a:r>
            <a:r>
              <a:rPr lang="en-US" altLang="ko-KR" sz="1300" dirty="0" smtClean="0"/>
              <a:t>]  </a:t>
            </a:r>
            <a:r>
              <a:rPr lang="en-US" altLang="ko-KR" sz="3500" dirty="0" smtClean="0"/>
              <a:t>old games, but can make your own </a:t>
            </a:r>
            <a:r>
              <a:rPr lang="en-US" altLang="ko-KR" sz="3500" dirty="0" smtClean="0">
                <a:solidFill>
                  <a:srgbClr val="FF0000"/>
                </a:solidFill>
              </a:rPr>
              <a:t>destiny</a:t>
            </a:r>
            <a:r>
              <a:rPr lang="ko-KR" altLang="en-US" sz="3600" dirty="0" smtClean="0">
                <a:solidFill>
                  <a:srgbClr val="FF0000"/>
                </a:solidFill>
              </a:rPr>
              <a:t>命运</a:t>
            </a:r>
            <a:r>
              <a:rPr lang="en-US" altLang="ko-KR" sz="3500" dirty="0" smtClean="0">
                <a:solidFill>
                  <a:srgbClr val="FF0000"/>
                </a:solidFill>
              </a:rPr>
              <a:t>.</a:t>
            </a:r>
            <a:endParaRPr lang="ko-KR" altLang="en-US" sz="3500" dirty="0">
              <a:solidFill>
                <a:srgbClr val="FF0000"/>
              </a:solidFill>
            </a:endParaRPr>
          </a:p>
        </p:txBody>
      </p:sp>
      <p:pic>
        <p:nvPicPr>
          <p:cNvPr id="4" name="Picture 3" descr="TA I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295650"/>
            <a:ext cx="4038600" cy="35623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Another branch of psychology…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81600"/>
          </a:xfrm>
        </p:spPr>
        <p:txBody>
          <a:bodyPr/>
          <a:lstStyle/>
          <a:p>
            <a:r>
              <a:rPr lang="en-US" altLang="ko-KR" sz="3500" b="1" u="sng" dirty="0" smtClean="0">
                <a:solidFill>
                  <a:srgbClr val="FF0000"/>
                </a:solidFill>
              </a:rPr>
              <a:t>Humanistic Psychology </a:t>
            </a:r>
            <a:r>
              <a:rPr lang="en-US" altLang="ko-KR" dirty="0" smtClean="0"/>
              <a:t>is the 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 major branch of psychology. It started mainly with </a:t>
            </a:r>
            <a:r>
              <a:rPr lang="en-US" altLang="ko-KR" sz="3500" b="1" dirty="0" smtClean="0">
                <a:solidFill>
                  <a:srgbClr val="002060"/>
                </a:solidFill>
              </a:rPr>
              <a:t>Carl Rogers</a:t>
            </a:r>
            <a:r>
              <a:rPr lang="en-US" altLang="ko-KR" sz="3500" dirty="0" smtClean="0"/>
              <a:t> </a:t>
            </a:r>
            <a:r>
              <a:rPr lang="en-US" altLang="ko-KR" dirty="0" smtClean="0"/>
              <a:t>who believed </a:t>
            </a:r>
          </a:p>
          <a:p>
            <a:pPr>
              <a:buNone/>
            </a:pPr>
            <a:r>
              <a:rPr lang="en-US" altLang="ko-KR" dirty="0" smtClean="0"/>
              <a:t>1. </a:t>
            </a:r>
            <a:r>
              <a:rPr lang="en-US" altLang="ko-KR" sz="3500" dirty="0" smtClean="0"/>
              <a:t>people are basically healthy</a:t>
            </a:r>
            <a:r>
              <a:rPr lang="ko-KR" altLang="en-US" sz="3500" dirty="0" smtClean="0"/>
              <a:t>健康的</a:t>
            </a:r>
            <a:r>
              <a:rPr lang="en-US" altLang="ko-KR" sz="3500" dirty="0" smtClean="0"/>
              <a:t> and need to develop their </a:t>
            </a:r>
          </a:p>
          <a:p>
            <a:pPr>
              <a:buNone/>
            </a:pPr>
            <a:r>
              <a:rPr lang="en-US" altLang="ko-KR" sz="3500" dirty="0" smtClean="0"/>
              <a:t>2. full potential </a:t>
            </a:r>
            <a:r>
              <a:rPr lang="ko-KR" altLang="en-US" sz="3500" dirty="0" smtClean="0"/>
              <a:t>十足潜力</a:t>
            </a:r>
            <a:r>
              <a:rPr lang="en-US" altLang="ko-KR" sz="3500" dirty="0" smtClean="0"/>
              <a:t>  and have a </a:t>
            </a:r>
          </a:p>
          <a:p>
            <a:pPr>
              <a:buNone/>
            </a:pPr>
            <a:r>
              <a:rPr lang="en-US" altLang="ko-KR" sz="3500" dirty="0" smtClean="0"/>
              <a:t>3. self actualization need. </a:t>
            </a:r>
            <a:r>
              <a:rPr lang="zh-CN" altLang="en-US" sz="3500" b="1" dirty="0" smtClean="0"/>
              <a:t>自我实现需要</a:t>
            </a:r>
            <a:r>
              <a:rPr lang="en-US" altLang="zh-CN" sz="3500" dirty="0" smtClean="0"/>
              <a:t>[</a:t>
            </a:r>
            <a:r>
              <a:rPr lang="en-US" altLang="zh-CN" sz="1500" dirty="0" err="1" smtClean="0"/>
              <a:t>zì</a:t>
            </a:r>
            <a:r>
              <a:rPr lang="en-US" altLang="zh-CN" sz="1500" dirty="0" smtClean="0"/>
              <a:t> </a:t>
            </a:r>
            <a:r>
              <a:rPr lang="en-US" altLang="zh-CN" sz="1500" dirty="0" err="1" smtClean="0"/>
              <a:t>wǒ</a:t>
            </a:r>
            <a:r>
              <a:rPr lang="en-US" altLang="zh-CN" sz="1500" dirty="0" smtClean="0"/>
              <a:t> </a:t>
            </a:r>
            <a:r>
              <a:rPr lang="en-US" altLang="zh-CN" sz="1500" dirty="0" err="1" smtClean="0"/>
              <a:t>shí</a:t>
            </a:r>
            <a:r>
              <a:rPr lang="en-US" altLang="zh-CN" sz="1500" dirty="0" smtClean="0"/>
              <a:t> </a:t>
            </a:r>
            <a:r>
              <a:rPr lang="en-US" altLang="zh-CN" sz="1500" dirty="0" err="1" smtClean="0"/>
              <a:t>xiàn</a:t>
            </a:r>
            <a:r>
              <a:rPr lang="en-US" altLang="zh-CN" sz="1500" dirty="0" smtClean="0"/>
              <a:t> </a:t>
            </a:r>
            <a:r>
              <a:rPr lang="en-US" altLang="zh-CN" sz="1500" dirty="0" err="1" smtClean="0"/>
              <a:t>xū</a:t>
            </a:r>
            <a:r>
              <a:rPr lang="en-US" altLang="zh-CN" sz="1500" dirty="0" smtClean="0"/>
              <a:t> </a:t>
            </a:r>
            <a:r>
              <a:rPr lang="en-US" altLang="zh-CN" sz="1500" dirty="0" err="1" smtClean="0"/>
              <a:t>yào</a:t>
            </a:r>
            <a:r>
              <a:rPr lang="en-US" altLang="zh-CN" sz="1500" dirty="0" smtClean="0"/>
              <a:t>] </a:t>
            </a:r>
            <a:endParaRPr lang="en-US" altLang="ko-KR" sz="1500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Picture 3" descr="CarlRog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4320" y="5084064"/>
            <a:ext cx="1249680" cy="1773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638800"/>
            <a:ext cx="6172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rgbClr val="FF0000"/>
                </a:solidFill>
              </a:rPr>
              <a:t>The love psychologist </a:t>
            </a:r>
            <a:r>
              <a:rPr lang="en-US" altLang="ko-KR" sz="35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endParaRPr lang="ko-KR" altLang="en-US" sz="3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0"/>
            <a:ext cx="480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</a:t>
            </a:r>
            <a:r>
              <a:rPr lang="en-US" altLang="ko-KR" sz="2500" dirty="0" smtClean="0"/>
              <a:t>Clinical psychology</a:t>
            </a:r>
            <a:r>
              <a:rPr lang="ko-KR" altLang="en-US" sz="2500" b="1" dirty="0" smtClean="0">
                <a:solidFill>
                  <a:srgbClr val="FF0000"/>
                </a:solidFill>
              </a:rPr>
              <a:t> 临床心理学</a:t>
            </a:r>
            <a:r>
              <a:rPr lang="en-US" altLang="ko-KR" sz="2500" dirty="0" smtClean="0"/>
              <a:t>)</a:t>
            </a:r>
            <a:endParaRPr lang="ko-KR" alt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There are two kinds of psychology: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935480"/>
            <a:ext cx="6477000" cy="4389120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Clinical psychology  </a:t>
            </a:r>
            <a:r>
              <a:rPr lang="ko-KR" altLang="en-US" b="1" dirty="0" smtClean="0">
                <a:solidFill>
                  <a:srgbClr val="FF0000"/>
                </a:solidFill>
              </a:rPr>
              <a:t>临床心理学</a:t>
            </a:r>
            <a:r>
              <a:rPr lang="en-US" altLang="ko-KR" sz="1400" dirty="0" smtClean="0"/>
              <a:t>[</a:t>
            </a:r>
            <a:r>
              <a:rPr lang="en-US" altLang="ko-KR" sz="1400" dirty="0" err="1" smtClean="0"/>
              <a:t>lín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chuáng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xīn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lǐ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xué</a:t>
            </a:r>
            <a:r>
              <a:rPr lang="en-US" altLang="ko-KR" sz="1400" dirty="0" smtClean="0"/>
              <a:t>] </a:t>
            </a:r>
          </a:p>
          <a:p>
            <a:pPr>
              <a:buNone/>
            </a:pP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en-US" altLang="ko-KR" dirty="0" smtClean="0"/>
              <a:t> Helping </a:t>
            </a:r>
            <a:r>
              <a:rPr lang="ko-KR" altLang="en-US" b="1" dirty="0" smtClean="0"/>
              <a:t>帮助</a:t>
            </a:r>
            <a:r>
              <a:rPr lang="en-US" altLang="ko-KR" sz="1400" dirty="0" smtClean="0"/>
              <a:t>[</a:t>
            </a:r>
            <a:r>
              <a:rPr lang="en-US" altLang="ko-KR" sz="1400" dirty="0" err="1" smtClean="0"/>
              <a:t>bāngzhù</a:t>
            </a:r>
            <a:r>
              <a:rPr lang="en-US" altLang="ko-KR" sz="1400" dirty="0" smtClean="0"/>
              <a:t>]  </a:t>
            </a:r>
            <a:r>
              <a:rPr lang="en-US" altLang="ko-KR" dirty="0" smtClean="0"/>
              <a:t>people be happy and healthy directly - face to face</a:t>
            </a:r>
            <a:r>
              <a:rPr lang="ko-KR" altLang="en-US" b="1" dirty="0" smtClean="0"/>
              <a:t>见面</a:t>
            </a:r>
            <a:r>
              <a:rPr lang="en-US" altLang="ko-KR" sz="1300" dirty="0" smtClean="0"/>
              <a:t>[</a:t>
            </a:r>
            <a:r>
              <a:rPr lang="en-US" altLang="ko-KR" sz="1300" dirty="0" err="1" smtClean="0"/>
              <a:t>jiànmiàn</a:t>
            </a:r>
            <a:r>
              <a:rPr lang="en-US" altLang="ko-KR" sz="1300" dirty="0" smtClean="0"/>
              <a:t>). </a:t>
            </a:r>
            <a:r>
              <a:rPr lang="en-US" altLang="ko-KR" dirty="0" smtClean="0"/>
              <a:t>Helps people with problems.</a:t>
            </a:r>
          </a:p>
          <a:p>
            <a:pPr>
              <a:buNone/>
            </a:pPr>
            <a:endParaRPr lang="en-US" altLang="ko-KR" dirty="0" smtClean="0"/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Experimental psychology </a:t>
            </a:r>
            <a:r>
              <a:rPr lang="ko-KR" altLang="en-US" b="1" dirty="0" smtClean="0">
                <a:solidFill>
                  <a:srgbClr val="FF0000"/>
                </a:solidFill>
              </a:rPr>
              <a:t>实验心理学</a:t>
            </a:r>
            <a:r>
              <a:rPr lang="en-US" altLang="ko-KR" sz="1400" dirty="0" smtClean="0"/>
              <a:t>[</a:t>
            </a:r>
            <a:r>
              <a:rPr lang="en-US" altLang="ko-KR" sz="1400" dirty="0" err="1" smtClean="0"/>
              <a:t>shíyànxīnlǐxué</a:t>
            </a:r>
            <a:r>
              <a:rPr lang="en-US" altLang="ko-KR" sz="1400" dirty="0" smtClean="0"/>
              <a:t>] </a:t>
            </a:r>
          </a:p>
          <a:p>
            <a:r>
              <a:rPr lang="en-US" altLang="ko-KR" dirty="0" smtClean="0">
                <a:sym typeface="Wingdings" pitchFamily="2" charset="2"/>
              </a:rPr>
              <a:t> Doing research</a:t>
            </a:r>
            <a:r>
              <a:rPr lang="ko-KR" altLang="en-US" dirty="0" smtClean="0"/>
              <a:t> 研究</a:t>
            </a:r>
            <a:r>
              <a:rPr lang="en-US" altLang="ko-KR" dirty="0" smtClean="0">
                <a:sym typeface="Wingdings" pitchFamily="2" charset="2"/>
              </a:rPr>
              <a:t> in psychology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Picture 3" descr="Clinical psycholog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2209800" cy="2209800"/>
          </a:xfrm>
          <a:prstGeom prst="rect">
            <a:avLst/>
          </a:prstGeom>
        </p:spPr>
      </p:pic>
      <p:pic>
        <p:nvPicPr>
          <p:cNvPr id="5" name="Picture 4" descr="Experiemental psycholog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33800"/>
            <a:ext cx="2209800" cy="22098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applause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What percent of your potential…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779520"/>
          </a:xfrm>
        </p:spPr>
        <p:txBody>
          <a:bodyPr/>
          <a:lstStyle/>
          <a:p>
            <a:r>
              <a:rPr lang="en-US" altLang="ko-KR" sz="4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…are you using</a:t>
            </a:r>
            <a:r>
              <a:rPr lang="en-US" altLang="ko-KR" sz="4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  <a:endParaRPr lang="en-US" altLang="ko-KR" dirty="0" smtClean="0"/>
          </a:p>
          <a:p>
            <a:r>
              <a:rPr lang="en-US" altLang="ko-KR" dirty="0" smtClean="0"/>
              <a:t>I use ____ % of my potential….  </a:t>
            </a:r>
            <a:endParaRPr lang="en-US" altLang="ko-KR" dirty="0" smtClean="0"/>
          </a:p>
          <a:p>
            <a:r>
              <a:rPr lang="en-US" altLang="ko-KR" dirty="0" smtClean="0">
                <a:sym typeface="Wingdings" pitchFamily="2" charset="2"/>
              </a:rPr>
              <a:t> …at work</a:t>
            </a:r>
          </a:p>
          <a:p>
            <a:r>
              <a:rPr lang="en-US" altLang="ko-KR" dirty="0" smtClean="0">
                <a:sym typeface="Wingdings" pitchFamily="2" charset="2"/>
              </a:rPr>
              <a:t> …in my social life</a:t>
            </a:r>
          </a:p>
          <a:p>
            <a:endParaRPr lang="en-US" altLang="ko-KR" dirty="0" smtClean="0">
              <a:sym typeface="Wingdings" pitchFamily="2" charset="2"/>
            </a:endParaRPr>
          </a:p>
          <a:p>
            <a:r>
              <a:rPr lang="en-US" altLang="ko-KR" dirty="0" smtClean="0">
                <a:sym typeface="Wingdings" pitchFamily="2" charset="2"/>
              </a:rPr>
              <a:t>I use _____% of my physical potential.</a:t>
            </a:r>
          </a:p>
          <a:p>
            <a:r>
              <a:rPr lang="en-US" altLang="ko-KR" dirty="0" smtClean="0">
                <a:sym typeface="Wingdings" pitchFamily="2" charset="2"/>
              </a:rPr>
              <a:t>I use _____% of my intellectual potential.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3340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>
                <a:solidFill>
                  <a:srgbClr val="FF0000"/>
                </a:solidFill>
              </a:rPr>
              <a:t>Why don’t you use a larger part of your potential?</a:t>
            </a:r>
            <a:endParaRPr lang="ko-KR" alt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Another Humanist Psychologist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001000" cy="2057400"/>
          </a:xfrm>
        </p:spPr>
        <p:txBody>
          <a:bodyPr>
            <a:noAutofit/>
          </a:bodyPr>
          <a:lstStyle/>
          <a:p>
            <a:r>
              <a:rPr lang="en-US" altLang="ko-KR" sz="3500" dirty="0" smtClean="0"/>
              <a:t>Was Abraham Maslow. </a:t>
            </a:r>
            <a:endParaRPr lang="ko-KR" altLang="en-US" sz="3500" dirty="0"/>
          </a:p>
        </p:txBody>
      </p:sp>
      <p:pic>
        <p:nvPicPr>
          <p:cNvPr id="4" name="Picture 3" descr="800px-Maslow's_Hierarchy_of_Needs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762000"/>
            <a:ext cx="8305800" cy="6229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16764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7030A0"/>
                </a:solidFill>
              </a:rPr>
              <a:t>Pyramid of needs</a:t>
            </a:r>
            <a:endParaRPr lang="ko-KR" altLang="en-US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The 3</a:t>
            </a:r>
            <a:r>
              <a:rPr lang="en-US" altLang="ko-KR" baseline="30000" dirty="0" smtClean="0"/>
              <a:t>rd</a:t>
            </a:r>
            <a:r>
              <a:rPr lang="en-US" altLang="ko-KR" dirty="0" smtClean="0"/>
              <a:t> major branch of psychology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sz="3500" dirty="0" smtClean="0"/>
              <a:t>Is called </a:t>
            </a:r>
            <a:r>
              <a:rPr lang="en-US" altLang="ko-KR" sz="4300" b="1" u="sng" dirty="0" smtClean="0">
                <a:solidFill>
                  <a:srgbClr val="FF0000"/>
                </a:solidFill>
              </a:rPr>
              <a:t>behaviorism.</a:t>
            </a:r>
            <a:r>
              <a:rPr lang="en-US" altLang="ko-KR" sz="3500" dirty="0" smtClean="0"/>
              <a:t> </a:t>
            </a:r>
            <a:r>
              <a:rPr lang="ko-KR" altLang="en-US" sz="3500" b="1" dirty="0" smtClean="0"/>
              <a:t>行为主义</a:t>
            </a:r>
            <a:r>
              <a:rPr lang="en-US" altLang="ko-KR" sz="1600" dirty="0" err="1" smtClean="0"/>
              <a:t>xíngwéizhǔyì</a:t>
            </a:r>
            <a:endParaRPr lang="en-US" altLang="ko-KR" sz="1600" dirty="0" smtClean="0"/>
          </a:p>
          <a:p>
            <a:r>
              <a:rPr lang="en-US" altLang="ko-KR" sz="3500" dirty="0" smtClean="0"/>
              <a:t>Behaviorists </a:t>
            </a:r>
            <a:r>
              <a:rPr lang="en-US" altLang="ko-KR" sz="4900" b="1" dirty="0" smtClean="0">
                <a:solidFill>
                  <a:srgbClr val="002060"/>
                </a:solidFill>
              </a:rPr>
              <a:t>don’t</a:t>
            </a:r>
            <a:r>
              <a:rPr lang="en-US" altLang="ko-KR" sz="3500" b="1" dirty="0" smtClean="0">
                <a:solidFill>
                  <a:srgbClr val="002060"/>
                </a:solidFill>
              </a:rPr>
              <a:t> believe </a:t>
            </a:r>
            <a:r>
              <a:rPr lang="en-US" altLang="ko-KR" sz="3500" dirty="0" smtClean="0"/>
              <a:t>in an </a:t>
            </a:r>
            <a:r>
              <a:rPr lang="en-US" altLang="ko-KR" sz="3500" b="1" dirty="0" smtClean="0">
                <a:solidFill>
                  <a:srgbClr val="FF0000"/>
                </a:solidFill>
              </a:rPr>
              <a:t>unconscious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潜意识 </a:t>
            </a:r>
            <a:r>
              <a:rPr lang="en-US" altLang="ko-KR" sz="3500" b="1" dirty="0" smtClean="0">
                <a:solidFill>
                  <a:srgbClr val="FF0000"/>
                </a:solidFill>
              </a:rPr>
              <a:t> (like Freud), </a:t>
            </a:r>
            <a:r>
              <a:rPr lang="en-US" altLang="ko-KR" sz="3500" dirty="0" smtClean="0"/>
              <a:t>or in a need to </a:t>
            </a:r>
            <a:r>
              <a:rPr lang="en-US" altLang="ko-KR" sz="3500" b="1" dirty="0" smtClean="0">
                <a:solidFill>
                  <a:srgbClr val="7030A0"/>
                </a:solidFill>
              </a:rPr>
              <a:t>develop full-potential </a:t>
            </a:r>
            <a:r>
              <a:rPr lang="ko-KR" altLang="en-US" sz="3500" b="1" dirty="0" smtClean="0">
                <a:solidFill>
                  <a:srgbClr val="7030A0"/>
                </a:solidFill>
              </a:rPr>
              <a:t>十足潜力</a:t>
            </a:r>
            <a:r>
              <a:rPr lang="en-US" altLang="ko-KR" sz="3500" b="1" dirty="0" smtClean="0">
                <a:solidFill>
                  <a:srgbClr val="7030A0"/>
                </a:solidFill>
              </a:rPr>
              <a:t> (like Rogers and Maslow</a:t>
            </a:r>
            <a:r>
              <a:rPr lang="en-US" altLang="ko-KR" sz="3500" dirty="0" smtClean="0">
                <a:solidFill>
                  <a:srgbClr val="7030A0"/>
                </a:solidFill>
              </a:rPr>
              <a:t>). </a:t>
            </a:r>
            <a:r>
              <a:rPr lang="en-US" altLang="ko-KR" sz="3500" dirty="0" smtClean="0"/>
              <a:t>Behaviorists only believe in learning. </a:t>
            </a:r>
            <a:r>
              <a:rPr lang="en-US" altLang="ko-KR" sz="3500" b="1" dirty="0" smtClean="0"/>
              <a:t>We are what we learn. </a:t>
            </a:r>
            <a:r>
              <a:rPr lang="en-US" altLang="ko-KR" sz="3500" dirty="0" smtClean="0"/>
              <a:t>That’s all. Nothing more.</a:t>
            </a:r>
          </a:p>
          <a:p>
            <a:r>
              <a:rPr lang="en-US" altLang="ko-KR" dirty="0" smtClean="0"/>
              <a:t> </a:t>
            </a:r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343400" y="0"/>
            <a:ext cx="480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</a:t>
            </a:r>
            <a:r>
              <a:rPr lang="en-US" altLang="ko-KR" sz="2500" dirty="0" smtClean="0"/>
              <a:t>Clinical psychology</a:t>
            </a:r>
            <a:r>
              <a:rPr lang="ko-KR" altLang="en-US" sz="2500" b="1" dirty="0" smtClean="0">
                <a:solidFill>
                  <a:srgbClr val="FF0000"/>
                </a:solidFill>
              </a:rPr>
              <a:t> 临床心理学</a:t>
            </a:r>
            <a:r>
              <a:rPr lang="en-US" altLang="ko-KR" sz="2500" dirty="0" smtClean="0"/>
              <a:t>)</a:t>
            </a:r>
            <a:endParaRPr lang="ko-KR" altLang="en-US" sz="25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Behaviorists also </a:t>
            </a:r>
            <a:r>
              <a:rPr lang="en-US" altLang="ko-KR" b="1" dirty="0" smtClean="0">
                <a:solidFill>
                  <a:schemeClr val="tx1"/>
                </a:solidFill>
              </a:rPr>
              <a:t>don’t</a:t>
            </a:r>
            <a:r>
              <a:rPr lang="en-US" altLang="ko-KR" dirty="0" smtClean="0"/>
              <a:t> believe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62600"/>
          </a:xfrm>
        </p:spPr>
        <p:txBody>
          <a:bodyPr/>
          <a:lstStyle/>
          <a:p>
            <a:r>
              <a:rPr lang="en-US" altLang="ko-KR" sz="3500" dirty="0" smtClean="0"/>
              <a:t>In free will </a:t>
            </a:r>
            <a:r>
              <a:rPr lang="ko-KR" altLang="en-US" sz="3500" b="1" dirty="0" smtClean="0"/>
              <a:t>自由意志论</a:t>
            </a:r>
            <a:r>
              <a:rPr lang="en-US" altLang="ko-KR" sz="3500" dirty="0" smtClean="0"/>
              <a:t> </a:t>
            </a:r>
            <a:r>
              <a:rPr lang="en-US" altLang="ko-KR" sz="1300" dirty="0" err="1" smtClean="0"/>
              <a:t>zì</a:t>
            </a:r>
            <a:r>
              <a:rPr lang="en-US" altLang="ko-KR" sz="1300" dirty="0" smtClean="0"/>
              <a:t> </a:t>
            </a:r>
            <a:r>
              <a:rPr lang="en-US" altLang="ko-KR" sz="1300" dirty="0" err="1" smtClean="0"/>
              <a:t>yóu</a:t>
            </a:r>
            <a:r>
              <a:rPr lang="en-US" altLang="ko-KR" sz="1300" dirty="0" smtClean="0"/>
              <a:t> </a:t>
            </a:r>
            <a:r>
              <a:rPr lang="en-US" altLang="ko-KR" sz="1300" dirty="0" err="1" smtClean="0"/>
              <a:t>yì</a:t>
            </a:r>
            <a:r>
              <a:rPr lang="en-US" altLang="ko-KR" sz="1300" dirty="0" smtClean="0"/>
              <a:t> </a:t>
            </a:r>
            <a:r>
              <a:rPr lang="en-US" altLang="ko-KR" sz="1300" dirty="0" err="1" smtClean="0"/>
              <a:t>zhì</a:t>
            </a:r>
            <a:r>
              <a:rPr lang="en-US" altLang="ko-KR" sz="1300" dirty="0" smtClean="0"/>
              <a:t> </a:t>
            </a:r>
            <a:r>
              <a:rPr lang="en-US" altLang="ko-KR" sz="1300" dirty="0" err="1" smtClean="0"/>
              <a:t>lùn</a:t>
            </a:r>
            <a:r>
              <a:rPr lang="en-US" altLang="ko-KR" sz="1300" dirty="0" smtClean="0"/>
              <a:t> </a:t>
            </a:r>
          </a:p>
          <a:p>
            <a:r>
              <a:rPr lang="en-US" altLang="ko-KR" sz="3500" dirty="0" smtClean="0"/>
              <a:t>Behaviorism </a:t>
            </a:r>
            <a:r>
              <a:rPr lang="en-US" altLang="ko-KR" sz="3500" b="1" dirty="0" smtClean="0"/>
              <a:t>is</a:t>
            </a:r>
            <a:r>
              <a:rPr lang="en-US" altLang="ko-KR" sz="3500" dirty="0" smtClean="0"/>
              <a:t> the </a:t>
            </a:r>
            <a:r>
              <a:rPr lang="en-US" altLang="ko-KR" sz="3500" b="1" dirty="0" smtClean="0"/>
              <a:t>most scientific </a:t>
            </a:r>
            <a:r>
              <a:rPr lang="ko-KR" altLang="en-US" sz="3500" b="1" dirty="0" smtClean="0"/>
              <a:t>科学的</a:t>
            </a:r>
            <a:r>
              <a:rPr lang="en-US" altLang="ko-KR" sz="3500" dirty="0" smtClean="0"/>
              <a:t>psychology.</a:t>
            </a:r>
          </a:p>
          <a:p>
            <a:pPr>
              <a:buNone/>
            </a:pPr>
            <a:r>
              <a:rPr lang="en-US" altLang="ko-KR" sz="3500" dirty="0" smtClean="0"/>
              <a:t> 	</a:t>
            </a:r>
            <a:r>
              <a:rPr lang="en-US" altLang="ko-KR" sz="3500" b="1" dirty="0" smtClean="0">
                <a:solidFill>
                  <a:srgbClr val="7030A0"/>
                </a:solidFill>
              </a:rPr>
              <a:t>There are 3 keys to learning:</a:t>
            </a:r>
            <a:r>
              <a:rPr lang="en-US" altLang="ko-KR" sz="3500" dirty="0" smtClean="0"/>
              <a:t> </a:t>
            </a:r>
          </a:p>
          <a:p>
            <a:pPr>
              <a:buNone/>
            </a:pPr>
            <a:endParaRPr lang="en-US" altLang="ko-KR" sz="3500" dirty="0" smtClean="0"/>
          </a:p>
          <a:p>
            <a:r>
              <a:rPr lang="en-US" altLang="ko-KR" sz="3500" b="1" dirty="0" smtClean="0">
                <a:solidFill>
                  <a:srgbClr val="FF0000"/>
                </a:solidFill>
              </a:rPr>
              <a:t>Positive Reinforcement  </a:t>
            </a:r>
            <a:r>
              <a:rPr lang="ko-KR" altLang="en-US" sz="3500" b="1" dirty="0" smtClean="0">
                <a:solidFill>
                  <a:srgbClr val="FF0000"/>
                </a:solidFill>
              </a:rPr>
              <a:t>阳性强化</a:t>
            </a:r>
            <a:r>
              <a:rPr lang="en-US" altLang="ko-KR" sz="1300" b="1" dirty="0" smtClean="0">
                <a:solidFill>
                  <a:srgbClr val="FF0000"/>
                </a:solidFill>
              </a:rPr>
              <a:t>[</a:t>
            </a:r>
            <a:r>
              <a:rPr lang="en-US" altLang="ko-KR" sz="1300" b="1" dirty="0" err="1" smtClean="0">
                <a:solidFill>
                  <a:srgbClr val="FF0000"/>
                </a:solidFill>
              </a:rPr>
              <a:t>yáng</a:t>
            </a:r>
            <a:r>
              <a:rPr lang="en-US" altLang="ko-KR" sz="13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300" b="1" dirty="0" err="1" smtClean="0">
                <a:solidFill>
                  <a:srgbClr val="FF0000"/>
                </a:solidFill>
              </a:rPr>
              <a:t>xìng</a:t>
            </a:r>
            <a:r>
              <a:rPr lang="en-US" altLang="ko-KR" sz="13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300" b="1" dirty="0" err="1" smtClean="0">
                <a:solidFill>
                  <a:srgbClr val="FF0000"/>
                </a:solidFill>
              </a:rPr>
              <a:t>qiáng</a:t>
            </a:r>
            <a:r>
              <a:rPr lang="en-US" altLang="ko-KR" sz="13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300" b="1" dirty="0" err="1" smtClean="0">
                <a:solidFill>
                  <a:srgbClr val="FF0000"/>
                </a:solidFill>
              </a:rPr>
              <a:t>huà</a:t>
            </a:r>
            <a:r>
              <a:rPr lang="en-US" altLang="ko-KR" sz="1300" b="1" dirty="0" smtClean="0">
                <a:solidFill>
                  <a:srgbClr val="FF0000"/>
                </a:solidFill>
              </a:rPr>
              <a:t>]</a:t>
            </a:r>
          </a:p>
          <a:p>
            <a:r>
              <a:rPr lang="en-US" altLang="ko-KR" sz="3500" b="1" dirty="0" smtClean="0">
                <a:solidFill>
                  <a:srgbClr val="002060"/>
                </a:solidFill>
              </a:rPr>
              <a:t>Negative reinforcement </a:t>
            </a:r>
            <a:r>
              <a:rPr lang="ko-KR" altLang="en-US" sz="3500" b="1" dirty="0" smtClean="0">
                <a:solidFill>
                  <a:srgbClr val="002060"/>
                </a:solidFill>
              </a:rPr>
              <a:t>负性强化</a:t>
            </a:r>
            <a:r>
              <a:rPr lang="en-US" altLang="ko-KR" sz="1400" b="1" dirty="0" smtClean="0">
                <a:solidFill>
                  <a:srgbClr val="002060"/>
                </a:solidFill>
              </a:rPr>
              <a:t>[</a:t>
            </a:r>
            <a:r>
              <a:rPr lang="en-US" altLang="ko-KR" sz="1400" b="1" dirty="0" err="1" smtClean="0">
                <a:solidFill>
                  <a:srgbClr val="002060"/>
                </a:solidFill>
              </a:rPr>
              <a:t>fù</a:t>
            </a:r>
            <a:r>
              <a:rPr lang="en-US" altLang="ko-KR" sz="1400" b="1" dirty="0" smtClean="0">
                <a:solidFill>
                  <a:srgbClr val="002060"/>
                </a:solidFill>
              </a:rPr>
              <a:t> </a:t>
            </a:r>
            <a:r>
              <a:rPr lang="en-US" altLang="ko-KR" sz="1400" b="1" dirty="0" err="1" smtClean="0">
                <a:solidFill>
                  <a:srgbClr val="002060"/>
                </a:solidFill>
              </a:rPr>
              <a:t>xìng</a:t>
            </a:r>
            <a:r>
              <a:rPr lang="en-US" altLang="ko-KR" sz="1400" b="1" dirty="0" smtClean="0">
                <a:solidFill>
                  <a:srgbClr val="002060"/>
                </a:solidFill>
              </a:rPr>
              <a:t> </a:t>
            </a:r>
            <a:r>
              <a:rPr lang="en-US" altLang="ko-KR" sz="1400" b="1" dirty="0" err="1" smtClean="0">
                <a:solidFill>
                  <a:srgbClr val="002060"/>
                </a:solidFill>
              </a:rPr>
              <a:t>qiáng</a:t>
            </a:r>
            <a:r>
              <a:rPr lang="en-US" altLang="ko-KR" sz="1400" b="1" dirty="0" smtClean="0">
                <a:solidFill>
                  <a:srgbClr val="002060"/>
                </a:solidFill>
              </a:rPr>
              <a:t> </a:t>
            </a:r>
            <a:r>
              <a:rPr lang="en-US" altLang="ko-KR" sz="1400" b="1" dirty="0" err="1" smtClean="0">
                <a:solidFill>
                  <a:srgbClr val="002060"/>
                </a:solidFill>
              </a:rPr>
              <a:t>huà</a:t>
            </a:r>
            <a:r>
              <a:rPr lang="en-US" altLang="ko-KR" sz="1400" b="1" dirty="0" smtClean="0">
                <a:solidFill>
                  <a:srgbClr val="002060"/>
                </a:solidFill>
              </a:rPr>
              <a:t>] </a:t>
            </a:r>
          </a:p>
          <a:p>
            <a:r>
              <a:rPr lang="en-US" altLang="ko-KR" sz="3500" b="1" dirty="0" smtClean="0">
                <a:solidFill>
                  <a:srgbClr val="C00000"/>
                </a:solidFill>
              </a:rPr>
              <a:t>Punishment </a:t>
            </a:r>
            <a:r>
              <a:rPr lang="ko-KR" altLang="en-US" sz="3500" b="1" dirty="0" smtClean="0">
                <a:solidFill>
                  <a:srgbClr val="C00000"/>
                </a:solidFill>
              </a:rPr>
              <a:t>惩罚</a:t>
            </a:r>
            <a:r>
              <a:rPr lang="en-US" altLang="ko-KR" b="1" dirty="0" err="1" smtClean="0">
                <a:solidFill>
                  <a:srgbClr val="C00000"/>
                </a:solidFill>
              </a:rPr>
              <a:t>chéngfá</a:t>
            </a:r>
            <a:r>
              <a:rPr lang="en-US" altLang="ko-KR" b="1" dirty="0" smtClean="0">
                <a:solidFill>
                  <a:srgbClr val="C00000"/>
                </a:solidFill>
              </a:rPr>
              <a:t>  </a:t>
            </a:r>
          </a:p>
          <a:p>
            <a:endParaRPr lang="ko-KR" altLang="en-US" dirty="0" smtClean="0"/>
          </a:p>
        </p:txBody>
      </p:sp>
      <p:pic>
        <p:nvPicPr>
          <p:cNvPr id="5" name="Picture 4" descr="ke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2514600"/>
            <a:ext cx="2895600" cy="19641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inforce_Punish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18288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Schools use reinforcements</a:t>
            </a:r>
            <a:r>
              <a:rPr lang="ko-KR" altLang="en-US" sz="54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5400" b="1" dirty="0" smtClean="0">
                <a:solidFill>
                  <a:srgbClr val="FF0000"/>
                </a:solidFill>
              </a:rPr>
              <a:t/>
            </a:r>
            <a:br>
              <a:rPr lang="en-US" altLang="ko-KR" sz="5400" b="1" dirty="0" smtClean="0">
                <a:solidFill>
                  <a:srgbClr val="FF0000"/>
                </a:solidFill>
              </a:rPr>
            </a:br>
            <a:r>
              <a:rPr lang="ko-KR" altLang="en-US" sz="5400" b="1" dirty="0" smtClean="0">
                <a:solidFill>
                  <a:srgbClr val="FF0000"/>
                </a:solidFill>
              </a:rPr>
              <a:t>阳性强化 </a:t>
            </a:r>
            <a:r>
              <a:rPr lang="en-US" altLang="ko-KR" b="1" dirty="0" smtClean="0">
                <a:solidFill>
                  <a:schemeClr val="tx1"/>
                </a:solidFill>
              </a:rPr>
              <a:t>…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r>
              <a:rPr lang="en-US" altLang="ko-KR" dirty="0" smtClean="0"/>
              <a:t>For example, if students do well on tests, they get good scores, and go up to higher grades.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Picture 3" descr="a-grade-written-on-a-test-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870200"/>
            <a:ext cx="3657600" cy="3657600"/>
          </a:xfrm>
          <a:prstGeom prst="rect">
            <a:avLst/>
          </a:prstGeom>
        </p:spPr>
      </p:pic>
      <p:pic>
        <p:nvPicPr>
          <p:cNvPr id="5" name="Picture 4" descr="hap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200400"/>
            <a:ext cx="4194606" cy="33242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 b="1" dirty="0" smtClean="0"/>
              <a:t>Life uses </a:t>
            </a:r>
            <a:r>
              <a:rPr lang="en-US" altLang="ko-KR" b="1" dirty="0" smtClean="0">
                <a:solidFill>
                  <a:srgbClr val="FF0000"/>
                </a:solidFill>
              </a:rPr>
              <a:t>reinforcement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810000"/>
          </a:xfrm>
        </p:spPr>
        <p:txBody>
          <a:bodyPr/>
          <a:lstStyle/>
          <a:p>
            <a:r>
              <a:rPr lang="en-US" altLang="ko-KR" sz="3700" dirty="0" smtClean="0"/>
              <a:t>Be good get rewarded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sz="3500" dirty="0" smtClean="0"/>
              <a:t>Be bad get punished.</a:t>
            </a:r>
            <a:endParaRPr lang="ko-KR" altLang="en-US" sz="3500" dirty="0"/>
          </a:p>
        </p:txBody>
      </p:sp>
      <p:pic>
        <p:nvPicPr>
          <p:cNvPr id="4" name="Picture 3" descr="Dollar 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752600"/>
            <a:ext cx="2057400" cy="2057400"/>
          </a:xfrm>
          <a:prstGeom prst="rect">
            <a:avLst/>
          </a:prstGeom>
        </p:spPr>
      </p:pic>
      <p:pic>
        <p:nvPicPr>
          <p:cNvPr id="5" name="Picture 4" descr="KH2_Beach_Party_by_EmeraldSo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219200"/>
            <a:ext cx="2209800" cy="3062858"/>
          </a:xfrm>
          <a:prstGeom prst="rect">
            <a:avLst/>
          </a:prstGeom>
        </p:spPr>
      </p:pic>
      <p:pic>
        <p:nvPicPr>
          <p:cNvPr id="6" name="Picture 5" descr="Pris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4724400"/>
            <a:ext cx="2667000" cy="2070340"/>
          </a:xfrm>
          <a:prstGeom prst="rect">
            <a:avLst/>
          </a:prstGeom>
        </p:spPr>
      </p:pic>
      <p:pic>
        <p:nvPicPr>
          <p:cNvPr id="7" name="Picture 6" descr="Death-by-Hanging_5_wi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4807373"/>
            <a:ext cx="3295650" cy="205062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86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Discussion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7086600" cy="61722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002060"/>
                </a:solidFill>
              </a:rPr>
              <a:t>What do you believe?</a:t>
            </a:r>
          </a:p>
          <a:p>
            <a:pPr>
              <a:buNone/>
            </a:pPr>
            <a:r>
              <a:rPr lang="en-US" altLang="ko-KR" sz="4000" dirty="0" smtClean="0"/>
              <a:t>	1. </a:t>
            </a:r>
            <a:r>
              <a:rPr lang="en-US" altLang="ko-KR" b="1" dirty="0" smtClean="0"/>
              <a:t>Freudian psychology  </a:t>
            </a:r>
            <a:r>
              <a:rPr lang="en-US" altLang="ko-KR" dirty="0" smtClean="0"/>
              <a:t>(</a:t>
            </a:r>
            <a:r>
              <a:rPr lang="ko-KR" altLang="en-US" dirty="0" smtClean="0"/>
              <a:t>精神分析学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sz="2600" dirty="0" smtClean="0">
                <a:sym typeface="Wingdings" pitchFamily="2" charset="2"/>
              </a:rPr>
              <a:t>People are motivated by unconscious forces </a:t>
            </a:r>
            <a:r>
              <a:rPr lang="en-US" altLang="ko-KR" dirty="0" smtClean="0">
                <a:solidFill>
                  <a:srgbClr val="FF0000"/>
                </a:solidFill>
              </a:rPr>
              <a:t>unconscious</a:t>
            </a:r>
            <a:r>
              <a:rPr lang="ko-KR" altLang="en-US" sz="2800" b="1" dirty="0" smtClean="0"/>
              <a:t>潜意识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qiányìshí</a:t>
            </a:r>
            <a:r>
              <a:rPr lang="en-US" altLang="ko-KR" sz="1600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forces.		   </a:t>
            </a:r>
            <a:r>
              <a:rPr lang="en-US" altLang="ko-KR" sz="3500" dirty="0" smtClean="0"/>
              <a:t>1.</a:t>
            </a:r>
          </a:p>
          <a:p>
            <a:pPr lvl="1">
              <a:buNone/>
            </a:pPr>
            <a:r>
              <a:rPr lang="en-US" altLang="ko-KR" sz="4000" dirty="0" smtClean="0"/>
              <a:t>2. </a:t>
            </a:r>
            <a:r>
              <a:rPr lang="en-US" altLang="ko-KR" sz="2600" b="1" dirty="0" smtClean="0"/>
              <a:t>Humanistic psychology</a:t>
            </a:r>
          </a:p>
          <a:p>
            <a:pPr lvl="1">
              <a:buFont typeface="Wingdings"/>
              <a:buChar char="à"/>
            </a:pPr>
            <a:r>
              <a:rPr lang="en-US" altLang="ko-KR" sz="2600" dirty="0" smtClean="0">
                <a:sym typeface="Wingdings" pitchFamily="2" charset="2"/>
              </a:rPr>
              <a:t>People have a </a:t>
            </a:r>
            <a:r>
              <a:rPr lang="en-US" altLang="ko-KR" sz="2600" b="1" dirty="0" smtClean="0">
                <a:solidFill>
                  <a:srgbClr val="7030A0"/>
                </a:solidFill>
                <a:sym typeface="Wingdings" pitchFamily="2" charset="2"/>
              </a:rPr>
              <a:t>pyramid of needs</a:t>
            </a:r>
          </a:p>
          <a:p>
            <a:pPr lvl="1">
              <a:buNone/>
            </a:pPr>
            <a:r>
              <a:rPr lang="en-US" altLang="ko-KR" sz="2600" b="1" dirty="0" smtClean="0">
                <a:solidFill>
                  <a:srgbClr val="7030A0"/>
                </a:solidFill>
                <a:sym typeface="Wingdings" pitchFamily="2" charset="2"/>
              </a:rPr>
              <a:t>	 </a:t>
            </a:r>
            <a:r>
              <a:rPr lang="en-US" altLang="ko-KR" sz="2600" dirty="0" smtClean="0">
                <a:sym typeface="Wingdings" pitchFamily="2" charset="2"/>
              </a:rPr>
              <a:t>to fulfill potential.				   </a:t>
            </a:r>
            <a:r>
              <a:rPr lang="en-US" altLang="ko-KR" sz="3500" dirty="0" smtClean="0">
                <a:sym typeface="Wingdings" pitchFamily="2" charset="2"/>
              </a:rPr>
              <a:t>2.</a:t>
            </a:r>
          </a:p>
          <a:p>
            <a:pPr lvl="1">
              <a:buNone/>
            </a:pPr>
            <a:endParaRPr lang="en-US" altLang="ko-KR" sz="2600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altLang="ko-KR" sz="2600" b="1" dirty="0" smtClean="0">
                <a:sym typeface="Wingdings" pitchFamily="2" charset="2"/>
              </a:rPr>
              <a:t>3. Behavioral psychology: </a:t>
            </a:r>
          </a:p>
          <a:p>
            <a:pPr lvl="1">
              <a:buNone/>
            </a:pPr>
            <a:r>
              <a:rPr lang="en-US" altLang="ko-KR" sz="2600" b="1" dirty="0" smtClean="0">
                <a:sym typeface="Wingdings" pitchFamily="2" charset="2"/>
              </a:rPr>
              <a:t>	Learning, i.e. rewards and 	    3.</a:t>
            </a:r>
          </a:p>
          <a:p>
            <a:pPr lvl="1">
              <a:buNone/>
            </a:pPr>
            <a:r>
              <a:rPr lang="en-US" altLang="ko-KR" sz="2600" b="1" dirty="0" smtClean="0">
                <a:sym typeface="Wingdings" pitchFamily="2" charset="2"/>
              </a:rPr>
              <a:t>	punishments control behavior</a:t>
            </a:r>
            <a:endParaRPr lang="ko-KR" altLang="en-US" sz="2600" b="1" dirty="0" smtClean="0"/>
          </a:p>
        </p:txBody>
      </p:sp>
      <p:pic>
        <p:nvPicPr>
          <p:cNvPr id="4" name="Picture 3" descr="Unconscious for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609600"/>
            <a:ext cx="1752600" cy="2242911"/>
          </a:xfrm>
          <a:prstGeom prst="rect">
            <a:avLst/>
          </a:prstGeom>
        </p:spPr>
      </p:pic>
      <p:pic>
        <p:nvPicPr>
          <p:cNvPr id="5" name="Picture 4" descr="800px-Maslow's_Hierarchy_of_Needs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7222" y="2819400"/>
            <a:ext cx="1858178" cy="1752600"/>
          </a:xfrm>
          <a:prstGeom prst="rect">
            <a:avLst/>
          </a:prstGeom>
        </p:spPr>
      </p:pic>
      <p:pic>
        <p:nvPicPr>
          <p:cNvPr id="6" name="Picture 5" descr="Dollar sig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4953000"/>
            <a:ext cx="1219200" cy="1219200"/>
          </a:xfrm>
          <a:prstGeom prst="rect">
            <a:avLst/>
          </a:prstGeom>
        </p:spPr>
      </p:pic>
      <p:pic>
        <p:nvPicPr>
          <p:cNvPr id="7" name="Picture 6" descr="Pris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4800600"/>
            <a:ext cx="100965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0"/>
            <a:ext cx="480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</a:t>
            </a:r>
            <a:r>
              <a:rPr lang="en-US" altLang="ko-KR" sz="2500" dirty="0" smtClean="0"/>
              <a:t>Clinical psychology</a:t>
            </a:r>
            <a:r>
              <a:rPr lang="ko-KR" altLang="en-US" sz="2500" b="1" dirty="0" smtClean="0">
                <a:solidFill>
                  <a:srgbClr val="FF0000"/>
                </a:solidFill>
              </a:rPr>
              <a:t> 临床心理学</a:t>
            </a:r>
            <a:r>
              <a:rPr lang="en-US" altLang="ko-KR" sz="2500" dirty="0" smtClean="0"/>
              <a:t>)</a:t>
            </a:r>
            <a:endParaRPr lang="ko-KR" altLang="en-US" sz="25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Experimental psychology</a:t>
            </a:r>
            <a:br>
              <a:rPr lang="en-US" altLang="ko-KR" b="1" dirty="0" smtClean="0">
                <a:solidFill>
                  <a:schemeClr val="tx1"/>
                </a:solidFill>
              </a:rPr>
            </a:br>
            <a:r>
              <a:rPr lang="ko-KR" altLang="en-US" b="1" dirty="0" smtClean="0">
                <a:solidFill>
                  <a:schemeClr val="accent6">
                    <a:lumMod val="50000"/>
                  </a:schemeClr>
                </a:solidFill>
              </a:rPr>
              <a:t>实验心理学</a:t>
            </a:r>
            <a:endParaRPr lang="ko-KR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763000" cy="5257800"/>
          </a:xfrm>
        </p:spPr>
        <p:txBody>
          <a:bodyPr/>
          <a:lstStyle/>
          <a:p>
            <a:r>
              <a:rPr lang="en-US" altLang="ko-KR" dirty="0" smtClean="0"/>
              <a:t>…is about researching anything</a:t>
            </a:r>
            <a:r>
              <a:rPr lang="ko-KR" altLang="en-US" dirty="0" smtClean="0"/>
              <a:t> 任何事</a:t>
            </a:r>
            <a:r>
              <a:rPr lang="en-US" altLang="ko-KR" dirty="0" smtClean="0"/>
              <a:t>(!) that people do or might do, anything</a:t>
            </a:r>
            <a:r>
              <a:rPr lang="ko-KR" altLang="en-US" dirty="0" smtClean="0"/>
              <a:t> 任何事</a:t>
            </a:r>
            <a:r>
              <a:rPr lang="en-US" altLang="ko-KR" dirty="0" smtClean="0"/>
              <a:t> they think, or feel!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Why are some people kind</a:t>
            </a:r>
            <a:r>
              <a:rPr lang="ko-KR" altLang="en-US" dirty="0" smtClean="0">
                <a:solidFill>
                  <a:srgbClr val="FF0000"/>
                </a:solidFill>
              </a:rPr>
              <a:t> 友好的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yǒuhǎo</a:t>
            </a:r>
            <a:r>
              <a:rPr lang="en-US" altLang="ko-KR" dirty="0" smtClean="0">
                <a:solidFill>
                  <a:srgbClr val="FF0000"/>
                </a:solidFill>
              </a:rPr>
              <a:t>, and others cruel</a:t>
            </a:r>
            <a:r>
              <a:rPr lang="ko-KR" altLang="en-US" b="1" dirty="0" smtClean="0">
                <a:solidFill>
                  <a:srgbClr val="FF0000"/>
                </a:solidFill>
              </a:rPr>
              <a:t> 残酷</a:t>
            </a:r>
            <a:r>
              <a:rPr lang="en-US" altLang="ko-KR" sz="1200" dirty="0" smtClean="0">
                <a:solidFill>
                  <a:srgbClr val="FF0000"/>
                </a:solidFill>
              </a:rPr>
              <a:t>[</a:t>
            </a:r>
            <a:r>
              <a:rPr lang="en-US" altLang="ko-KR" sz="30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</a:rPr>
              <a:t>What are some people highly motivated</a:t>
            </a:r>
            <a:r>
              <a:rPr lang="ko-KR" altLang="en-US" b="1" dirty="0" smtClean="0">
                <a:solidFill>
                  <a:schemeClr val="bg2">
                    <a:lumMod val="50000"/>
                  </a:schemeClr>
                </a:solidFill>
              </a:rPr>
              <a:t> 士气高涨的</a:t>
            </a:r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</a:rPr>
              <a:t> and others not?</a:t>
            </a:r>
          </a:p>
          <a:p>
            <a:r>
              <a:rPr lang="en-US" altLang="ko-KR" b="1" dirty="0" smtClean="0">
                <a:solidFill>
                  <a:srgbClr val="7030A0"/>
                </a:solidFill>
              </a:rPr>
              <a:t>What makes people buy</a:t>
            </a:r>
            <a:r>
              <a:rPr lang="ko-KR" altLang="en-US" b="1" dirty="0" smtClean="0">
                <a:solidFill>
                  <a:srgbClr val="7030A0"/>
                </a:solidFill>
              </a:rPr>
              <a:t> 买</a:t>
            </a:r>
            <a:r>
              <a:rPr lang="en-US" altLang="ko-KR" b="1" dirty="0" smtClean="0">
                <a:solidFill>
                  <a:srgbClr val="7030A0"/>
                </a:solidFill>
              </a:rPr>
              <a:t> one thing and not another?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7030A0"/>
                </a:solidFill>
              </a:rPr>
              <a:t>	(marketing</a:t>
            </a:r>
            <a:r>
              <a:rPr lang="ko-KR" altLang="en-US" b="1" dirty="0" smtClean="0">
                <a:solidFill>
                  <a:srgbClr val="7030A0"/>
                </a:solidFill>
              </a:rPr>
              <a:t> 销售</a:t>
            </a:r>
            <a:r>
              <a:rPr lang="en-US" altLang="ko-KR" b="1" dirty="0" smtClean="0">
                <a:solidFill>
                  <a:srgbClr val="7030A0"/>
                </a:solidFill>
              </a:rPr>
              <a:t> </a:t>
            </a:r>
            <a:r>
              <a:rPr lang="en-US" altLang="ko-KR" sz="1200" b="1" dirty="0" err="1" smtClean="0">
                <a:solidFill>
                  <a:srgbClr val="7030A0"/>
                </a:solidFill>
              </a:rPr>
              <a:t>xiāoshòu</a:t>
            </a:r>
            <a:r>
              <a:rPr lang="en-US" altLang="ko-KR" b="1" dirty="0" smtClean="0">
                <a:solidFill>
                  <a:srgbClr val="7030A0"/>
                </a:solidFill>
              </a:rPr>
              <a:t>)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002060"/>
                </a:solidFill>
              </a:rPr>
              <a:t>* What makes one person attractive</a:t>
            </a:r>
            <a:r>
              <a:rPr lang="ko-KR" altLang="en-US" b="1" dirty="0" smtClean="0">
                <a:solidFill>
                  <a:srgbClr val="002060"/>
                </a:solidFill>
              </a:rPr>
              <a:t> 万人迷</a:t>
            </a:r>
            <a:r>
              <a:rPr lang="en-US" altLang="ko-KR" b="1" dirty="0" smtClean="0">
                <a:solidFill>
                  <a:srgbClr val="002060"/>
                </a:solidFill>
              </a:rPr>
              <a:t> </a:t>
            </a:r>
            <a:r>
              <a:rPr lang="en-US" altLang="ko-KR" sz="1300" b="1" dirty="0" err="1" smtClean="0">
                <a:solidFill>
                  <a:srgbClr val="002060"/>
                </a:solidFill>
              </a:rPr>
              <a:t>wàn</a:t>
            </a:r>
            <a:r>
              <a:rPr lang="en-US" altLang="ko-KR" sz="1300" b="1" dirty="0" smtClean="0">
                <a:solidFill>
                  <a:srgbClr val="002060"/>
                </a:solidFill>
              </a:rPr>
              <a:t> </a:t>
            </a:r>
            <a:r>
              <a:rPr lang="en-US" altLang="ko-KR" sz="1300" b="1" dirty="0" err="1" smtClean="0">
                <a:solidFill>
                  <a:srgbClr val="002060"/>
                </a:solidFill>
              </a:rPr>
              <a:t>rén</a:t>
            </a:r>
            <a:r>
              <a:rPr lang="en-US" altLang="ko-KR" sz="1300" b="1" dirty="0" smtClean="0">
                <a:solidFill>
                  <a:srgbClr val="002060"/>
                </a:solidFill>
              </a:rPr>
              <a:t> </a:t>
            </a:r>
            <a:r>
              <a:rPr lang="en-US" altLang="ko-KR" sz="1300" b="1" dirty="0" err="1" smtClean="0">
                <a:solidFill>
                  <a:srgbClr val="002060"/>
                </a:solidFill>
              </a:rPr>
              <a:t>mí</a:t>
            </a:r>
            <a:r>
              <a:rPr lang="en-US" altLang="ko-KR" sz="1300" b="1" dirty="0" smtClean="0">
                <a:solidFill>
                  <a:srgbClr val="002060"/>
                </a:solidFill>
              </a:rPr>
              <a:t> </a:t>
            </a:r>
            <a:r>
              <a:rPr lang="en-US" altLang="ko-KR" b="1" dirty="0" smtClean="0">
                <a:solidFill>
                  <a:srgbClr val="002060"/>
                </a:solidFill>
              </a:rPr>
              <a:t>but not another?</a:t>
            </a:r>
          </a:p>
          <a:p>
            <a:pPr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Example: Are you a flirt?</a:t>
            </a:r>
            <a:r>
              <a:rPr lang="ko-KR" altLang="en-US" b="1" dirty="0" smtClean="0">
                <a:solidFill>
                  <a:srgbClr val="FF0000"/>
                </a:solidFill>
              </a:rPr>
              <a:t> 调情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[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tiáoqíng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] 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002060"/>
                </a:solidFill>
              </a:rPr>
              <a:t>Do you make long eye-contact</a:t>
            </a:r>
            <a:r>
              <a:rPr lang="ko-KR" altLang="en-US" b="1" dirty="0" smtClean="0">
                <a:solidFill>
                  <a:srgbClr val="002060"/>
                </a:solidFill>
              </a:rPr>
              <a:t>眼睛接触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[</a:t>
            </a:r>
            <a:r>
              <a:rPr lang="en-US" altLang="ko-KR" sz="1200" b="1" dirty="0" err="1" smtClean="0">
                <a:solidFill>
                  <a:srgbClr val="002060"/>
                </a:solidFill>
              </a:rPr>
              <a:t>yǎn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 </a:t>
            </a:r>
            <a:r>
              <a:rPr lang="en-US" altLang="ko-KR" sz="1200" b="1" dirty="0" err="1" smtClean="0">
                <a:solidFill>
                  <a:srgbClr val="002060"/>
                </a:solidFill>
              </a:rPr>
              <a:t>jīng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 </a:t>
            </a:r>
            <a:r>
              <a:rPr lang="en-US" altLang="ko-KR" sz="1200" b="1" dirty="0" err="1" smtClean="0">
                <a:solidFill>
                  <a:srgbClr val="002060"/>
                </a:solidFill>
              </a:rPr>
              <a:t>jiē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 </a:t>
            </a:r>
            <a:r>
              <a:rPr lang="en-US" altLang="ko-KR" sz="1200" b="1" dirty="0" err="1" smtClean="0">
                <a:solidFill>
                  <a:srgbClr val="002060"/>
                </a:solidFill>
              </a:rPr>
              <a:t>chù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]</a:t>
            </a:r>
            <a:r>
              <a:rPr lang="en-US" altLang="ko-KR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altLang="ko-KR" b="1" dirty="0" smtClean="0">
                <a:solidFill>
                  <a:srgbClr val="7030A0"/>
                </a:solidFill>
              </a:rPr>
              <a:t>Smile</a:t>
            </a:r>
            <a:r>
              <a:rPr lang="ko-KR" altLang="en-US" b="1" dirty="0" smtClean="0">
                <a:solidFill>
                  <a:srgbClr val="7030A0"/>
                </a:solidFill>
              </a:rPr>
              <a:t>微笑</a:t>
            </a:r>
            <a:r>
              <a:rPr lang="en-US" altLang="ko-KR" b="1" dirty="0" smtClean="0">
                <a:solidFill>
                  <a:srgbClr val="7030A0"/>
                </a:solidFill>
              </a:rPr>
              <a:t> </a:t>
            </a:r>
            <a:r>
              <a:rPr lang="en-US" altLang="ko-KR" sz="1200" b="1" dirty="0" err="1" smtClean="0">
                <a:solidFill>
                  <a:srgbClr val="7030A0"/>
                </a:solidFill>
              </a:rPr>
              <a:t>wēixiào</a:t>
            </a:r>
            <a:r>
              <a:rPr lang="en-US" altLang="ko-KR" b="1" dirty="0" smtClean="0">
                <a:solidFill>
                  <a:srgbClr val="7030A0"/>
                </a:solidFill>
              </a:rPr>
              <a:t> at strangers</a:t>
            </a:r>
            <a:r>
              <a:rPr lang="ko-KR" altLang="en-US" b="1" dirty="0" smtClean="0">
                <a:solidFill>
                  <a:srgbClr val="7030A0"/>
                </a:solidFill>
              </a:rPr>
              <a:t>陌生人</a:t>
            </a:r>
            <a:r>
              <a:rPr lang="en-US" altLang="ko-KR" sz="1200" b="1" dirty="0" smtClean="0">
                <a:solidFill>
                  <a:srgbClr val="7030A0"/>
                </a:solidFill>
              </a:rPr>
              <a:t>[</a:t>
            </a:r>
            <a:r>
              <a:rPr lang="en-US" altLang="ko-KR" sz="1200" b="1" dirty="0" err="1" smtClean="0">
                <a:solidFill>
                  <a:srgbClr val="7030A0"/>
                </a:solidFill>
              </a:rPr>
              <a:t>mòshēngrén</a:t>
            </a:r>
            <a:r>
              <a:rPr lang="en-US" altLang="ko-KR" sz="1200" b="1" dirty="0" smtClean="0">
                <a:solidFill>
                  <a:srgbClr val="7030A0"/>
                </a:solidFill>
              </a:rPr>
              <a:t>] </a:t>
            </a:r>
            <a:r>
              <a:rPr lang="en-US" altLang="ko-KR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Get closer</a:t>
            </a:r>
            <a:r>
              <a:rPr lang="ko-KR" altLang="en-US" b="1" dirty="0" smtClean="0">
                <a:solidFill>
                  <a:schemeClr val="accent6">
                    <a:lumMod val="50000"/>
                  </a:schemeClr>
                </a:solidFill>
              </a:rPr>
              <a:t>近的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 than normal to other people?</a:t>
            </a:r>
          </a:p>
          <a:p>
            <a:r>
              <a:rPr lang="en-US" altLang="ko-KR" b="1" dirty="0" smtClean="0">
                <a:solidFill>
                  <a:srgbClr val="00B050"/>
                </a:solidFill>
              </a:rPr>
              <a:t>Talk with strangers</a:t>
            </a:r>
            <a:r>
              <a:rPr lang="ko-KR" altLang="en-US" b="1" dirty="0" smtClean="0">
                <a:solidFill>
                  <a:srgbClr val="00B050"/>
                </a:solidFill>
              </a:rPr>
              <a:t> 陌生人</a:t>
            </a:r>
            <a:r>
              <a:rPr lang="en-US" altLang="ko-KR" b="1" dirty="0" smtClean="0">
                <a:solidFill>
                  <a:srgbClr val="00B050"/>
                </a:solidFill>
              </a:rPr>
              <a:t>?</a:t>
            </a:r>
          </a:p>
          <a:p>
            <a:r>
              <a:rPr lang="en-US" altLang="ko-KR" dirty="0" smtClean="0">
                <a:sym typeface="Wingdings" pitchFamily="2" charset="2"/>
              </a:rPr>
              <a:t> If the answer to all four is “Yes” you are a flirt!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FF0000"/>
                </a:solidFill>
              </a:rPr>
              <a:t>DO you flirt when your boyfriend or girlfriend is there with you?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FF0000"/>
                </a:solidFill>
              </a:rPr>
              <a:t>	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a. All the time!</a:t>
            </a:r>
          </a:p>
          <a:p>
            <a:pPr>
              <a:buNone/>
            </a:pP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	b. Sometimes, if we’ve been arguing.</a:t>
            </a:r>
          </a:p>
          <a:p>
            <a:pPr>
              <a:buNone/>
            </a:pP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	c. Never</a:t>
            </a:r>
          </a:p>
          <a:p>
            <a:pPr>
              <a:buFont typeface="Arial" charset="0"/>
              <a:buChar char="•"/>
            </a:pPr>
            <a:r>
              <a:rPr lang="en-US" altLang="ko-KR" sz="1200" b="1" u="sng" dirty="0" smtClean="0">
                <a:solidFill>
                  <a:srgbClr val="00B050"/>
                </a:solidFill>
              </a:rPr>
              <a:t>http://www.betterlovetests.com/quiz-flirting.html</a:t>
            </a:r>
            <a:endParaRPr lang="ko-KR" altLang="en-US" sz="1200" b="1" u="sng" dirty="0">
              <a:solidFill>
                <a:srgbClr val="00B050"/>
              </a:solidFill>
            </a:endParaRPr>
          </a:p>
        </p:txBody>
      </p:sp>
      <p:pic>
        <p:nvPicPr>
          <p:cNvPr id="4" name="Picture 3" descr="flirt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0"/>
            <a:ext cx="1752600" cy="1752600"/>
          </a:xfrm>
          <a:prstGeom prst="rect">
            <a:avLst/>
          </a:prstGeom>
        </p:spPr>
      </p:pic>
      <p:pic>
        <p:nvPicPr>
          <p:cNvPr id="5" name="Picture 4" descr="flirt-wink-t-shi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4443984"/>
            <a:ext cx="2514600" cy="24140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A person that does psychology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Is called a </a:t>
            </a:r>
            <a:r>
              <a:rPr lang="en-US" altLang="ko-KR" sz="4000" b="1" i="1" u="sng" dirty="0" smtClean="0"/>
              <a:t>“psychologist.”</a:t>
            </a:r>
          </a:p>
          <a:p>
            <a:r>
              <a:rPr lang="en-US" altLang="ko-KR" sz="4000" b="1" dirty="0" smtClean="0">
                <a:solidFill>
                  <a:srgbClr val="7030A0"/>
                </a:solidFill>
              </a:rPr>
              <a:t>DIALOG </a:t>
            </a:r>
          </a:p>
          <a:p>
            <a:r>
              <a:rPr lang="en-US" altLang="ko-KR" sz="4000" dirty="0" smtClean="0"/>
              <a:t>Q: </a:t>
            </a:r>
            <a:r>
              <a:rPr lang="en-US" altLang="ko-KR" sz="4000" b="1" dirty="0" smtClean="0">
                <a:solidFill>
                  <a:srgbClr val="002060"/>
                </a:solidFill>
              </a:rPr>
              <a:t>“What is your job?”</a:t>
            </a:r>
          </a:p>
          <a:p>
            <a:r>
              <a:rPr lang="en-US" altLang="ko-KR" sz="4000" dirty="0" smtClean="0"/>
              <a:t>A: </a:t>
            </a:r>
            <a:r>
              <a:rPr lang="en-US" altLang="ko-KR" sz="4000" b="1" dirty="0" smtClean="0">
                <a:solidFill>
                  <a:schemeClr val="accent6">
                    <a:lumMod val="75000"/>
                  </a:schemeClr>
                </a:solidFill>
              </a:rPr>
              <a:t>“I’m a </a:t>
            </a:r>
            <a:r>
              <a:rPr lang="en-US" altLang="ko-KR" sz="4000" b="1" u="sng" dirty="0" smtClean="0">
                <a:solidFill>
                  <a:schemeClr val="accent6">
                    <a:lumMod val="75000"/>
                  </a:schemeClr>
                </a:solidFill>
              </a:rPr>
              <a:t>psychologist</a:t>
            </a:r>
            <a:r>
              <a:rPr lang="en-US" altLang="ko-KR" sz="4000" b="1" dirty="0" smtClean="0">
                <a:solidFill>
                  <a:schemeClr val="accent6">
                    <a:lumMod val="75000"/>
                  </a:schemeClr>
                </a:solidFill>
              </a:rPr>
              <a:t>.”</a:t>
            </a:r>
          </a:p>
          <a:p>
            <a:r>
              <a:rPr lang="en-US" altLang="ko-KR" sz="4000" dirty="0" smtClean="0"/>
              <a:t>Q: </a:t>
            </a:r>
            <a:r>
              <a:rPr lang="en-US" altLang="ko-KR" sz="4000" b="1" dirty="0" smtClean="0">
                <a:solidFill>
                  <a:srgbClr val="002060"/>
                </a:solidFill>
              </a:rPr>
              <a:t>What kind of psychologist are you?</a:t>
            </a:r>
          </a:p>
          <a:p>
            <a:r>
              <a:rPr lang="en-US" altLang="ko-KR" sz="4000" dirty="0" smtClean="0"/>
              <a:t>A: </a:t>
            </a:r>
            <a:r>
              <a:rPr lang="en-US" altLang="ko-KR" sz="4000" b="1" dirty="0" smtClean="0">
                <a:solidFill>
                  <a:schemeClr val="accent6">
                    <a:lumMod val="50000"/>
                  </a:schemeClr>
                </a:solidFill>
              </a:rPr>
              <a:t>I’m a clinical psychologist.</a:t>
            </a:r>
            <a:endParaRPr lang="ko-KR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Experimental psychologists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Study ANYTHING, and EVERYTHING!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For more information see</a:t>
            </a:r>
          </a:p>
          <a:p>
            <a:r>
              <a:rPr lang="en-US" altLang="ko-KR" dirty="0" smtClean="0"/>
              <a:t>+Psychology Today magazine</a:t>
            </a:r>
          </a:p>
          <a:p>
            <a:r>
              <a:rPr lang="en-US" altLang="ko-KR" dirty="0" smtClean="0">
                <a:hlinkClick r:id="rId2"/>
              </a:rPr>
              <a:t>http://www.psychologytoday.com/magazine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088"/>
          </a:xfrm>
        </p:spPr>
        <p:txBody>
          <a:bodyPr>
            <a:norm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Psychopathology</a:t>
            </a:r>
            <a:r>
              <a:rPr lang="ko-KR" altLang="en-US" b="1" dirty="0" smtClean="0">
                <a:solidFill>
                  <a:srgbClr val="FF0000"/>
                </a:solidFill>
              </a:rPr>
              <a:t>疯人</a:t>
            </a:r>
            <a:r>
              <a:rPr lang="en-US" altLang="ko-KR" sz="5400" dirty="0" smtClean="0">
                <a:solidFill>
                  <a:srgbClr val="FF0000"/>
                </a:solidFill>
              </a:rPr>
              <a:t>[</a:t>
            </a:r>
            <a:r>
              <a:rPr lang="en-US" altLang="ko-KR" sz="5400" dirty="0" err="1" smtClean="0">
                <a:solidFill>
                  <a:srgbClr val="FF0000"/>
                </a:solidFill>
              </a:rPr>
              <a:t>fēngrén</a:t>
            </a:r>
            <a:r>
              <a:rPr lang="en-US" altLang="ko-KR" sz="5400" dirty="0" smtClean="0">
                <a:solidFill>
                  <a:srgbClr val="FF0000"/>
                </a:solidFill>
              </a:rPr>
              <a:t>]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= Mental illness</a:t>
            </a:r>
            <a:endParaRPr lang="ko-KR" altLang="en-US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sz="2500" b="1" dirty="0" smtClean="0">
                <a:solidFill>
                  <a:srgbClr val="FF0000"/>
                </a:solidFill>
              </a:rPr>
              <a:t>*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en-US" altLang="ko-KR" sz="3700" b="1" dirty="0" smtClean="0">
                <a:solidFill>
                  <a:srgbClr val="FF0000"/>
                </a:solidFill>
              </a:rPr>
              <a:t>Depression</a:t>
            </a:r>
            <a:r>
              <a:rPr lang="en-US" altLang="ko-KR" sz="3700" dirty="0" smtClean="0"/>
              <a:t>: </a:t>
            </a:r>
            <a:r>
              <a:rPr lang="ko-KR" altLang="en-US" sz="3700" b="1" dirty="0" smtClean="0"/>
              <a:t>抑郁症</a:t>
            </a:r>
            <a:r>
              <a:rPr lang="en-US" altLang="ko-KR" sz="3700" dirty="0" smtClean="0"/>
              <a:t>  </a:t>
            </a:r>
            <a:r>
              <a:rPr lang="en-US" altLang="ko-KR" sz="1500" dirty="0" err="1" smtClean="0"/>
              <a:t>yìyùzhèng</a:t>
            </a:r>
            <a:endParaRPr lang="en-US" altLang="ko-KR" sz="1500" dirty="0" smtClean="0"/>
          </a:p>
          <a:p>
            <a:pPr>
              <a:buFont typeface="Wingdings"/>
              <a:buChar char="à"/>
            </a:pPr>
            <a:r>
              <a:rPr lang="en-US" altLang="ko-KR" sz="3700" dirty="0" smtClean="0"/>
              <a:t>The problem roots in her depression. </a:t>
            </a:r>
          </a:p>
          <a:p>
            <a:pPr>
              <a:buFont typeface="Wingdings"/>
              <a:buChar char="à"/>
            </a:pPr>
            <a:r>
              <a:rPr lang="ko-KR" altLang="en-US" sz="3700" b="1" dirty="0" smtClean="0"/>
              <a:t>问题的根源在于她的抑郁症。</a:t>
            </a:r>
            <a:endParaRPr lang="en-US" altLang="ko-KR" sz="3700" b="1" dirty="0" smtClean="0"/>
          </a:p>
          <a:p>
            <a:pPr>
              <a:buNone/>
            </a:pPr>
            <a:r>
              <a:rPr lang="en-US" altLang="ko-KR" sz="3500" b="1" dirty="0" smtClean="0">
                <a:solidFill>
                  <a:srgbClr val="FF0000"/>
                </a:solidFill>
              </a:rPr>
              <a:t>*</a:t>
            </a:r>
            <a:r>
              <a:rPr lang="en-US" altLang="ko-KR" sz="3700" dirty="0" smtClean="0"/>
              <a:t> </a:t>
            </a:r>
            <a:r>
              <a:rPr lang="en-US" altLang="ko-KR" sz="3700" b="1" dirty="0" smtClean="0">
                <a:solidFill>
                  <a:srgbClr val="FF0000"/>
                </a:solidFill>
              </a:rPr>
              <a:t>Bipolar disorder: </a:t>
            </a:r>
            <a:r>
              <a:rPr lang="zh-CN" altLang="en-US" sz="3700" b="1" dirty="0" smtClean="0"/>
              <a:t>躁狂抑郁症，指一种感情上的混乱，特征是时而发狂，时而抑郁</a:t>
            </a:r>
            <a:endParaRPr lang="en-US" altLang="ko-KR" sz="3700" b="1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Psychopathology = Mental illness 2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Neurosis: </a:t>
            </a:r>
            <a:r>
              <a:rPr lang="ko-KR" altLang="en-US" dirty="0" smtClean="0"/>
              <a:t>神经官能症</a:t>
            </a:r>
            <a:endParaRPr lang="en-US" altLang="ko-KR" dirty="0" smtClean="0"/>
          </a:p>
          <a:p>
            <a:pPr>
              <a:buNone/>
            </a:pPr>
            <a:r>
              <a:rPr lang="en-US" altLang="zh-CN" dirty="0" smtClean="0">
                <a:sym typeface="Wingdings" pitchFamily="2" charset="2"/>
              </a:rPr>
              <a:t>	 </a:t>
            </a:r>
            <a:r>
              <a:rPr lang="zh-CN" altLang="en-US" dirty="0" smtClean="0"/>
              <a:t>她的行为表明，她患有严重的神经衰弱症</a:t>
            </a:r>
            <a:endParaRPr lang="en-US" altLang="zh-CN" dirty="0" smtClean="0"/>
          </a:p>
          <a:p>
            <a:pPr>
              <a:buNone/>
            </a:pPr>
            <a:r>
              <a:rPr lang="en-US" altLang="ko-KR" dirty="0" smtClean="0">
                <a:sym typeface="Wingdings" pitchFamily="2" charset="2"/>
              </a:rPr>
              <a:t>	 </a:t>
            </a:r>
            <a:r>
              <a:rPr lang="en-US" altLang="ko-KR" dirty="0" smtClean="0"/>
              <a:t>Her behavior points to a severe neurosis.</a:t>
            </a: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Psychosis: </a:t>
            </a:r>
            <a:r>
              <a:rPr lang="zh-CN" altLang="en-US" dirty="0" smtClean="0"/>
              <a:t>精神病，精神错乱，精神失常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>
                <a:sym typeface="Wingdings" pitchFamily="2" charset="2"/>
              </a:rPr>
              <a:t>	</a:t>
            </a:r>
            <a:r>
              <a:rPr lang="zh-CN" altLang="en-US" dirty="0" smtClean="0"/>
              <a:t>自省力低下会增加非情感性精神病人病情复发和再住院的可能性</a:t>
            </a:r>
            <a:endParaRPr lang="en-US" altLang="zh-CN" dirty="0" smtClean="0"/>
          </a:p>
          <a:p>
            <a:pPr>
              <a:buNone/>
            </a:pP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en-US" altLang="ko-KR" dirty="0" smtClean="0"/>
              <a:t>Poor insight increases relapse and re-admission to hospital in people with non-affective psychosis. 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ntal_Illness_Is_Fake_by_phirewe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5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7000" dirty="0" smtClean="0">
                <a:solidFill>
                  <a:schemeClr val="tx1"/>
                </a:solidFill>
              </a:rPr>
              <a:t>Psychopathology 3</a:t>
            </a:r>
            <a:endParaRPr lang="ko-KR" altLang="en-US" sz="7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rgbClr val="FF0000"/>
                </a:solidFill>
              </a:rPr>
              <a:t>Attention Deficit Disorder </a:t>
            </a:r>
            <a:r>
              <a:rPr lang="zh-CN" altLang="en-US" sz="4000" b="1" dirty="0" smtClean="0"/>
              <a:t>注意力缺乏症，指人，尤指儿童，不能长时间注意力集中，导致学习障碍和许多行为问题的一种病症常用缩写是</a:t>
            </a:r>
            <a:r>
              <a:rPr lang="zh-CN" altLang="en-US" sz="4000" dirty="0" smtClean="0"/>
              <a:t>‘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ADD</a:t>
            </a:r>
            <a:r>
              <a:rPr lang="en-US" altLang="zh-CN" sz="4000" dirty="0" smtClean="0"/>
              <a:t>’</a:t>
            </a:r>
          </a:p>
          <a:p>
            <a:pPr>
              <a:buNone/>
            </a:pPr>
            <a:endParaRPr lang="en-US" altLang="zh-CN" sz="4000" dirty="0" smtClean="0"/>
          </a:p>
          <a:p>
            <a:r>
              <a:rPr lang="en-US" altLang="ko-KR" sz="4000" b="1" dirty="0" smtClean="0">
                <a:solidFill>
                  <a:srgbClr val="FF0000"/>
                </a:solidFill>
              </a:rPr>
              <a:t>Split personality</a:t>
            </a:r>
            <a:r>
              <a:rPr lang="en-US" altLang="ko-KR" sz="4000" b="1" dirty="0" smtClean="0"/>
              <a:t> </a:t>
            </a:r>
            <a:r>
              <a:rPr lang="ko-KR" altLang="en-US" sz="4000" b="1" dirty="0" smtClean="0"/>
              <a:t>人格分裂</a:t>
            </a:r>
            <a:r>
              <a:rPr lang="en-US" altLang="ko-KR" sz="2200" b="1" dirty="0" smtClean="0"/>
              <a:t>[</a:t>
            </a:r>
            <a:r>
              <a:rPr lang="en-US" altLang="ko-KR" sz="2200" dirty="0" err="1" smtClean="0"/>
              <a:t>rén</a:t>
            </a:r>
            <a:r>
              <a:rPr lang="en-US" altLang="ko-KR" sz="2200" dirty="0" smtClean="0"/>
              <a:t> </a:t>
            </a:r>
            <a:r>
              <a:rPr lang="en-US" altLang="ko-KR" sz="2200" dirty="0" err="1" smtClean="0"/>
              <a:t>gé</a:t>
            </a:r>
            <a:r>
              <a:rPr lang="en-US" altLang="ko-KR" sz="2200" dirty="0" smtClean="0"/>
              <a:t> </a:t>
            </a:r>
            <a:r>
              <a:rPr lang="en-US" altLang="ko-KR" sz="2200" dirty="0" err="1" smtClean="0"/>
              <a:t>fēn</a:t>
            </a:r>
            <a:r>
              <a:rPr lang="en-US" altLang="ko-KR" sz="2200" dirty="0" smtClean="0"/>
              <a:t> </a:t>
            </a:r>
            <a:r>
              <a:rPr lang="en-US" altLang="ko-KR" sz="2200" dirty="0" err="1" smtClean="0"/>
              <a:t>liè</a:t>
            </a:r>
            <a:r>
              <a:rPr lang="en-US" altLang="ko-KR" sz="2200" dirty="0" smtClean="0"/>
              <a:t>] </a:t>
            </a:r>
          </a:p>
          <a:p>
            <a:pPr>
              <a:buNone/>
            </a:pPr>
            <a:endParaRPr lang="en-US" altLang="ko-KR" sz="4000" dirty="0" smtClean="0"/>
          </a:p>
          <a:p>
            <a:r>
              <a:rPr lang="en-US" altLang="ko-KR" sz="4000" b="1" dirty="0" smtClean="0">
                <a:solidFill>
                  <a:srgbClr val="FF0000"/>
                </a:solidFill>
              </a:rPr>
              <a:t>Sociopath</a:t>
            </a:r>
            <a:r>
              <a:rPr lang="en-US" altLang="ko-KR" sz="4000" b="1" dirty="0" smtClean="0"/>
              <a:t>: </a:t>
            </a:r>
            <a:r>
              <a:rPr lang="ko-KR" altLang="en-US" sz="4000" b="1" dirty="0" smtClean="0"/>
              <a:t>反社会者</a:t>
            </a:r>
            <a:r>
              <a:rPr lang="en-US" altLang="ko-KR" sz="1600" dirty="0" smtClean="0"/>
              <a:t>[</a:t>
            </a:r>
            <a:r>
              <a:rPr lang="en-US" altLang="ko-KR" sz="1600" dirty="0" err="1" smtClean="0"/>
              <a:t>fǎn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shè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huì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zhě</a:t>
            </a:r>
            <a:r>
              <a:rPr lang="en-US" altLang="ko-KR" sz="1600" dirty="0" smtClean="0"/>
              <a:t>] </a:t>
            </a:r>
          </a:p>
          <a:p>
            <a:endParaRPr lang="ko-KR" altLang="en-US" dirty="0"/>
          </a:p>
        </p:txBody>
      </p:sp>
    </p:spTree>
  </p:cSld>
  <p:clrMapOvr>
    <a:masterClrMapping/>
  </p:clrMapOvr>
  <p:transition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en-US" altLang="ko-KR" b="1" dirty="0" smtClean="0"/>
              <a:t>Psychopathology quiz</a:t>
            </a:r>
            <a:endParaRPr lang="ko-KR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90600"/>
          </a:xfrm>
        </p:spPr>
        <p:txBody>
          <a:bodyPr/>
          <a:lstStyle/>
          <a:p>
            <a:r>
              <a:rPr lang="en-US" altLang="ko-KR" dirty="0" smtClean="0"/>
              <a:t>A client tells you he or she has been very, very sad for a long, long time. Answer:  </a:t>
            </a:r>
            <a:r>
              <a:rPr lang="en-US" altLang="ko-KR" sz="600" dirty="0" smtClean="0"/>
              <a:t>(Depression)</a:t>
            </a:r>
          </a:p>
          <a:p>
            <a:endParaRPr lang="en-US" altLang="ko-KR" sz="900" dirty="0" smtClean="0"/>
          </a:p>
          <a:p>
            <a:endParaRPr lang="ko-KR" altLang="en-US" dirty="0" smtClean="0"/>
          </a:p>
        </p:txBody>
      </p:sp>
      <p:pic>
        <p:nvPicPr>
          <p:cNvPr id="4" name="Picture 3" descr="Depres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6454140" cy="4648200"/>
          </a:xfrm>
          <a:prstGeom prst="rect">
            <a:avLst/>
          </a:prstGeom>
        </p:spPr>
      </p:pic>
      <p:pic>
        <p:nvPicPr>
          <p:cNvPr id="5" name="Picture 4" descr="bipolar-mood-disorder-7581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2175" y="2095500"/>
            <a:ext cx="3171825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Psychopathology Quiz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1600200"/>
          </a:xfrm>
        </p:spPr>
        <p:txBody>
          <a:bodyPr/>
          <a:lstStyle/>
          <a:p>
            <a:r>
              <a:rPr lang="en-US" altLang="ko-KR" dirty="0" smtClean="0"/>
              <a:t>Sometimes he’s so extremely happy, then extremely sad. He has wild mood swings. </a:t>
            </a:r>
            <a:r>
              <a:rPr lang="zh-CN" altLang="en-US" dirty="0" smtClean="0"/>
              <a:t>他的情绪起伏不定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Answer: </a:t>
            </a:r>
            <a:r>
              <a:rPr lang="en-US" altLang="ko-KR" sz="600" dirty="0" smtClean="0"/>
              <a:t>Bipolar illness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Picture 3" descr="bipolar_by_thegirlinthebig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743200"/>
            <a:ext cx="2895600" cy="3831844"/>
          </a:xfrm>
          <a:prstGeom prst="rect">
            <a:avLst/>
          </a:prstGeom>
        </p:spPr>
      </p:pic>
      <p:pic>
        <p:nvPicPr>
          <p:cNvPr id="5" name="Picture 4" descr="Bipo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71800"/>
            <a:ext cx="49784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ko-KR" i="1" dirty="0" smtClean="0">
                <a:solidFill>
                  <a:schemeClr val="tx1"/>
                </a:solidFill>
              </a:rPr>
              <a:t>What is this?</a:t>
            </a:r>
            <a:endParaRPr lang="ko-KR" altLang="en-US" i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a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066800"/>
            <a:ext cx="4119915" cy="5791200"/>
          </a:xfrm>
        </p:spPr>
      </p:pic>
      <p:pic>
        <p:nvPicPr>
          <p:cNvPr id="5" name="Picture 4" descr="hyper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0"/>
            <a:ext cx="3733800" cy="345376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What’s this?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r>
              <a:rPr lang="en-US" altLang="ko-KR" dirty="0" smtClean="0"/>
              <a:t>Thinks people are always watching or wants to hurt him or her, but it’s not real.</a:t>
            </a:r>
            <a:endParaRPr lang="ko-KR" altLang="en-US" dirty="0"/>
          </a:p>
        </p:txBody>
      </p:sp>
      <p:pic>
        <p:nvPicPr>
          <p:cNvPr id="4" name="Picture 3" descr="Paranoia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95500"/>
            <a:ext cx="714375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18288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002060"/>
                </a:solidFill>
              </a:rPr>
              <a:t>Paranoid</a:t>
            </a:r>
          </a:p>
          <a:p>
            <a:r>
              <a:rPr lang="zh-CN" altLang="en-US" sz="4000" b="1" dirty="0" smtClean="0">
                <a:solidFill>
                  <a:srgbClr val="002060"/>
                </a:solidFill>
              </a:rPr>
              <a:t>偏执狂，</a:t>
            </a:r>
            <a:endParaRPr lang="en-US" altLang="zh-CN" sz="4000" b="1" dirty="0" smtClean="0">
              <a:solidFill>
                <a:srgbClr val="002060"/>
              </a:solidFill>
            </a:endParaRPr>
          </a:p>
          <a:p>
            <a:r>
              <a:rPr lang="zh-CN" altLang="en-US" sz="4000" b="1" dirty="0" smtClean="0">
                <a:solidFill>
                  <a:srgbClr val="002060"/>
                </a:solidFill>
              </a:rPr>
              <a:t>妄想症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uro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5675" cy="4438650"/>
          </a:xfrm>
          <a:prstGeom prst="rect">
            <a:avLst/>
          </a:prstGeom>
        </p:spPr>
      </p:pic>
      <p:pic>
        <p:nvPicPr>
          <p:cNvPr id="6" name="Picture 5" descr="schizophrenic_252520-_252520jo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0"/>
            <a:ext cx="4768460" cy="3505200"/>
          </a:xfrm>
          <a:prstGeom prst="rect">
            <a:avLst/>
          </a:prstGeom>
        </p:spPr>
      </p:pic>
      <p:pic>
        <p:nvPicPr>
          <p:cNvPr id="7" name="Picture 6" descr="evil-psychotic-wom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3378200"/>
            <a:ext cx="3479800" cy="347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600" y="3657600"/>
            <a:ext cx="16764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Psychotic</a:t>
            </a:r>
          </a:p>
          <a:p>
            <a:r>
              <a:rPr lang="ko-KR" altLang="en-US" sz="1000" dirty="0" smtClean="0"/>
              <a:t>精神病的，患精神病的</a:t>
            </a:r>
            <a:endParaRPr lang="ko-KR" alt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48200"/>
            <a:ext cx="2895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Neurotic </a:t>
            </a:r>
          </a:p>
          <a:p>
            <a:r>
              <a:rPr lang="ko-KR" altLang="en-US" sz="1200" dirty="0" smtClean="0"/>
              <a:t>神经官能症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Discussion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Which do you think is more interesting?</a:t>
            </a: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Clinical psychology  </a:t>
            </a:r>
            <a:r>
              <a:rPr lang="ko-KR" altLang="en-US" b="1" dirty="0" smtClean="0">
                <a:solidFill>
                  <a:srgbClr val="FF0000"/>
                </a:solidFill>
              </a:rPr>
              <a:t>临床心理学 </a:t>
            </a:r>
            <a:r>
              <a:rPr lang="en-US" altLang="ko-KR" sz="1200" dirty="0" err="1" smtClean="0"/>
              <a:t>lín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chuáng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xīn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lǐ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xué</a:t>
            </a:r>
            <a:r>
              <a:rPr lang="en-US" altLang="ko-KR" sz="1200" dirty="0" smtClean="0"/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OR</a:t>
            </a: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Experimental psychology </a:t>
            </a:r>
            <a:r>
              <a:rPr lang="ko-KR" altLang="en-US" b="1" dirty="0" smtClean="0">
                <a:solidFill>
                  <a:srgbClr val="FF0000"/>
                </a:solidFill>
              </a:rPr>
              <a:t>实验心理学 </a:t>
            </a:r>
            <a:r>
              <a:rPr lang="en-US" altLang="ko-KR" sz="1200" dirty="0" err="1" smtClean="0"/>
              <a:t>shíyànxīnlǐxué</a:t>
            </a:r>
            <a:r>
              <a:rPr lang="en-US" altLang="ko-KR" sz="2800" dirty="0" smtClean="0"/>
              <a:t>]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?</a:t>
            </a:r>
          </a:p>
          <a:p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I think ________________ is more interesting.</a:t>
            </a: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I think both are equally interesting.</a:t>
            </a: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I think both are boring.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Picture 3" descr="Discus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-1"/>
            <a:ext cx="2590800" cy="184594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Addiction </a:t>
            </a:r>
            <a:r>
              <a:rPr lang="ko-KR" altLang="en-US" b="1" dirty="0" smtClean="0">
                <a:solidFill>
                  <a:schemeClr val="tx1"/>
                </a:solidFill>
              </a:rPr>
              <a:t>瘾</a:t>
            </a:r>
            <a:r>
              <a:rPr lang="en-US" altLang="ko-KR" dirty="0" smtClean="0">
                <a:solidFill>
                  <a:schemeClr val="tx1"/>
                </a:solidFill>
              </a:rPr>
              <a:t>[</a:t>
            </a:r>
            <a:r>
              <a:rPr lang="en-US" altLang="ko-KR" dirty="0" err="1" smtClean="0">
                <a:solidFill>
                  <a:schemeClr val="tx1"/>
                </a:solidFill>
              </a:rPr>
              <a:t>yǐn</a:t>
            </a:r>
            <a:r>
              <a:rPr lang="en-US" altLang="ko-KR" dirty="0" smtClean="0">
                <a:solidFill>
                  <a:schemeClr val="tx1"/>
                </a:solidFill>
              </a:rPr>
              <a:t>] 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cell-phone-under-des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28799"/>
            <a:ext cx="3352800" cy="5022921"/>
          </a:xfrm>
        </p:spPr>
      </p:pic>
      <p:pic>
        <p:nvPicPr>
          <p:cNvPr id="5" name="Picture 4" descr="C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6724" y="1828800"/>
            <a:ext cx="2130552" cy="3200400"/>
          </a:xfrm>
          <a:prstGeom prst="rect">
            <a:avLst/>
          </a:prstGeom>
        </p:spPr>
      </p:pic>
      <p:pic>
        <p:nvPicPr>
          <p:cNvPr id="6" name="Picture 5" descr="Cel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819400"/>
            <a:ext cx="2395728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altLang="ko-KR" sz="7000" dirty="0" smtClean="0">
                <a:solidFill>
                  <a:schemeClr val="tx1"/>
                </a:solidFill>
              </a:rPr>
              <a:t>PMS</a:t>
            </a:r>
            <a:r>
              <a:rPr lang="en-US" altLang="ko-KR" sz="10000" dirty="0" smtClean="0">
                <a:solidFill>
                  <a:schemeClr val="tx1"/>
                </a:solidFill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</a:rPr>
              <a:t>(not mental illness!)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429000"/>
          </a:xfrm>
        </p:spPr>
        <p:txBody>
          <a:bodyPr/>
          <a:lstStyle/>
          <a:p>
            <a:r>
              <a:rPr lang="en-US" altLang="ko-KR" sz="3500" dirty="0" smtClean="0">
                <a:sym typeface="Wingdings" pitchFamily="2" charset="2"/>
              </a:rPr>
              <a:t></a:t>
            </a:r>
            <a:r>
              <a:rPr lang="en-US" altLang="ko-KR" sz="3500" dirty="0" smtClean="0"/>
              <a:t>Up to 40 per cent of women have premenstrual syndrome (PMS), including </a:t>
            </a:r>
            <a:r>
              <a:rPr lang="en-US" altLang="ko-KR" sz="3500" dirty="0" smtClean="0">
                <a:solidFill>
                  <a:srgbClr val="FF0000"/>
                </a:solidFill>
              </a:rPr>
              <a:t>mood swings</a:t>
            </a:r>
            <a:r>
              <a:rPr lang="en-US" altLang="ko-KR" sz="3500" dirty="0" smtClean="0"/>
              <a:t>, bloating, food cravings and pain.  </a:t>
            </a:r>
            <a:endParaRPr lang="en-US" altLang="ko-KR" sz="3500" b="1" dirty="0" smtClean="0"/>
          </a:p>
          <a:p>
            <a:r>
              <a:rPr lang="ko-KR" altLang="en-US" sz="2800" b="1" dirty="0" smtClean="0"/>
              <a:t>多达四成的妇女深受经前综合症之苦，这些引起体内紊乱的症状包括情绪不稳、肿胀、嗜食和疼痛。 </a:t>
            </a:r>
            <a:endParaRPr lang="ko-KR" altLang="en-US" dirty="0"/>
          </a:p>
        </p:txBody>
      </p:sp>
      <p:pic>
        <p:nvPicPr>
          <p:cNvPr id="4" name="Picture 3" descr="paincalendar_gallery__424x400-420x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7818" y="4419600"/>
            <a:ext cx="2586182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PMS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P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Some of my favorite books about psychology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i="1" dirty="0" smtClean="0"/>
              <a:t>“In and out of the garbage pail” </a:t>
            </a:r>
            <a:r>
              <a:rPr lang="en-US" altLang="ko-KR" dirty="0" smtClean="0"/>
              <a:t>by Fredrick S. </a:t>
            </a:r>
            <a:r>
              <a:rPr lang="en-US" altLang="ko-KR" dirty="0" err="1" smtClean="0"/>
              <a:t>Perls</a:t>
            </a:r>
            <a:endParaRPr lang="en-US" altLang="ko-KR" dirty="0" smtClean="0"/>
          </a:p>
          <a:p>
            <a:r>
              <a:rPr lang="en-US" altLang="ko-KR" i="1" dirty="0" smtClean="0"/>
              <a:t>“The further reaches of human nature” </a:t>
            </a:r>
            <a:r>
              <a:rPr lang="en-US" altLang="ko-KR" dirty="0" smtClean="0"/>
              <a:t>by A. Maslow</a:t>
            </a:r>
          </a:p>
          <a:p>
            <a:r>
              <a:rPr lang="en-US" altLang="ko-KR" i="1" dirty="0" smtClean="0"/>
              <a:t>“Beyond freedom and dignity</a:t>
            </a:r>
            <a:r>
              <a:rPr lang="en-US" altLang="ko-KR" dirty="0" smtClean="0"/>
              <a:t>,” by B.F. Skinner</a:t>
            </a:r>
          </a:p>
          <a:p>
            <a:r>
              <a:rPr lang="en-US" altLang="ko-KR" i="1" dirty="0" smtClean="0"/>
              <a:t>“I’m OK, you’re OK” </a:t>
            </a:r>
            <a:r>
              <a:rPr lang="en-US" altLang="ko-KR" dirty="0" smtClean="0"/>
              <a:t>by Thomas Harris</a:t>
            </a:r>
          </a:p>
          <a:p>
            <a:r>
              <a:rPr lang="en-US" altLang="ko-KR" i="1" dirty="0" smtClean="0"/>
              <a:t>“The basic writings of Sigmund Freud” </a:t>
            </a:r>
            <a:r>
              <a:rPr lang="en-US" altLang="ko-KR" dirty="0" smtClean="0"/>
              <a:t>by S. Freud</a:t>
            </a:r>
          </a:p>
          <a:p>
            <a:r>
              <a:rPr lang="en-US" altLang="ko-KR" i="1" dirty="0" smtClean="0"/>
              <a:t>“The interpretation of Dreams” </a:t>
            </a:r>
            <a:r>
              <a:rPr lang="en-US" altLang="ko-KR" dirty="0" smtClean="0"/>
              <a:t>by Sigmund Freud</a:t>
            </a:r>
          </a:p>
          <a:p>
            <a:r>
              <a:rPr lang="en-US" altLang="ko-KR" i="1" dirty="0" smtClean="0"/>
              <a:t>“Memories, Dreams, Reflections” </a:t>
            </a:r>
            <a:r>
              <a:rPr lang="en-US" altLang="ko-KR" dirty="0" smtClean="0"/>
              <a:t>by Carl Jung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eeping_at_His_Desk_in_Class_Cartoon_clipart_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261105"/>
            <a:ext cx="3200400" cy="2596896"/>
          </a:xfrm>
          <a:prstGeom prst="rect">
            <a:avLst/>
          </a:prstGeom>
        </p:spPr>
      </p:pic>
      <p:pic>
        <p:nvPicPr>
          <p:cNvPr id="12" name="Picture 11" descr="Ps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392" y="0"/>
            <a:ext cx="7565216" cy="68580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This is just the ABCs of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0000" dirty="0" smtClean="0">
                <a:solidFill>
                  <a:srgbClr val="FF0000"/>
                </a:solidFill>
              </a:rPr>
              <a:t>Psychology</a:t>
            </a:r>
            <a:r>
              <a:rPr lang="en-US" altLang="ko-KR" sz="5000" dirty="0" smtClean="0">
                <a:solidFill>
                  <a:srgbClr val="FF0000"/>
                </a:solidFill>
              </a:rPr>
              <a:t> </a:t>
            </a:r>
            <a:endParaRPr lang="en-US" altLang="ko-KR" sz="5000" dirty="0" smtClean="0"/>
          </a:p>
          <a:p>
            <a:r>
              <a:rPr lang="en-US" altLang="ko-KR" sz="5000" b="1" dirty="0" smtClean="0">
                <a:solidFill>
                  <a:srgbClr val="FF0000"/>
                </a:solidFill>
              </a:rPr>
              <a:t>I hope you found it interesting!</a:t>
            </a:r>
            <a:endParaRPr lang="ko-KR" altLang="en-US" sz="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Sigmund Freud</a:t>
            </a:r>
            <a:endParaRPr lang="ko-KR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5105400" cy="5029200"/>
          </a:xfrm>
        </p:spPr>
        <p:txBody>
          <a:bodyPr>
            <a:normAutofit/>
          </a:bodyPr>
          <a:lstStyle/>
          <a:p>
            <a:r>
              <a:rPr lang="en-US" altLang="ko-KR" sz="3500" dirty="0" smtClean="0"/>
              <a:t>was the founder </a:t>
            </a:r>
            <a:r>
              <a:rPr lang="ko-KR" altLang="en-US" sz="3500" b="1" dirty="0" smtClean="0"/>
              <a:t>创始人</a:t>
            </a:r>
            <a:r>
              <a:rPr lang="en-US" altLang="ko-KR" sz="2000" dirty="0" smtClean="0"/>
              <a:t>[</a:t>
            </a:r>
            <a:r>
              <a:rPr lang="en-US" altLang="ko-KR" sz="2000" dirty="0" err="1" smtClean="0"/>
              <a:t>chuàngshǐrén</a:t>
            </a:r>
            <a:r>
              <a:rPr lang="en-US" altLang="ko-KR" sz="2000" dirty="0" smtClean="0"/>
              <a:t>]  </a:t>
            </a:r>
            <a:r>
              <a:rPr lang="en-US" altLang="ko-KR" sz="3500" dirty="0" smtClean="0"/>
              <a:t>of the modern science of psychology. He believed that </a:t>
            </a:r>
            <a:r>
              <a:rPr lang="en-US" altLang="ko-KR" sz="3500" dirty="0" smtClean="0">
                <a:solidFill>
                  <a:srgbClr val="FF0000"/>
                </a:solidFill>
              </a:rPr>
              <a:t>people are primarily</a:t>
            </a:r>
            <a:r>
              <a:rPr lang="ko-KR" altLang="en-US" sz="3600" b="1" dirty="0" smtClean="0"/>
              <a:t>主要地</a:t>
            </a:r>
            <a:r>
              <a:rPr lang="en-US" altLang="ko-KR" sz="2000" dirty="0" smtClean="0"/>
              <a:t>[</a:t>
            </a:r>
            <a:r>
              <a:rPr lang="en-US" altLang="ko-KR" sz="2000" dirty="0" err="1" smtClean="0"/>
              <a:t>zhǔyàode</a:t>
            </a:r>
            <a:r>
              <a:rPr lang="en-US" altLang="ko-KR" sz="2000" dirty="0" smtClean="0"/>
              <a:t>] </a:t>
            </a:r>
            <a:r>
              <a:rPr lang="en-US" altLang="ko-KR" sz="3500" dirty="0" smtClean="0">
                <a:solidFill>
                  <a:srgbClr val="FF0000"/>
                </a:solidFill>
              </a:rPr>
              <a:t>motivated</a:t>
            </a:r>
            <a:r>
              <a:rPr lang="ko-KR" altLang="en-US" sz="3600" b="1" dirty="0" smtClean="0"/>
              <a:t>士气高涨的</a:t>
            </a:r>
            <a:r>
              <a:rPr lang="en-US" altLang="ko-KR" sz="2000" dirty="0" err="1" smtClean="0"/>
              <a:t>shìqìgāozhǎngde</a:t>
            </a:r>
            <a:r>
              <a:rPr lang="en-US" altLang="ko-KR" sz="2000" dirty="0" smtClean="0"/>
              <a:t> </a:t>
            </a:r>
            <a:r>
              <a:rPr lang="en-US" altLang="ko-KR" sz="3500" dirty="0" smtClean="0">
                <a:solidFill>
                  <a:srgbClr val="FF0000"/>
                </a:solidFill>
              </a:rPr>
              <a:t>by unconscious</a:t>
            </a:r>
            <a:r>
              <a:rPr lang="ko-KR" altLang="en-US" sz="3800" b="1" dirty="0" smtClean="0"/>
              <a:t>潜意识</a:t>
            </a:r>
            <a:r>
              <a:rPr lang="en-US" altLang="ko-KR" sz="2200" dirty="0" smtClean="0"/>
              <a:t> </a:t>
            </a:r>
            <a:r>
              <a:rPr lang="en-US" altLang="ko-KR" sz="2200" dirty="0" err="1" smtClean="0"/>
              <a:t>qiányìshí</a:t>
            </a:r>
            <a:r>
              <a:rPr lang="en-US" altLang="ko-KR" sz="2200" dirty="0" smtClean="0"/>
              <a:t> </a:t>
            </a:r>
            <a:r>
              <a:rPr lang="en-US" altLang="ko-KR" sz="3500" dirty="0" smtClean="0">
                <a:solidFill>
                  <a:srgbClr val="FF0000"/>
                </a:solidFill>
              </a:rPr>
              <a:t>forces.</a:t>
            </a:r>
            <a:endParaRPr lang="ko-KR" altLang="en-US" sz="3500" dirty="0">
              <a:solidFill>
                <a:srgbClr val="FF0000"/>
              </a:solidFill>
            </a:endParaRPr>
          </a:p>
        </p:txBody>
      </p:sp>
      <p:pic>
        <p:nvPicPr>
          <p:cNvPr id="4" name="Picture 3" descr="Sigmund_Freud_1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0" y="762000"/>
            <a:ext cx="406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219200"/>
            <a:ext cx="480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</a:t>
            </a:r>
            <a:r>
              <a:rPr lang="en-US" altLang="ko-KR" sz="2500" dirty="0" smtClean="0"/>
              <a:t>Clinical psychology</a:t>
            </a:r>
            <a:r>
              <a:rPr lang="ko-KR" altLang="en-US" sz="2500" b="1" dirty="0" smtClean="0">
                <a:solidFill>
                  <a:srgbClr val="FF0000"/>
                </a:solidFill>
              </a:rPr>
              <a:t> 临床心理学</a:t>
            </a:r>
            <a:r>
              <a:rPr lang="en-US" altLang="ko-KR" sz="2500" dirty="0" smtClean="0"/>
              <a:t>)</a:t>
            </a:r>
            <a:endParaRPr lang="ko-KR" alt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He thought that people…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rgbClr val="FF0000"/>
                </a:solidFill>
              </a:rPr>
              <a:t>Are motivated</a:t>
            </a:r>
            <a:r>
              <a:rPr lang="ko-KR" altLang="en-US" sz="60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4000" dirty="0" smtClean="0"/>
              <a:t>士气高涨的</a:t>
            </a:r>
            <a:r>
              <a:rPr lang="en-US" altLang="ko-KR" sz="1700" dirty="0" err="1" smtClean="0"/>
              <a:t>shìqìgāozhǎngde</a:t>
            </a:r>
            <a:r>
              <a:rPr lang="en-US" altLang="ko-KR" sz="4000" dirty="0" smtClean="0"/>
              <a:t> </a:t>
            </a:r>
            <a:r>
              <a:rPr lang="en-US" altLang="ko-KR" sz="4000" dirty="0" smtClean="0">
                <a:solidFill>
                  <a:srgbClr val="FF0000"/>
                </a:solidFill>
              </a:rPr>
              <a:t>mainly by sex </a:t>
            </a:r>
            <a:r>
              <a:rPr lang="ko-KR" altLang="en-US" sz="4000" dirty="0" smtClean="0"/>
              <a:t>性交</a:t>
            </a:r>
            <a:r>
              <a:rPr lang="en-US" altLang="ko-KR" sz="2000" dirty="0" err="1" smtClean="0"/>
              <a:t>xìngjiāo</a:t>
            </a:r>
            <a:r>
              <a:rPr lang="en-US" altLang="ko-KR" sz="4000" dirty="0" smtClean="0"/>
              <a:t> </a:t>
            </a:r>
            <a:r>
              <a:rPr lang="en-US" altLang="ko-KR" sz="4000" dirty="0" smtClean="0">
                <a:solidFill>
                  <a:srgbClr val="FF0000"/>
                </a:solidFill>
              </a:rPr>
              <a:t>and aggression </a:t>
            </a:r>
            <a:r>
              <a:rPr lang="ko-KR" altLang="en-US" sz="4000" b="1" dirty="0" smtClean="0"/>
              <a:t>搏斗</a:t>
            </a:r>
            <a:r>
              <a:rPr lang="en-US" altLang="ko-KR" sz="4000" dirty="0" smtClean="0"/>
              <a:t> </a:t>
            </a:r>
            <a:r>
              <a:rPr lang="en-US" altLang="ko-KR" sz="2000" dirty="0" err="1" smtClean="0"/>
              <a:t>bódòu</a:t>
            </a:r>
            <a:r>
              <a:rPr lang="en-US" altLang="ko-KR" sz="4000" dirty="0" smtClean="0"/>
              <a:t>.</a:t>
            </a:r>
            <a:endParaRPr lang="ko-KR" altLang="en-US" sz="4000" dirty="0"/>
          </a:p>
        </p:txBody>
      </p:sp>
      <p:pic>
        <p:nvPicPr>
          <p:cNvPr id="4" name="Picture 3" descr="caveman_and_wo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2720" y="3581400"/>
            <a:ext cx="2621280" cy="3276600"/>
          </a:xfrm>
          <a:prstGeom prst="rect">
            <a:avLst/>
          </a:prstGeom>
        </p:spPr>
      </p:pic>
      <p:pic>
        <p:nvPicPr>
          <p:cNvPr id="5" name="Picture 4" descr="caveman w spe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261757"/>
            <a:ext cx="2138082" cy="2596243"/>
          </a:xfrm>
          <a:prstGeom prst="rect">
            <a:avLst/>
          </a:prstGeom>
        </p:spPr>
      </p:pic>
      <p:pic>
        <p:nvPicPr>
          <p:cNvPr id="6" name="Picture 5" descr="Cave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199594"/>
            <a:ext cx="2209800" cy="26584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0"/>
            <a:ext cx="480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</a:t>
            </a:r>
            <a:r>
              <a:rPr lang="en-US" altLang="ko-KR" sz="2500" dirty="0" smtClean="0"/>
              <a:t>Clinical psychology</a:t>
            </a:r>
            <a:r>
              <a:rPr lang="ko-KR" altLang="en-US" sz="2500" b="1" dirty="0" smtClean="0">
                <a:solidFill>
                  <a:srgbClr val="FF0000"/>
                </a:solidFill>
              </a:rPr>
              <a:t> 临床心理学</a:t>
            </a:r>
            <a:r>
              <a:rPr lang="en-US" altLang="ko-KR" sz="2500" dirty="0" smtClean="0"/>
              <a:t>)</a:t>
            </a:r>
            <a:endParaRPr lang="ko-KR" alt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More modern </a:t>
            </a:r>
            <a:r>
              <a:rPr lang="ko-KR" altLang="en-US" b="1" dirty="0" smtClean="0"/>
              <a:t>现代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xiàndài</a:t>
            </a:r>
            <a:endParaRPr lang="ko-KR" alt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3500" dirty="0" smtClean="0">
                <a:solidFill>
                  <a:srgbClr val="FF0000"/>
                </a:solidFill>
              </a:rPr>
              <a:t>…psychologists</a:t>
            </a:r>
            <a:r>
              <a:rPr lang="ko-KR" altLang="en-US" sz="3600" dirty="0" smtClean="0"/>
              <a:t> 心理学家</a:t>
            </a:r>
            <a:r>
              <a:rPr lang="en-US" altLang="ko-KR" sz="3500" dirty="0" smtClean="0">
                <a:solidFill>
                  <a:srgbClr val="FF0000"/>
                </a:solidFill>
              </a:rPr>
              <a:t> believe people are also motivated by things like:</a:t>
            </a:r>
          </a:p>
          <a:p>
            <a:r>
              <a:rPr lang="en-US" altLang="ko-KR" sz="3500" b="1" dirty="0" smtClean="0">
                <a:solidFill>
                  <a:srgbClr val="002060"/>
                </a:solidFill>
              </a:rPr>
              <a:t>Love</a:t>
            </a:r>
          </a:p>
          <a:p>
            <a:r>
              <a:rPr lang="en-US" altLang="ko-KR" sz="3500" b="1" dirty="0" smtClean="0">
                <a:solidFill>
                  <a:srgbClr val="7030A0"/>
                </a:solidFill>
              </a:rPr>
              <a:t>Transcendence</a:t>
            </a:r>
            <a:r>
              <a:rPr lang="en-US" altLang="ko-KR" sz="3500" dirty="0" smtClean="0"/>
              <a:t>  </a:t>
            </a:r>
            <a:r>
              <a:rPr lang="ko-KR" altLang="en-US" sz="3500" b="1" dirty="0" smtClean="0"/>
              <a:t>超然存在</a:t>
            </a:r>
            <a:r>
              <a:rPr lang="en-US" altLang="ko-KR" sz="2000" dirty="0" smtClean="0"/>
              <a:t>[</a:t>
            </a:r>
            <a:r>
              <a:rPr lang="en-US" altLang="ko-KR" sz="2000" dirty="0" err="1" smtClean="0"/>
              <a:t>chāo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rán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cún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zài</a:t>
            </a:r>
            <a:r>
              <a:rPr lang="en-US" altLang="ko-KR" sz="2000" dirty="0" smtClean="0"/>
              <a:t>] </a:t>
            </a:r>
          </a:p>
          <a:p>
            <a:r>
              <a:rPr lang="en-US" altLang="ko-KR" sz="3500" b="1" dirty="0" smtClean="0">
                <a:solidFill>
                  <a:srgbClr val="00B0F0"/>
                </a:solidFill>
              </a:rPr>
              <a:t>Hope</a:t>
            </a:r>
            <a:r>
              <a:rPr lang="en-US" altLang="ko-KR" b="1" dirty="0" smtClean="0">
                <a:solidFill>
                  <a:srgbClr val="00B0F0"/>
                </a:solidFill>
              </a:rPr>
              <a:t> </a:t>
            </a:r>
            <a:r>
              <a:rPr lang="ko-KR" altLang="en-US" b="1" dirty="0" smtClean="0">
                <a:solidFill>
                  <a:srgbClr val="00B0F0"/>
                </a:solidFill>
              </a:rPr>
              <a:t>希望</a:t>
            </a:r>
            <a:r>
              <a:rPr lang="en-US" altLang="ko-KR" b="1" dirty="0" smtClean="0">
                <a:solidFill>
                  <a:srgbClr val="00B0F0"/>
                </a:solidFill>
              </a:rPr>
              <a:t> </a:t>
            </a:r>
            <a:r>
              <a:rPr lang="en-US" altLang="ko-KR" sz="2000" b="1" dirty="0" err="1" smtClean="0">
                <a:solidFill>
                  <a:srgbClr val="00B0F0"/>
                </a:solidFill>
              </a:rPr>
              <a:t>xīwàng</a:t>
            </a:r>
            <a:endParaRPr lang="en-US" altLang="ko-KR" sz="2000" b="1" dirty="0" smtClean="0">
              <a:solidFill>
                <a:srgbClr val="00B0F0"/>
              </a:solidFill>
            </a:endParaRPr>
          </a:p>
          <a:p>
            <a:r>
              <a:rPr lang="en-US" altLang="ko-KR" sz="3500" b="1" dirty="0" smtClean="0">
                <a:solidFill>
                  <a:schemeClr val="bg2">
                    <a:lumMod val="10000"/>
                  </a:schemeClr>
                </a:solidFill>
              </a:rPr>
              <a:t>Greed</a:t>
            </a:r>
            <a:r>
              <a:rPr lang="ko-KR" altLang="en-US" sz="3600" b="1" dirty="0" smtClean="0">
                <a:solidFill>
                  <a:schemeClr val="bg2">
                    <a:lumMod val="10000"/>
                  </a:schemeClr>
                </a:solidFill>
              </a:rPr>
              <a:t>贪心</a:t>
            </a:r>
            <a:r>
              <a:rPr lang="en-US" altLang="ko-KR" sz="1300" dirty="0" smtClean="0">
                <a:solidFill>
                  <a:schemeClr val="bg2">
                    <a:lumMod val="10000"/>
                  </a:schemeClr>
                </a:solidFill>
              </a:rPr>
              <a:t>[</a:t>
            </a:r>
            <a:r>
              <a:rPr lang="en-US" altLang="ko-KR" sz="1300" dirty="0" err="1" smtClean="0">
                <a:solidFill>
                  <a:schemeClr val="bg2">
                    <a:lumMod val="10000"/>
                  </a:schemeClr>
                </a:solidFill>
              </a:rPr>
              <a:t>tānxīn</a:t>
            </a:r>
            <a:r>
              <a:rPr lang="en-US" altLang="ko-KR" sz="1300" dirty="0" smtClean="0">
                <a:solidFill>
                  <a:schemeClr val="bg2">
                    <a:lumMod val="10000"/>
                  </a:schemeClr>
                </a:solidFill>
              </a:rPr>
              <a:t>] </a:t>
            </a:r>
            <a:r>
              <a:rPr lang="en-US" altLang="ko-KR" sz="3500" b="1" dirty="0" smtClean="0">
                <a:solidFill>
                  <a:schemeClr val="bg2">
                    <a:lumMod val="10000"/>
                  </a:schemeClr>
                </a:solidFill>
              </a:rPr>
              <a:t>, fear </a:t>
            </a:r>
            <a:r>
              <a:rPr lang="ko-KR" altLang="en-US" sz="3600" dirty="0" smtClean="0">
                <a:solidFill>
                  <a:schemeClr val="bg2">
                    <a:lumMod val="10000"/>
                  </a:schemeClr>
                </a:solidFill>
              </a:rPr>
              <a:t>害怕</a:t>
            </a:r>
            <a:r>
              <a:rPr lang="en-US" altLang="ko-KR" sz="3500" b="1" dirty="0" smtClean="0">
                <a:solidFill>
                  <a:schemeClr val="bg2">
                    <a:lumMod val="10000"/>
                  </a:schemeClr>
                </a:solidFill>
              </a:rPr>
              <a:t>, envy</a:t>
            </a:r>
            <a:r>
              <a:rPr lang="ko-KR" altLang="en-US" sz="3600" dirty="0" smtClean="0">
                <a:solidFill>
                  <a:schemeClr val="bg2">
                    <a:lumMod val="10000"/>
                  </a:schemeClr>
                </a:solidFill>
              </a:rPr>
              <a:t>妒忌的</a:t>
            </a:r>
            <a:endParaRPr lang="en-US" altLang="ko-KR" sz="35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ko-KR" sz="2000" b="1" dirty="0" smtClean="0">
              <a:solidFill>
                <a:srgbClr val="00B0F0"/>
              </a:solidFill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tiv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motivates you?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Sex?</a:t>
            </a:r>
          </a:p>
          <a:p>
            <a:r>
              <a:rPr lang="en-US" altLang="ko-KR" dirty="0" smtClean="0"/>
              <a:t>Aggression? </a:t>
            </a:r>
            <a:r>
              <a:rPr lang="ko-KR" altLang="en-US" sz="2800" b="1" dirty="0" smtClean="0"/>
              <a:t>搏斗</a:t>
            </a:r>
            <a:r>
              <a:rPr lang="en-US" altLang="ko-KR" sz="2200" dirty="0" smtClean="0"/>
              <a:t> </a:t>
            </a:r>
            <a:r>
              <a:rPr lang="en-US" altLang="ko-KR" sz="1300" dirty="0" err="1" smtClean="0"/>
              <a:t>bódòu</a:t>
            </a:r>
            <a:r>
              <a:rPr lang="en-US" altLang="ko-KR" sz="2200" dirty="0" smtClean="0"/>
              <a:t>; </a:t>
            </a:r>
            <a:r>
              <a:rPr lang="ko-KR" altLang="en-US" sz="2200" b="1" dirty="0" smtClean="0"/>
              <a:t>侮</a:t>
            </a:r>
            <a:endParaRPr lang="en-US" altLang="ko-KR" sz="2200" dirty="0" smtClean="0"/>
          </a:p>
          <a:p>
            <a:r>
              <a:rPr lang="en-US" altLang="ko-KR" dirty="0" smtClean="0"/>
              <a:t>Money?</a:t>
            </a:r>
          </a:p>
          <a:p>
            <a:r>
              <a:rPr lang="en-US" altLang="ko-KR" dirty="0" smtClean="0"/>
              <a:t>Love?</a:t>
            </a:r>
          </a:p>
          <a:p>
            <a:r>
              <a:rPr lang="en-US" altLang="ko-KR" dirty="0" smtClean="0"/>
              <a:t>Transcendence?  </a:t>
            </a:r>
            <a:r>
              <a:rPr lang="ko-KR" altLang="en-US" b="1" dirty="0" smtClean="0"/>
              <a:t>超然存在</a:t>
            </a:r>
            <a:r>
              <a:rPr lang="en-US" altLang="ko-KR" sz="2000" dirty="0" smtClean="0"/>
              <a:t>[</a:t>
            </a:r>
            <a:r>
              <a:rPr lang="en-US" altLang="ko-KR" sz="2000" dirty="0" err="1" smtClean="0"/>
              <a:t>chāo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rán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cún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zài</a:t>
            </a:r>
            <a:r>
              <a:rPr lang="en-US" altLang="ko-KR" sz="2000" dirty="0" smtClean="0"/>
              <a:t>] </a:t>
            </a:r>
          </a:p>
          <a:p>
            <a:r>
              <a:rPr lang="en-US" altLang="ko-KR" dirty="0" smtClean="0"/>
              <a:t>Hope? </a:t>
            </a:r>
            <a:r>
              <a:rPr lang="ko-KR" altLang="en-US" b="1" dirty="0" smtClean="0"/>
              <a:t>希望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xīwàng</a:t>
            </a:r>
            <a:endParaRPr lang="en-US" altLang="ko-KR" sz="2000" dirty="0" smtClean="0"/>
          </a:p>
          <a:p>
            <a:r>
              <a:rPr lang="en-US" altLang="ko-KR" dirty="0" smtClean="0"/>
              <a:t>Fear? </a:t>
            </a:r>
            <a:r>
              <a:rPr lang="ko-KR" altLang="en-US" dirty="0" smtClean="0"/>
              <a:t>害怕</a:t>
            </a:r>
            <a:endParaRPr lang="en-US" altLang="ko-KR" dirty="0" smtClean="0"/>
          </a:p>
          <a:p>
            <a:pPr>
              <a:buNone/>
            </a:pPr>
            <a:endParaRPr lang="en-US" altLang="ko-KR" sz="2000" dirty="0" smtClean="0"/>
          </a:p>
          <a:p>
            <a:r>
              <a:rPr lang="en-US" altLang="ko-KR" sz="2000" dirty="0" smtClean="0"/>
              <a:t>____________________?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Picture 3" descr="Self_Doubt-350-x-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4324" y="0"/>
            <a:ext cx="2629676" cy="1968500"/>
          </a:xfrm>
          <a:prstGeom prst="rect">
            <a:avLst/>
          </a:prstGeom>
        </p:spPr>
      </p:pic>
      <p:pic>
        <p:nvPicPr>
          <p:cNvPr id="5" name="Picture 4" descr="doub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1112" y="3200400"/>
            <a:ext cx="2532888" cy="3657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849</TotalTime>
  <Words>1425</Words>
  <Application>Microsoft Office PowerPoint</Application>
  <PresentationFormat>On-screen Show (4:3)</PresentationFormat>
  <Paragraphs>225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Flow</vt:lpstr>
      <vt:lpstr>Psychology心理学</vt:lpstr>
      <vt:lpstr>There are two kinds of psychology:</vt:lpstr>
      <vt:lpstr>A person that does psychology</vt:lpstr>
      <vt:lpstr>Discussion</vt:lpstr>
      <vt:lpstr>Sigmund Freud</vt:lpstr>
      <vt:lpstr>He thought that people…</vt:lpstr>
      <vt:lpstr>More modern 现代 xiàndài</vt:lpstr>
      <vt:lpstr>Slide 8</vt:lpstr>
      <vt:lpstr>What motivates you?</vt:lpstr>
      <vt:lpstr>Freud also believed in</vt:lpstr>
      <vt:lpstr>He also believed in </vt:lpstr>
      <vt:lpstr>Freuds Personality 个性 theory 个性</vt:lpstr>
      <vt:lpstr>I am…</vt:lpstr>
      <vt:lpstr>Freudian psychology is called</vt:lpstr>
      <vt:lpstr>Another branch of psychology is</vt:lpstr>
      <vt:lpstr>T.A.</vt:lpstr>
      <vt:lpstr>T.A.</vt:lpstr>
      <vt:lpstr>T.A.</vt:lpstr>
      <vt:lpstr>Another branch of psychology…</vt:lpstr>
      <vt:lpstr>What percent of your potential…</vt:lpstr>
      <vt:lpstr>Another Humanist Psychologist</vt:lpstr>
      <vt:lpstr>The 3rd major branch of psychology</vt:lpstr>
      <vt:lpstr>Behaviorists also don’t believe</vt:lpstr>
      <vt:lpstr>Slide 24</vt:lpstr>
      <vt:lpstr>Schools use reinforcements  阳性强化 …</vt:lpstr>
      <vt:lpstr>Life uses reinforcement</vt:lpstr>
      <vt:lpstr>Discussion</vt:lpstr>
      <vt:lpstr>Experimental psychology 实验心理学</vt:lpstr>
      <vt:lpstr>Example: Are you a flirt? 调情[tiáoqíng] </vt:lpstr>
      <vt:lpstr>Experimental psychologists </vt:lpstr>
      <vt:lpstr>Psychopathology疯人[fēngrén] = Mental illness</vt:lpstr>
      <vt:lpstr>Psychopathology = Mental illness 2</vt:lpstr>
      <vt:lpstr>Slide 33</vt:lpstr>
      <vt:lpstr>Psychopathology 3</vt:lpstr>
      <vt:lpstr>Psychopathology quiz</vt:lpstr>
      <vt:lpstr>Psychopathology Quiz</vt:lpstr>
      <vt:lpstr>What is this?</vt:lpstr>
      <vt:lpstr>What’s this?</vt:lpstr>
      <vt:lpstr>Slide 39</vt:lpstr>
      <vt:lpstr>Addiction 瘾[yǐn] </vt:lpstr>
      <vt:lpstr>PMS (not mental illness!)</vt:lpstr>
      <vt:lpstr>PMS</vt:lpstr>
      <vt:lpstr>Some of my favorite books about psychology</vt:lpstr>
      <vt:lpstr>This is just the ABCs of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Psychology心理学</dc:title>
  <dc:creator>hp</dc:creator>
  <cp:lastModifiedBy>hp</cp:lastModifiedBy>
  <cp:revision>85</cp:revision>
  <dcterms:created xsi:type="dcterms:W3CDTF">2011-05-16T13:02:40Z</dcterms:created>
  <dcterms:modified xsi:type="dcterms:W3CDTF">2011-06-20T02:24:41Z</dcterms:modified>
</cp:coreProperties>
</file>