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ko-KR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D0BD96-7C09-42C5-AA41-7568A433534A}" type="datetimeFigureOut">
              <a:rPr lang="ko-KR" altLang="en-US" smtClean="0"/>
              <a:pPr/>
              <a:t>2011-06-16</a:t>
            </a:fld>
            <a:endParaRPr lang="ko-KR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7EFC599-89F4-4FF8-932D-488B9D94B9C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1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1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1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1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1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1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1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90800"/>
          </a:xfrm>
          <a:solidFill>
            <a:schemeClr val="tx1"/>
          </a:solidFill>
        </p:spPr>
        <p:txBody>
          <a:bodyPr/>
          <a:lstStyle/>
          <a:p>
            <a:r>
              <a:rPr lang="en-US" altLang="ko-KR" sz="6000" b="1" dirty="0" smtClean="0">
                <a:solidFill>
                  <a:srgbClr val="FF0000"/>
                </a:solidFill>
              </a:rPr>
              <a:t>Sociology 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社会学</a:t>
            </a:r>
            <a:r>
              <a:rPr lang="en-US" altLang="ko-KR" sz="2000" dirty="0" smtClean="0"/>
              <a:t>[</a:t>
            </a:r>
            <a:r>
              <a:rPr lang="en-US" altLang="ko-KR" sz="2000" dirty="0" err="1" smtClean="0">
                <a:solidFill>
                  <a:srgbClr val="FF0000"/>
                </a:solidFill>
              </a:rPr>
              <a:t>shèhuìxué</a:t>
            </a:r>
            <a:r>
              <a:rPr lang="en-US" altLang="ko-KR" sz="2000" dirty="0" smtClean="0">
                <a:solidFill>
                  <a:srgbClr val="FF0000"/>
                </a:solidFill>
              </a:rPr>
              <a:t>] 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Grekul-Sociology color e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50"/>
            <a:ext cx="3543300" cy="4286250"/>
          </a:xfrm>
          <a:prstGeom prst="rect">
            <a:avLst/>
          </a:prstGeom>
        </p:spPr>
      </p:pic>
      <p:pic>
        <p:nvPicPr>
          <p:cNvPr id="5" name="Picture 4" descr="glob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639" y="2590800"/>
            <a:ext cx="4332136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altLang="ko-KR" sz="6600" b="1" dirty="0" smtClean="0">
                <a:solidFill>
                  <a:srgbClr val="FF0000"/>
                </a:solidFill>
              </a:rPr>
              <a:t>Sociology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0070C0"/>
          </a:solidFill>
        </p:spPr>
        <p:txBody>
          <a:bodyPr/>
          <a:lstStyle/>
          <a:p>
            <a:r>
              <a:rPr lang="en-US" altLang="ko-KR" b="1" dirty="0" smtClean="0"/>
              <a:t>Science of the interactions</a:t>
            </a:r>
            <a:r>
              <a:rPr lang="ko-KR" altLang="en-US" b="1" dirty="0" smtClean="0"/>
              <a:t>互相联系</a:t>
            </a:r>
            <a:r>
              <a:rPr lang="en-US" altLang="ko-KR" b="1" dirty="0" smtClean="0"/>
              <a:t> and relationships</a:t>
            </a:r>
            <a:r>
              <a:rPr lang="ko-KR" altLang="en-US" b="1" dirty="0" smtClean="0"/>
              <a:t>关系</a:t>
            </a:r>
            <a:r>
              <a:rPr lang="en-US" altLang="ko-KR" b="1" dirty="0" smtClean="0"/>
              <a:t> between people.</a:t>
            </a:r>
            <a:endParaRPr lang="ko-KR" altLang="en-US" b="1" dirty="0"/>
          </a:p>
        </p:txBody>
      </p:sp>
      <p:pic>
        <p:nvPicPr>
          <p:cNvPr id="4" name="Picture 3" descr="759px-Map-of-sociology-complex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27469"/>
            <a:ext cx="5867400" cy="46305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Sociology can be divided into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183880" cy="4187952"/>
          </a:xfrm>
        </p:spPr>
        <p:txBody>
          <a:bodyPr/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Macro-sociology</a:t>
            </a:r>
            <a:r>
              <a:rPr lang="en-US" altLang="ko-KR" dirty="0" smtClean="0"/>
              <a:t> – the </a:t>
            </a:r>
          </a:p>
          <a:p>
            <a:r>
              <a:rPr lang="en-US" altLang="ko-KR" dirty="0" smtClean="0"/>
              <a:t>evolution</a:t>
            </a:r>
            <a:r>
              <a:rPr lang="ko-KR" altLang="en-US" dirty="0" smtClean="0"/>
              <a:t>进化</a:t>
            </a:r>
            <a:r>
              <a:rPr lang="en-US" altLang="ko-KR" dirty="0" smtClean="0"/>
              <a:t> of </a:t>
            </a:r>
          </a:p>
          <a:p>
            <a:pPr>
              <a:buNone/>
            </a:pPr>
            <a:r>
              <a:rPr lang="en-US" altLang="ko-KR" dirty="0" smtClean="0"/>
              <a:t>	societies </a:t>
            </a:r>
            <a:r>
              <a:rPr lang="ko-KR" altLang="en-US" b="1" dirty="0" smtClean="0"/>
              <a:t>社会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shèhuì</a:t>
            </a:r>
            <a:r>
              <a:rPr lang="en-US" altLang="ko-KR" sz="1500" dirty="0" smtClean="0"/>
              <a:t>] 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Micro-sociology</a:t>
            </a:r>
            <a:r>
              <a:rPr lang="en-US" altLang="ko-KR" dirty="0" smtClean="0"/>
              <a:t> – interaction</a:t>
            </a:r>
            <a:r>
              <a:rPr lang="ko-KR" altLang="en-US" b="1" dirty="0" smtClean="0"/>
              <a:t>互动</a:t>
            </a:r>
            <a:r>
              <a:rPr lang="en-US" altLang="ko-KR" sz="1500" dirty="0" smtClean="0"/>
              <a:t>[</a:t>
            </a:r>
            <a:r>
              <a:rPr lang="en-US" altLang="ko-KR" sz="1500" dirty="0" err="1" smtClean="0"/>
              <a:t>hùdòng</a:t>
            </a:r>
            <a:r>
              <a:rPr lang="en-US" altLang="ko-KR" sz="1500" dirty="0" smtClean="0"/>
              <a:t>]  </a:t>
            </a:r>
            <a:r>
              <a:rPr lang="en-US" altLang="ko-KR" dirty="0" smtClean="0"/>
              <a:t>between individuals and groups 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of people</a:t>
            </a:r>
            <a:endParaRPr lang="ko-KR" altLang="en-US" dirty="0"/>
          </a:p>
        </p:txBody>
      </p:sp>
      <p:pic>
        <p:nvPicPr>
          <p:cNvPr id="5" name="Picture 4" descr="glob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2071687" cy="2040634"/>
          </a:xfrm>
          <a:prstGeom prst="rect">
            <a:avLst/>
          </a:prstGeom>
        </p:spPr>
      </p:pic>
      <p:pic>
        <p:nvPicPr>
          <p:cNvPr id="6" name="Picture 5" descr="party_started_narrowweb__300x351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450843"/>
            <a:ext cx="2057400" cy="2407157"/>
          </a:xfrm>
          <a:prstGeom prst="rect">
            <a:avLst/>
          </a:prstGeom>
        </p:spPr>
      </p:pic>
      <p:pic>
        <p:nvPicPr>
          <p:cNvPr id="7" name="Picture 6" descr="SNA_segm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648200"/>
            <a:ext cx="4241270" cy="1650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507480" cy="10668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Macro-sociology</a:t>
            </a:r>
            <a:r>
              <a:rPr lang="en-US" altLang="ko-KR" dirty="0" smtClean="0"/>
              <a:t> 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altLang="ko-KR" b="1" dirty="0" smtClean="0"/>
              <a:t>What energy do societies use?</a:t>
            </a:r>
          </a:p>
          <a:p>
            <a:pPr>
              <a:buNone/>
            </a:pPr>
            <a:r>
              <a:rPr lang="en-US" altLang="ko-KR" dirty="0" smtClean="0"/>
              <a:t>	Human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animal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machines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computers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	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A slave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</a:rPr>
              <a:t>奴隶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 society is primitive</a:t>
            </a:r>
            <a:r>
              <a:rPr lang="ko-KR" altLang="en-US" b="1" dirty="0" smtClean="0">
                <a:solidFill>
                  <a:schemeClr val="tx2">
                    <a:lumMod val="50000"/>
                  </a:schemeClr>
                </a:solidFill>
              </a:rPr>
              <a:t>原始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altLang="ko-KR" sz="1200" b="1" dirty="0" err="1" smtClean="0">
                <a:solidFill>
                  <a:schemeClr val="tx2">
                    <a:lumMod val="50000"/>
                  </a:schemeClr>
                </a:solidFill>
              </a:rPr>
              <a:t>yuánshǐ</a:t>
            </a:r>
            <a:r>
              <a:rPr lang="en-US" altLang="ko-KR" sz="1200" b="1" dirty="0" smtClean="0">
                <a:solidFill>
                  <a:schemeClr val="tx2">
                    <a:lumMod val="50000"/>
                  </a:schemeClr>
                </a:solidFill>
              </a:rPr>
              <a:t>] </a:t>
            </a:r>
            <a:r>
              <a:rPr lang="en-US" altLang="ko-KR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altLang="ko-K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/>
              <a:t>	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An interactive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交互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 society is more 	advanced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先进的</a:t>
            </a:r>
            <a:r>
              <a:rPr lang="en-US" altLang="ko-KR" sz="1400" b="1" dirty="0" err="1" smtClean="0">
                <a:solidFill>
                  <a:schemeClr val="accent6">
                    <a:lumMod val="50000"/>
                  </a:schemeClr>
                </a:solidFill>
              </a:rPr>
              <a:t>xiānjìn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6">
                    <a:lumMod val="50000"/>
                  </a:schemeClr>
                </a:solidFill>
              </a:rPr>
              <a:t>de</a:t>
            </a:r>
          </a:p>
          <a:p>
            <a:pPr>
              <a:buNone/>
            </a:pPr>
            <a:endParaRPr lang="en-US" altLang="ko-KR" dirty="0" smtClean="0"/>
          </a:p>
          <a:p>
            <a:pPr>
              <a:buFont typeface="Arial" charset="0"/>
              <a:buChar char="•"/>
            </a:pPr>
            <a:r>
              <a:rPr lang="en-US" altLang="ko-KR" b="1" dirty="0" smtClean="0"/>
              <a:t>How free is information?</a:t>
            </a:r>
          </a:p>
          <a:p>
            <a:pPr>
              <a:buNone/>
            </a:pPr>
            <a:r>
              <a:rPr lang="en-US" altLang="ko-KR" dirty="0" smtClean="0"/>
              <a:t>	Can anyone get education?</a:t>
            </a:r>
          </a:p>
          <a:p>
            <a:pPr>
              <a:buFont typeface="Arial" charset="0"/>
              <a:buChar char="•"/>
            </a:pPr>
            <a:endParaRPr lang="en-US" altLang="ko-KR" b="1" dirty="0" smtClean="0"/>
          </a:p>
          <a:p>
            <a:pPr>
              <a:buFont typeface="Arial" charset="0"/>
              <a:buChar char="•"/>
            </a:pPr>
            <a:r>
              <a:rPr lang="en-US" altLang="ko-KR" b="1" dirty="0" smtClean="0"/>
              <a:t>How does the society </a:t>
            </a:r>
            <a:r>
              <a:rPr lang="en-US" altLang="ko-KR" b="1" dirty="0" smtClean="0"/>
              <a:t>help?</a:t>
            </a:r>
          </a:p>
          <a:p>
            <a:pPr>
              <a:buNone/>
            </a:pPr>
            <a:r>
              <a:rPr lang="en-US" altLang="ko-KR" b="1" dirty="0" smtClean="0"/>
              <a:t>	</a:t>
            </a:r>
            <a:r>
              <a:rPr lang="en-US" altLang="ko-KR" b="1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Poor, elderly, sick, handicapped?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Welfare</a:t>
            </a:r>
            <a:r>
              <a:rPr lang="en-US" altLang="ko-KR" dirty="0" smtClean="0"/>
              <a:t>?</a:t>
            </a:r>
            <a:r>
              <a:rPr lang="en-US" altLang="ko-KR" dirty="0" smtClean="0"/>
              <a:t> Religiosity?</a:t>
            </a: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>
              <a:buFont typeface="Arial" charset="0"/>
              <a:buChar char="•"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	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4" name="Picture 3" descr="Macrosociolog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942134"/>
            <a:ext cx="2743200" cy="3915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31480" cy="762000"/>
          </a:xfrm>
        </p:spPr>
        <p:txBody>
          <a:bodyPr/>
          <a:lstStyle/>
          <a:p>
            <a:r>
              <a:rPr lang="en-US" altLang="ko-KR" dirty="0" smtClean="0"/>
              <a:t>Macrosociology questions?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83880" cy="4187952"/>
          </a:xfrm>
        </p:spPr>
        <p:txBody>
          <a:bodyPr/>
          <a:lstStyle/>
          <a:p>
            <a:r>
              <a:rPr lang="en-US" altLang="ko-KR" dirty="0" smtClean="0"/>
              <a:t>Questions</a:t>
            </a:r>
          </a:p>
          <a:p>
            <a:r>
              <a:rPr lang="en-US" altLang="ko-KR" dirty="0" smtClean="0"/>
              <a:t>What kinds of energy are used in Beijing?</a:t>
            </a:r>
          </a:p>
          <a:p>
            <a:r>
              <a:rPr lang="en-US" altLang="ko-KR" dirty="0" smtClean="0"/>
              <a:t>How about in very rural areas?</a:t>
            </a:r>
          </a:p>
          <a:p>
            <a:r>
              <a:rPr lang="en-US" altLang="ko-KR" dirty="0" smtClean="0"/>
              <a:t>What percentage have access to internet?</a:t>
            </a:r>
          </a:p>
          <a:p>
            <a:r>
              <a:rPr lang="en-US" altLang="ko-KR" dirty="0" smtClean="0"/>
              <a:t>What percentage of people finish high school here in China?</a:t>
            </a:r>
          </a:p>
          <a:p>
            <a:r>
              <a:rPr lang="en-US" altLang="ko-KR" dirty="0" smtClean="0"/>
              <a:t>What percentage go to university? Is that percentage increasing or decreasing?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5410200" cy="762000"/>
          </a:xfrm>
        </p:spPr>
        <p:txBody>
          <a:bodyPr/>
          <a:lstStyle/>
          <a:p>
            <a:r>
              <a:rPr lang="en-US" altLang="ko-KR" dirty="0" smtClean="0"/>
              <a:t>Welfare vs. Religion</a:t>
            </a:r>
            <a:endParaRPr lang="ko-KR" altLang="en-US" dirty="0"/>
          </a:p>
        </p:txBody>
      </p:sp>
      <p:pic>
        <p:nvPicPr>
          <p:cNvPr id="4" name="Content Placeholder 3" descr="220px-Church_Attendance_and_Welfare_Spending_Grap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5105400" cy="3947100"/>
          </a:xfrm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3048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/>
              <a:t>Macrosociological analysis</a:t>
            </a:r>
            <a:endParaRPr lang="ko-KR" alt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3048000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7030A0"/>
                </a:solidFill>
              </a:rPr>
              <a:t>Should society help handicapped</a:t>
            </a:r>
          </a:p>
          <a:p>
            <a:r>
              <a:rPr lang="ko-KR" altLang="en-US" sz="3000" b="1" dirty="0" smtClean="0">
                <a:solidFill>
                  <a:srgbClr val="7030A0"/>
                </a:solidFill>
              </a:rPr>
              <a:t>残疾人</a:t>
            </a:r>
            <a:r>
              <a:rPr lang="en-US" altLang="ko-KR" b="1" dirty="0" smtClean="0">
                <a:solidFill>
                  <a:srgbClr val="7030A0"/>
                </a:solidFill>
              </a:rPr>
              <a:t>[</a:t>
            </a:r>
            <a:r>
              <a:rPr lang="en-US" altLang="ko-KR" b="1" dirty="0" err="1" smtClean="0">
                <a:solidFill>
                  <a:srgbClr val="7030A0"/>
                </a:solidFill>
              </a:rPr>
              <a:t>cánjírén</a:t>
            </a:r>
            <a:r>
              <a:rPr lang="en-US" altLang="ko-KR" b="1" dirty="0" smtClean="0">
                <a:solidFill>
                  <a:srgbClr val="7030A0"/>
                </a:solidFill>
              </a:rPr>
              <a:t>]  </a:t>
            </a:r>
            <a:r>
              <a:rPr lang="en-US" altLang="ko-KR" sz="3000" b="1" dirty="0" smtClean="0">
                <a:solidFill>
                  <a:srgbClr val="7030A0"/>
                </a:solidFill>
              </a:rPr>
              <a:t>people more? </a:t>
            </a:r>
            <a:endParaRPr lang="ko-KR" altLang="en-US" sz="3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355080" cy="1051560"/>
          </a:xfrm>
        </p:spPr>
        <p:txBody>
          <a:bodyPr/>
          <a:lstStyle/>
          <a:p>
            <a:r>
              <a:rPr lang="en-US" altLang="ko-KR" dirty="0" err="1" smtClean="0">
                <a:solidFill>
                  <a:schemeClr val="tx1"/>
                </a:solidFill>
              </a:rPr>
              <a:t>Sociogram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</a:rPr>
              <a:t>社交图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shè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jiāo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tú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SNA_seg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3962400" cy="1542252"/>
          </a:xfrm>
        </p:spPr>
      </p:pic>
      <p:sp>
        <p:nvSpPr>
          <p:cNvPr id="5" name="TextBox 4"/>
          <p:cNvSpPr txBox="1"/>
          <p:nvPr/>
        </p:nvSpPr>
        <p:spPr>
          <a:xfrm>
            <a:off x="457200" y="1219200"/>
            <a:ext cx="82296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3000" b="1" dirty="0" smtClean="0">
                <a:solidFill>
                  <a:srgbClr val="FF0000"/>
                </a:solidFill>
              </a:rPr>
              <a:t>A map of how individuals</a:t>
            </a:r>
            <a:r>
              <a:rPr lang="ko-KR" altLang="en-US" sz="3200" dirty="0" smtClean="0"/>
              <a:t> 个人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and groups</a:t>
            </a:r>
            <a:r>
              <a:rPr lang="ko-KR" altLang="en-US" sz="3200" dirty="0" smtClean="0"/>
              <a:t> 组</a:t>
            </a:r>
            <a:r>
              <a:rPr lang="en-US" altLang="ko-KR" sz="3000" b="1" dirty="0" smtClean="0">
                <a:solidFill>
                  <a:srgbClr val="FF0000"/>
                </a:solidFill>
              </a:rPr>
              <a:t> interact.</a:t>
            </a:r>
            <a:r>
              <a:rPr lang="ko-KR" altLang="en-US" sz="3200" b="1" dirty="0" smtClean="0"/>
              <a:t> 互相联系</a:t>
            </a:r>
            <a:endParaRPr lang="ko-KR" altLang="en-US" sz="3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ompany sociogra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713922"/>
            <a:ext cx="5257800" cy="4144078"/>
          </a:xfrm>
          <a:prstGeom prst="rect">
            <a:avLst/>
          </a:prstGeom>
        </p:spPr>
      </p:pic>
      <p:pic>
        <p:nvPicPr>
          <p:cNvPr id="7" name="Picture 6" descr="759px-Map-of-sociology-complex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91026"/>
            <a:ext cx="3886200" cy="3066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83880" cy="1051560"/>
          </a:xfrm>
        </p:spPr>
        <p:txBody>
          <a:bodyPr/>
          <a:lstStyle/>
          <a:p>
            <a:r>
              <a:rPr lang="en-US" altLang="ko-KR" dirty="0" smtClean="0"/>
              <a:t>Questions: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183880" cy="4187952"/>
          </a:xfrm>
        </p:spPr>
        <p:txBody>
          <a:bodyPr/>
          <a:lstStyle/>
          <a:p>
            <a:r>
              <a:rPr lang="en-US" altLang="ko-KR" dirty="0" smtClean="0"/>
              <a:t>Which people in this room do you talk with most?  Least?</a:t>
            </a:r>
          </a:p>
          <a:p>
            <a:r>
              <a:rPr lang="en-US" altLang="ko-KR" dirty="0" smtClean="0"/>
              <a:t>Do you meet or talk with anyone here outside of school/work?</a:t>
            </a:r>
          </a:p>
          <a:p>
            <a:r>
              <a:rPr lang="en-US" altLang="ko-KR" dirty="0" smtClean="0"/>
              <a:t>How many different groups of friends do you have in school/work, and outside?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077200" cy="5407152"/>
          </a:xfrm>
        </p:spPr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sz="4000" i="1" dirty="0" smtClean="0"/>
              <a:t>you</a:t>
            </a:r>
            <a:r>
              <a:rPr lang="en-US" altLang="ko-KR" dirty="0" smtClean="0"/>
              <a:t> find </a:t>
            </a:r>
          </a:p>
          <a:p>
            <a:r>
              <a:rPr lang="en-US" altLang="ko-KR" b="1" dirty="0" err="1" smtClean="0">
                <a:solidFill>
                  <a:srgbClr val="FF0000"/>
                </a:solidFill>
              </a:rPr>
              <a:t>macrosociology</a:t>
            </a:r>
            <a:r>
              <a:rPr lang="en-US" altLang="ko-KR" dirty="0" smtClean="0"/>
              <a:t> </a:t>
            </a:r>
            <a:r>
              <a:rPr lang="en-US" altLang="ko-KR" sz="2400" dirty="0" smtClean="0"/>
              <a:t>(evolution of societies) </a:t>
            </a:r>
            <a:r>
              <a:rPr lang="en-US" altLang="ko-KR" dirty="0" smtClean="0"/>
              <a:t>or </a:t>
            </a:r>
            <a:r>
              <a:rPr lang="en-US" altLang="ko-KR" b="1" dirty="0" err="1" smtClean="0">
                <a:solidFill>
                  <a:srgbClr val="002060"/>
                </a:solidFill>
              </a:rPr>
              <a:t>microsociology</a:t>
            </a:r>
            <a:r>
              <a:rPr lang="en-US" altLang="ko-KR" dirty="0" smtClean="0"/>
              <a:t> (relationships between individuals and groups) more interesting?</a:t>
            </a:r>
            <a:endParaRPr lang="ko-KR" altLang="en-US" dirty="0"/>
          </a:p>
        </p:txBody>
      </p:sp>
      <p:pic>
        <p:nvPicPr>
          <p:cNvPr id="4" name="Picture 3" descr="glob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19400"/>
            <a:ext cx="2939664" cy="2895600"/>
          </a:xfrm>
          <a:prstGeom prst="rect">
            <a:avLst/>
          </a:prstGeom>
        </p:spPr>
      </p:pic>
      <p:pic>
        <p:nvPicPr>
          <p:cNvPr id="5" name="Picture 4" descr="party_started_narrowweb__300x351,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743200"/>
            <a:ext cx="2686538" cy="31432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183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Aspect</vt:lpstr>
      <vt:lpstr>Sociology 社会学[shèhuìxué] </vt:lpstr>
      <vt:lpstr>Sociology</vt:lpstr>
      <vt:lpstr>Sociology can be divided into</vt:lpstr>
      <vt:lpstr>Macro-sociology  </vt:lpstr>
      <vt:lpstr>Macrosociology questions?</vt:lpstr>
      <vt:lpstr>Welfare vs. Religion</vt:lpstr>
      <vt:lpstr>Sociogram 社交图 shè jiāo tú </vt:lpstr>
      <vt:lpstr>Questions: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Sociology 社会学[shèhuìxué] </dc:title>
  <dc:creator>hp</dc:creator>
  <cp:lastModifiedBy>hp</cp:lastModifiedBy>
  <cp:revision>10</cp:revision>
  <dcterms:created xsi:type="dcterms:W3CDTF">2011-06-14T13:26:25Z</dcterms:created>
  <dcterms:modified xsi:type="dcterms:W3CDTF">2011-06-16T13:25:30Z</dcterms:modified>
</cp:coreProperties>
</file>